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81"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2" r:id="rId25"/>
    <p:sldId id="283" r:id="rId26"/>
  </p:sldIdLst>
  <p:sldSz cx="12192000" cy="6858000"/>
  <p:notesSz cx="6858000" cy="9144000"/>
  <p:embeddedFontLst>
    <p:embeddedFont>
      <p:font typeface="Lato" panose="020F0502020204030203" pitchFamily="34" charset="0"/>
      <p:regular r:id="rId28"/>
      <p:bold r:id="rId29"/>
      <p:italic r:id="rId30"/>
      <p:boldItalic r:id="rId31"/>
    </p:embeddedFont>
    <p:embeddedFont>
      <p:font typeface="Montserrat" panose="00000500000000000000" pitchFamily="2" charset="0"/>
      <p:regular r:id="rId32"/>
      <p:bold r:id="rId33"/>
      <p:italic r:id="rId34"/>
      <p:boldItalic r:id="rId35"/>
    </p:embeddedFont>
    <p:embeddedFont>
      <p:font typeface="Montserrat Black" panose="00000A00000000000000" pitchFamily="2" charset="0"/>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imXqPbfnpJvVOWx9HaXKc08M3zb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958447-AA49-E939-25D4-BD224FA0FB79}" name="Jacobs, Ashley" initials="AJ" userId="S::ajacobs.nasw@socialworkers.org::1257c1b7-0607-4d24-b5e1-d2f77a3cb5c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47348" autoAdjust="0"/>
  </p:normalViewPr>
  <p:slideViewPr>
    <p:cSldViewPr snapToGrid="0">
      <p:cViewPr varScale="1">
        <p:scale>
          <a:sx n="43" d="100"/>
          <a:sy n="43" d="100"/>
        </p:scale>
        <p:origin x="2904" y="3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customschemas.google.com/relationships/presentationmetadata" Target="metadata"/><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Introductions: Ask siblings to share their name, age, preferred pronouns, and favorite color.</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Ask the group: “Does everyone know why they are in this group?” and ask siblings to explain.</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(“Everyone is here today because they have a sibling with challenges. We know it can be hard to grow up with a sibling that has mental health or behavioral problems.”)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Tell siblings that right now, their parents/guardians are in a separate Zoom group to learn about how to support siblings.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Go to next slide.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40486be900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240486be900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Notes to facilitators: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Click</a:t>
            </a:r>
            <a:r>
              <a:rPr lang="en-US" dirty="0">
                <a:latin typeface="Arial"/>
                <a:ea typeface="Arial"/>
                <a:cs typeface="Arial"/>
                <a:sym typeface="Arial"/>
              </a:rPr>
              <a:t> on the Spin icon to trigger the spinning animation. </a:t>
            </a:r>
            <a:r>
              <a:rPr lang="en-US" b="1" dirty="0">
                <a:solidFill>
                  <a:srgbClr val="000000"/>
                </a:solidFill>
                <a:latin typeface="Arial"/>
                <a:ea typeface="Arial"/>
                <a:cs typeface="Arial"/>
                <a:sym typeface="Arial"/>
              </a:rPr>
              <a:t>Click twice more on the Spin button for the color-coded question to appear</a:t>
            </a:r>
            <a:r>
              <a:rPr lang="en-US" dirty="0">
                <a:solidFill>
                  <a:srgbClr val="000000"/>
                </a:solidFill>
                <a:latin typeface="Arial"/>
                <a:ea typeface="Arial"/>
                <a:cs typeface="Arial"/>
                <a:sym typeface="Arial"/>
              </a:rPr>
              <a:t>. </a:t>
            </a:r>
            <a:endParaRPr lang="en-US"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When the question has been answered, click on the Home button on the lower right corner to return to the color wheel.</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b="1" dirty="0">
                <a:latin typeface="Arial"/>
                <a:ea typeface="Arial"/>
                <a:cs typeface="Arial"/>
                <a:sym typeface="Arial"/>
              </a:rPr>
              <a:t>When the activity is over (when all prompts have been selected or before time runs out), click “Wrap-Up” to be brought to the slide on coping skills.</a:t>
            </a:r>
            <a:endParaRPr dirty="0">
              <a:latin typeface="Arial"/>
              <a:ea typeface="Arial"/>
              <a:cs typeface="Arial"/>
              <a:sym typeface="Arial"/>
            </a:endParaRPr>
          </a:p>
          <a:p>
            <a:pPr marL="457200" lvl="0" indent="-22860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dirty="0"/>
          </a:p>
          <a:p>
            <a:pPr marL="0" lvl="0" indent="0" algn="l" rtl="0">
              <a:lnSpc>
                <a:spcPct val="100000"/>
              </a:lnSpc>
              <a:spcBef>
                <a:spcPts val="0"/>
              </a:spcBef>
              <a:spcAft>
                <a:spcPts val="0"/>
              </a:spcAft>
              <a:buClr>
                <a:schemeClr val="dk1"/>
              </a:buClr>
              <a:buSzPts val="1400"/>
              <a:buFont typeface="Arial"/>
              <a:buNone/>
            </a:pPr>
            <a:endParaRPr i="1" dirty="0"/>
          </a:p>
          <a:p>
            <a:pPr marL="0" lvl="0" indent="0" algn="l" rtl="0">
              <a:lnSpc>
                <a:spcPct val="100000"/>
              </a:lnSpc>
              <a:spcBef>
                <a:spcPts val="0"/>
              </a:spcBef>
              <a:spcAft>
                <a:spcPts val="0"/>
              </a:spcAft>
              <a:buSzPts val="1400"/>
              <a:buNone/>
            </a:pPr>
            <a:endParaRPr dirty="0">
              <a:solidFill>
                <a:srgbClr val="000000"/>
              </a:solidFill>
            </a:endParaRPr>
          </a:p>
        </p:txBody>
      </p:sp>
      <p:sp>
        <p:nvSpPr>
          <p:cNvPr id="137" name="Google Shape;137;g240486be900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Aggression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Describe a time when a family member protected you. How did you feel?</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Was there ever a time you didn’t feel safe or protected? What happened?</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Sometimes protection can mean standing up for someone. Have you ever stood up for your sibling? </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feel safe being alone with your sibling?</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SzPts val="1100"/>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SzPts val="1100"/>
              <a:buNone/>
            </a:pPr>
            <a:endParaRPr i="1" dirty="0">
              <a:latin typeface="Arial"/>
              <a:ea typeface="Arial"/>
              <a:cs typeface="Arial"/>
              <a:sym typeface="Arial"/>
            </a:endParaRPr>
          </a:p>
          <a:p>
            <a:pPr marL="0" lvl="0" indent="0" algn="l" rtl="0">
              <a:spcBef>
                <a:spcPts val="0"/>
              </a:spcBef>
              <a:spcAft>
                <a:spcPts val="0"/>
              </a:spcAft>
              <a:buSzPts val="1100"/>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46" name="Google Shape;14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40486be900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40486be900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Notes to facilitators: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Click</a:t>
            </a:r>
            <a:r>
              <a:rPr lang="en-US" dirty="0">
                <a:latin typeface="Arial"/>
                <a:ea typeface="Arial"/>
                <a:cs typeface="Arial"/>
                <a:sym typeface="Arial"/>
              </a:rPr>
              <a:t> on the Spin icon to trigger the spinning animation. </a:t>
            </a:r>
            <a:r>
              <a:rPr lang="en-US" b="1" dirty="0">
                <a:solidFill>
                  <a:srgbClr val="000000"/>
                </a:solidFill>
                <a:latin typeface="Arial"/>
                <a:ea typeface="Arial"/>
                <a:cs typeface="Arial"/>
                <a:sym typeface="Arial"/>
              </a:rPr>
              <a:t>Click twice more on the Spin button for the color-coded question to appear</a:t>
            </a:r>
            <a:r>
              <a:rPr lang="en-US" dirty="0">
                <a:solidFill>
                  <a:srgbClr val="000000"/>
                </a:solidFill>
                <a:latin typeface="Arial"/>
                <a:ea typeface="Arial"/>
                <a:cs typeface="Arial"/>
                <a:sym typeface="Arial"/>
              </a:rPr>
              <a:t>. </a:t>
            </a:r>
            <a:endParaRPr lang="en-US"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When the question has been answered, click on the Home button on the lower right corner to return to the color wheel.</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b="1" dirty="0">
                <a:latin typeface="Arial"/>
                <a:ea typeface="Arial"/>
                <a:cs typeface="Arial"/>
                <a:sym typeface="Arial"/>
              </a:rPr>
              <a:t>When the activity is over (when all prompts have been selected or before time runs out), click “Wrap-Up” to be brought to the slide on coping skills.</a:t>
            </a:r>
            <a:endParaRPr dirty="0">
              <a:latin typeface="Arial"/>
              <a:ea typeface="Arial"/>
              <a:cs typeface="Arial"/>
              <a:sym typeface="Arial"/>
            </a:endParaRPr>
          </a:p>
          <a:p>
            <a:pPr marL="457200" lvl="0" indent="-22860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dirty="0"/>
          </a:p>
          <a:p>
            <a:pPr marL="0" lvl="0" indent="0" algn="l" rtl="0">
              <a:lnSpc>
                <a:spcPct val="100000"/>
              </a:lnSpc>
              <a:spcBef>
                <a:spcPts val="0"/>
              </a:spcBef>
              <a:spcAft>
                <a:spcPts val="0"/>
              </a:spcAft>
              <a:buClr>
                <a:schemeClr val="dk1"/>
              </a:buClr>
              <a:buSzPts val="1400"/>
              <a:buFont typeface="Arial"/>
              <a:buNone/>
            </a:pPr>
            <a:endParaRPr i="1" dirty="0"/>
          </a:p>
          <a:p>
            <a:pPr marL="0" lvl="0" indent="0" algn="l" rtl="0">
              <a:lnSpc>
                <a:spcPct val="100000"/>
              </a:lnSpc>
              <a:spcBef>
                <a:spcPts val="0"/>
              </a:spcBef>
              <a:spcAft>
                <a:spcPts val="0"/>
              </a:spcAft>
              <a:buSzPts val="1400"/>
              <a:buNone/>
            </a:pPr>
            <a:endParaRPr dirty="0">
              <a:solidFill>
                <a:srgbClr val="000000"/>
              </a:solidFill>
            </a:endParaRPr>
          </a:p>
        </p:txBody>
      </p:sp>
      <p:sp>
        <p:nvSpPr>
          <p:cNvPr id="154" name="Google Shape;154;g240486be900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2b916db9b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22b916db9b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Family Rules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AutoNum type="arabicPeriod"/>
            </a:pPr>
            <a:r>
              <a:rPr lang="en-US" dirty="0">
                <a:latin typeface="Arial"/>
                <a:ea typeface="Arial"/>
                <a:cs typeface="Arial"/>
                <a:sym typeface="Arial"/>
              </a:rPr>
              <a:t>Do you think your parents/guardians should make a family rule that no one can keep secrets? Why or why not?</a:t>
            </a:r>
          </a:p>
          <a:p>
            <a:pPr marL="228600" lvl="0" indent="-228600" algn="l" rtl="0">
              <a:spcBef>
                <a:spcPts val="0"/>
              </a:spcBef>
              <a:spcAft>
                <a:spcPts val="0"/>
              </a:spcAft>
              <a:buSzPts val="1100"/>
              <a:buAutoNum type="arabicPeriod"/>
            </a:pPr>
            <a:r>
              <a:rPr lang="en-US" dirty="0">
                <a:latin typeface="Arial"/>
                <a:ea typeface="Arial"/>
                <a:cs typeface="Arial"/>
                <a:sym typeface="Arial"/>
              </a:rPr>
              <a:t>Was there ever a time you kept a secret from your family? How did you feel about that?</a:t>
            </a:r>
          </a:p>
          <a:p>
            <a:pPr marL="228600" lvl="0" indent="-228600" algn="l" rtl="0">
              <a:spcBef>
                <a:spcPts val="0"/>
              </a:spcBef>
              <a:spcAft>
                <a:spcPts val="0"/>
              </a:spcAft>
              <a:buSzPts val="1100"/>
              <a:buAutoNum type="arabicPeriod"/>
            </a:pPr>
            <a:r>
              <a:rPr lang="en-US" dirty="0">
                <a:latin typeface="Arial"/>
                <a:ea typeface="Arial"/>
                <a:cs typeface="Arial"/>
                <a:sym typeface="Arial"/>
              </a:rPr>
              <a:t>Does your sibling ask you to keep secrets? Please explain.</a:t>
            </a:r>
          </a:p>
          <a:p>
            <a:pPr marL="228600" lvl="0" indent="-228600" algn="l" rtl="0">
              <a:spcBef>
                <a:spcPts val="0"/>
              </a:spcBef>
              <a:spcAft>
                <a:spcPts val="0"/>
              </a:spcAft>
              <a:buSzPts val="1100"/>
              <a:buAutoNum type="arabicPeriod"/>
            </a:pPr>
            <a:r>
              <a:rPr lang="en-US" dirty="0">
                <a:latin typeface="Arial"/>
                <a:ea typeface="Arial"/>
                <a:cs typeface="Arial"/>
                <a:sym typeface="Arial"/>
              </a:rPr>
              <a:t>Sometimes people keep secrets to prevent someone else from being upset or getting their feelings hurt. Do you think that is OK? Please explain.</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SzPts val="1100"/>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SzPts val="1100"/>
              <a:buNone/>
            </a:pPr>
            <a:endParaRPr i="1" dirty="0">
              <a:latin typeface="Arial"/>
              <a:ea typeface="Arial"/>
              <a:cs typeface="Arial"/>
              <a:sym typeface="Arial"/>
            </a:endParaRPr>
          </a:p>
          <a:p>
            <a:pPr marL="0" lvl="0" indent="0" algn="l" rtl="0">
              <a:spcBef>
                <a:spcPts val="0"/>
              </a:spcBef>
              <a:spcAft>
                <a:spcPts val="0"/>
              </a:spcAft>
              <a:buSzPts val="1100"/>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64" name="Google Shape;164;g22b916db9b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40486be900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240486be900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Notes to facilitators: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Click</a:t>
            </a:r>
            <a:r>
              <a:rPr lang="en-US" dirty="0">
                <a:latin typeface="Arial"/>
                <a:ea typeface="Arial"/>
                <a:cs typeface="Arial"/>
                <a:sym typeface="Arial"/>
              </a:rPr>
              <a:t> on the Spin icon to trigger the spinning animation. </a:t>
            </a:r>
            <a:r>
              <a:rPr lang="en-US" b="1" dirty="0">
                <a:solidFill>
                  <a:srgbClr val="000000"/>
                </a:solidFill>
                <a:latin typeface="Arial"/>
                <a:ea typeface="Arial"/>
                <a:cs typeface="Arial"/>
                <a:sym typeface="Arial"/>
              </a:rPr>
              <a:t>Click twice more on the Spin button for the color-coded question to appear</a:t>
            </a:r>
            <a:r>
              <a:rPr lang="en-US" dirty="0">
                <a:solidFill>
                  <a:srgbClr val="000000"/>
                </a:solidFill>
                <a:latin typeface="Arial"/>
                <a:ea typeface="Arial"/>
                <a:cs typeface="Arial"/>
                <a:sym typeface="Arial"/>
              </a:rPr>
              <a:t>. </a:t>
            </a:r>
            <a:endParaRPr lang="en-US"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When the question has been answered, click on the Home button on the lower right corner to return to the color wheel.</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b="1" dirty="0">
                <a:latin typeface="Arial"/>
                <a:ea typeface="Arial"/>
                <a:cs typeface="Arial"/>
                <a:sym typeface="Arial"/>
              </a:rPr>
              <a:t>When the activity is over (when all prompts have been selected or before time runs out), click “Wrap-Up” to be brought to the slide on coping skills.</a:t>
            </a:r>
            <a:endParaRPr dirty="0">
              <a:latin typeface="Arial"/>
              <a:ea typeface="Arial"/>
              <a:cs typeface="Arial"/>
              <a:sym typeface="Arial"/>
            </a:endParaRPr>
          </a:p>
          <a:p>
            <a:pPr marL="457200" lvl="0" indent="-22860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dirty="0"/>
          </a:p>
          <a:p>
            <a:pPr marL="0" lvl="0" indent="0" algn="l" rtl="0">
              <a:lnSpc>
                <a:spcPct val="100000"/>
              </a:lnSpc>
              <a:spcBef>
                <a:spcPts val="0"/>
              </a:spcBef>
              <a:spcAft>
                <a:spcPts val="0"/>
              </a:spcAft>
              <a:buClr>
                <a:schemeClr val="dk1"/>
              </a:buClr>
              <a:buSzPts val="1400"/>
              <a:buFont typeface="Arial"/>
              <a:buNone/>
            </a:pPr>
            <a:endParaRPr i="1" dirty="0"/>
          </a:p>
          <a:p>
            <a:pPr marL="0" lvl="0" indent="0" algn="l" rtl="0">
              <a:lnSpc>
                <a:spcPct val="100000"/>
              </a:lnSpc>
              <a:spcBef>
                <a:spcPts val="0"/>
              </a:spcBef>
              <a:spcAft>
                <a:spcPts val="0"/>
              </a:spcAft>
              <a:buSzPts val="1400"/>
              <a:buNone/>
            </a:pPr>
            <a:endParaRPr dirty="0">
              <a:solidFill>
                <a:srgbClr val="000000"/>
              </a:solidFill>
            </a:endParaRPr>
          </a:p>
        </p:txBody>
      </p:sp>
      <p:sp>
        <p:nvSpPr>
          <p:cNvPr id="172" name="Google Shape;172;g240486be900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bf28db0b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bf28db0b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Fair is Not Equal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AutoNum type="arabicPeriod"/>
            </a:pPr>
            <a:r>
              <a:rPr lang="en-US" dirty="0">
                <a:latin typeface="Arial"/>
                <a:ea typeface="Arial"/>
                <a:cs typeface="Arial"/>
                <a:sym typeface="Arial"/>
              </a:rPr>
              <a:t>Describe a time you felt like life wasn’t fair. </a:t>
            </a:r>
          </a:p>
          <a:p>
            <a:pPr marL="228600" lvl="0" indent="-228600" algn="l" rtl="0">
              <a:spcBef>
                <a:spcPts val="0"/>
              </a:spcBef>
              <a:spcAft>
                <a:spcPts val="0"/>
              </a:spcAft>
              <a:buSzPts val="1100"/>
              <a:buAutoNum type="arabicPeriod"/>
            </a:pPr>
            <a:r>
              <a:rPr lang="en-US" dirty="0">
                <a:latin typeface="Arial"/>
                <a:ea typeface="Arial"/>
                <a:cs typeface="Arial"/>
                <a:sym typeface="Arial"/>
              </a:rPr>
              <a:t>Does it feel unfair to have a sibling with behavioral issues? If so, how do you cope with that?</a:t>
            </a:r>
          </a:p>
          <a:p>
            <a:pPr marL="228600" lvl="0" indent="-228600" algn="l" rtl="0">
              <a:spcBef>
                <a:spcPts val="0"/>
              </a:spcBef>
              <a:spcAft>
                <a:spcPts val="0"/>
              </a:spcAft>
              <a:buSzPts val="1100"/>
              <a:buAutoNum type="arabicPeriod"/>
            </a:pPr>
            <a:r>
              <a:rPr lang="en-US" dirty="0">
                <a:latin typeface="Arial"/>
                <a:ea typeface="Arial"/>
                <a:cs typeface="Arial"/>
                <a:sym typeface="Arial"/>
              </a:rPr>
              <a:t>Is it fair if your parents spend more time with your sibling than with you? Why or why not?</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SzPts val="1100"/>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SzPts val="1100"/>
              <a:buNone/>
            </a:pPr>
            <a:endParaRPr i="1" dirty="0">
              <a:latin typeface="Arial"/>
              <a:ea typeface="Arial"/>
              <a:cs typeface="Arial"/>
              <a:sym typeface="Arial"/>
            </a:endParaRPr>
          </a:p>
          <a:p>
            <a:pPr marL="0" lvl="0" indent="0" algn="l" rtl="0">
              <a:spcBef>
                <a:spcPts val="0"/>
              </a:spcBef>
              <a:spcAft>
                <a:spcPts val="0"/>
              </a:spcAft>
              <a:buSzPts val="1100"/>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82" name="Google Shape;182;g22bf28db0b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40486be900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240486be900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Notes to facilitators: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Click</a:t>
            </a:r>
            <a:r>
              <a:rPr lang="en-US" dirty="0">
                <a:latin typeface="Arial"/>
                <a:ea typeface="Arial"/>
                <a:cs typeface="Arial"/>
                <a:sym typeface="Arial"/>
              </a:rPr>
              <a:t> on the Spin icon to trigger the spinning animation. </a:t>
            </a:r>
            <a:r>
              <a:rPr lang="en-US" b="1" dirty="0">
                <a:solidFill>
                  <a:srgbClr val="000000"/>
                </a:solidFill>
                <a:latin typeface="Arial"/>
                <a:ea typeface="Arial"/>
                <a:cs typeface="Arial"/>
                <a:sym typeface="Arial"/>
              </a:rPr>
              <a:t>Click twice more on the Spin button for the color-coded question to appear</a:t>
            </a:r>
            <a:r>
              <a:rPr lang="en-US" dirty="0">
                <a:solidFill>
                  <a:srgbClr val="000000"/>
                </a:solidFill>
                <a:latin typeface="Arial"/>
                <a:ea typeface="Arial"/>
                <a:cs typeface="Arial"/>
                <a:sym typeface="Arial"/>
              </a:rPr>
              <a:t>. </a:t>
            </a:r>
            <a:endParaRPr lang="en-US"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When the question has been answered, click on the Home button on the lower right corner to return to the color wheel.</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b="1" dirty="0">
                <a:latin typeface="Arial"/>
                <a:ea typeface="Arial"/>
                <a:cs typeface="Arial"/>
                <a:sym typeface="Arial"/>
              </a:rPr>
              <a:t>When the activity is over (when all prompts have been selected or before time runs out), click “Wrap-Up” to be brought to the slide on coping skills.</a:t>
            </a:r>
            <a:endParaRPr dirty="0">
              <a:latin typeface="Arial"/>
              <a:ea typeface="Arial"/>
              <a:cs typeface="Arial"/>
              <a:sym typeface="Arial"/>
            </a:endParaRPr>
          </a:p>
          <a:p>
            <a:pPr marL="457200" lvl="0" indent="-22860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dirty="0"/>
          </a:p>
          <a:p>
            <a:pPr marL="0" lvl="0" indent="0" algn="l" rtl="0">
              <a:lnSpc>
                <a:spcPct val="100000"/>
              </a:lnSpc>
              <a:spcBef>
                <a:spcPts val="0"/>
              </a:spcBef>
              <a:spcAft>
                <a:spcPts val="0"/>
              </a:spcAft>
              <a:buSzPts val="1400"/>
              <a:buNone/>
            </a:pPr>
            <a:endParaRPr dirty="0">
              <a:solidFill>
                <a:srgbClr val="000000"/>
              </a:solidFill>
            </a:endParaRPr>
          </a:p>
        </p:txBody>
      </p:sp>
      <p:sp>
        <p:nvSpPr>
          <p:cNvPr id="190" name="Google Shape;190;g240486be900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Guilt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Do you ever feel guilty when you are with your sibling? Please explain.</a:t>
            </a: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Is feeling guilty a good thing or a bad thing? Please explain.</a:t>
            </a:r>
            <a:endParaRPr dirty="0">
              <a:latin typeface="Arial"/>
              <a:ea typeface="Arial"/>
              <a:cs typeface="Arial"/>
              <a:sym typeface="Arial"/>
            </a:endParaRPr>
          </a:p>
          <a:p>
            <a:pPr marL="228600" lvl="0" indent="-228600" algn="l" rtl="0">
              <a:lnSpc>
                <a:spcPct val="100000"/>
              </a:lnSpc>
              <a:spcBef>
                <a:spcPts val="0"/>
              </a:spcBef>
              <a:spcAft>
                <a:spcPts val="0"/>
              </a:spcAft>
              <a:buSzPts val="1400"/>
              <a:buFont typeface="+mj-lt"/>
              <a:buAutoNum type="arabicPeriod"/>
            </a:pPr>
            <a:r>
              <a:rPr lang="en-US" dirty="0">
                <a:latin typeface="Arial"/>
                <a:ea typeface="Arial"/>
                <a:cs typeface="Arial"/>
                <a:sym typeface="Arial"/>
              </a:rPr>
              <a:t>Is being part of a family important? Why or why not?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1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99" name="Google Shape;1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40486be900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240486be900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Notes to facilitators: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b="1" dirty="0">
                <a:latin typeface="Arial"/>
                <a:ea typeface="Arial"/>
                <a:cs typeface="Arial"/>
                <a:sym typeface="Arial"/>
              </a:rPr>
              <a:t>Click</a:t>
            </a:r>
            <a:r>
              <a:rPr lang="en-US" dirty="0">
                <a:latin typeface="Arial"/>
                <a:ea typeface="Arial"/>
                <a:cs typeface="Arial"/>
                <a:sym typeface="Arial"/>
              </a:rPr>
              <a:t> on the Spin icon to trigger the spinning animation. </a:t>
            </a:r>
            <a:r>
              <a:rPr lang="en-US" b="1" dirty="0">
                <a:solidFill>
                  <a:srgbClr val="000000"/>
                </a:solidFill>
                <a:latin typeface="Arial"/>
                <a:ea typeface="Arial"/>
                <a:cs typeface="Arial"/>
                <a:sym typeface="Arial"/>
              </a:rPr>
              <a:t>Click twice more on the Spin button for the color-coded question to appear</a:t>
            </a:r>
            <a:r>
              <a:rPr lang="en-US" dirty="0">
                <a:solidFill>
                  <a:srgbClr val="000000"/>
                </a:solidFill>
                <a:latin typeface="Arial"/>
                <a:ea typeface="Arial"/>
                <a:cs typeface="Arial"/>
                <a:sym typeface="Arial"/>
              </a:rPr>
              <a:t>. </a:t>
            </a:r>
            <a:endParaRPr lang="en-US"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When the question has been answered, click on the Home button on the lower right corner to return to the color wheel.</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b="1" dirty="0">
                <a:latin typeface="Arial"/>
                <a:ea typeface="Arial"/>
                <a:cs typeface="Arial"/>
                <a:sym typeface="Arial"/>
              </a:rPr>
              <a:t>When the activity is over (when all prompts have been selected or before time runs out), click “Wrap-Up” to be brought to the slide on coping skills.</a:t>
            </a:r>
            <a:endParaRPr dirty="0">
              <a:latin typeface="Arial"/>
              <a:ea typeface="Arial"/>
              <a:cs typeface="Arial"/>
              <a:sym typeface="Arial"/>
            </a:endParaRPr>
          </a:p>
          <a:p>
            <a:pPr marL="457200" lvl="0" indent="-22860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dirty="0"/>
          </a:p>
          <a:p>
            <a:pPr marL="0" lvl="0" indent="0" algn="l" rtl="0">
              <a:lnSpc>
                <a:spcPct val="100000"/>
              </a:lnSpc>
              <a:spcBef>
                <a:spcPts val="0"/>
              </a:spcBef>
              <a:spcAft>
                <a:spcPts val="0"/>
              </a:spcAft>
              <a:buSzPts val="1400"/>
              <a:buNone/>
            </a:pPr>
            <a:endParaRPr dirty="0">
              <a:solidFill>
                <a:srgbClr val="000000"/>
              </a:solidFill>
            </a:endParaRPr>
          </a:p>
        </p:txBody>
      </p:sp>
      <p:sp>
        <p:nvSpPr>
          <p:cNvPr id="207" name="Google Shape;207;g240486be900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Mindfulness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Describe a time you felt lonely. What was it like? How did you cope with it?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like spending time alone? Why or why not?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Does spending time with your sibling help you feel less lonely or more lonely? Please explain.</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think your sibling gets lonely? What advice would you give them if they felt this way?</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SzPts val="1100"/>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SzPts val="1100"/>
              <a:buNone/>
            </a:pPr>
            <a:endParaRPr i="1" dirty="0">
              <a:latin typeface="Arial"/>
              <a:ea typeface="Arial"/>
              <a:cs typeface="Arial"/>
              <a:sym typeface="Arial"/>
            </a:endParaRPr>
          </a:p>
          <a:p>
            <a:pPr marL="0" lvl="0" indent="0" algn="l" rtl="0">
              <a:spcBef>
                <a:spcPts val="0"/>
              </a:spcBef>
              <a:spcAft>
                <a:spcPts val="0"/>
              </a:spcAft>
              <a:buSzPts val="1100"/>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efdfbf04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10efdfbf04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take turns reading the rules.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 you think it means that this is a safe place?”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(Be respectful and nonjudgmental, we support each other, etc.)</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they can participate as much as they like and they can always say “pass.”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does it mean that ‘what is said in this group stays in this group’?”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 The only exception is safety-related. We want to make sure that everyone is safe at home and sometimes a family member might need some extra help.</a:t>
            </a:r>
            <a:endParaRPr b="1" dirty="0">
              <a:latin typeface="Arial"/>
              <a:ea typeface="Arial"/>
              <a:cs typeface="Arial"/>
              <a:sym typeface="Arial"/>
            </a:endParaRPr>
          </a:p>
        </p:txBody>
      </p:sp>
      <p:sp>
        <p:nvSpPr>
          <p:cNvPr id="69" name="Google Shape;69;g10efdfbf04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40486be900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240486be900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Notes to facilitators: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Click</a:t>
            </a:r>
            <a:r>
              <a:rPr lang="en-US" dirty="0">
                <a:latin typeface="Arial"/>
                <a:ea typeface="Arial"/>
                <a:cs typeface="Arial"/>
                <a:sym typeface="Arial"/>
              </a:rPr>
              <a:t> on the Spin icon to trigger the spinning animation. </a:t>
            </a:r>
            <a:r>
              <a:rPr lang="en-US" b="1" dirty="0">
                <a:solidFill>
                  <a:srgbClr val="000000"/>
                </a:solidFill>
                <a:latin typeface="Arial"/>
                <a:ea typeface="Arial"/>
                <a:cs typeface="Arial"/>
                <a:sym typeface="Arial"/>
              </a:rPr>
              <a:t>Click twice more on the Spin button for the color-coded question to appear</a:t>
            </a:r>
            <a:r>
              <a:rPr lang="en-US" dirty="0">
                <a:solidFill>
                  <a:srgbClr val="000000"/>
                </a:solidFill>
                <a:latin typeface="Arial"/>
                <a:ea typeface="Arial"/>
                <a:cs typeface="Arial"/>
                <a:sym typeface="Arial"/>
              </a:rPr>
              <a:t>. </a:t>
            </a:r>
            <a:endParaRPr lang="en-US"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When the question has been answered, click on the Home button on the lower right corner to return to the color wheel.</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b="1" dirty="0">
                <a:latin typeface="Arial"/>
                <a:ea typeface="Arial"/>
                <a:cs typeface="Arial"/>
                <a:sym typeface="Arial"/>
              </a:rPr>
              <a:t>When the activity is over (when all prompts have been selected or before time runs out), click “Wrap-Up” to be brought to the slide on coping skills.</a:t>
            </a:r>
            <a:endParaRPr dirty="0">
              <a:latin typeface="Arial"/>
              <a:ea typeface="Arial"/>
              <a:cs typeface="Arial"/>
              <a:sym typeface="Arial"/>
            </a:endParaRPr>
          </a:p>
          <a:p>
            <a:pPr marL="457200" lvl="0" indent="-22860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dirty="0"/>
          </a:p>
          <a:p>
            <a:pPr marL="0" lvl="0" indent="0" algn="l" rtl="0">
              <a:lnSpc>
                <a:spcPct val="100000"/>
              </a:lnSpc>
              <a:spcBef>
                <a:spcPts val="0"/>
              </a:spcBef>
              <a:spcAft>
                <a:spcPts val="0"/>
              </a:spcAft>
              <a:buClr>
                <a:schemeClr val="dk1"/>
              </a:buClr>
              <a:buSzPts val="1400"/>
              <a:buFont typeface="Arial"/>
              <a:buNone/>
            </a:pPr>
            <a:endParaRPr i="1" dirty="0"/>
          </a:p>
          <a:p>
            <a:pPr marL="0" lvl="0" indent="0" algn="l" rtl="0">
              <a:lnSpc>
                <a:spcPct val="100000"/>
              </a:lnSpc>
              <a:spcBef>
                <a:spcPts val="0"/>
              </a:spcBef>
              <a:spcAft>
                <a:spcPts val="0"/>
              </a:spcAft>
              <a:buSzPts val="1400"/>
              <a:buNone/>
            </a:pPr>
            <a:endParaRPr dirty="0">
              <a:solidFill>
                <a:srgbClr val="000000"/>
              </a:solidFill>
            </a:endParaRPr>
          </a:p>
        </p:txBody>
      </p:sp>
      <p:sp>
        <p:nvSpPr>
          <p:cNvPr id="224" name="Google Shape;224;g240486be900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Love/Hate Relationship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When your sibling gets upset, how do they behave? Do you behave the same way when you are upset? Please explain.</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How do you calm down when your sibling upsets you?</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all siblings get into fights? Do you know any siblings that never get mad at each other?</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1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233" name="Google Shape;2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40486be900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40486be900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Notes to facilitators: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Click</a:t>
            </a:r>
            <a:r>
              <a:rPr lang="en-US" dirty="0">
                <a:latin typeface="Arial"/>
                <a:ea typeface="Arial"/>
                <a:cs typeface="Arial"/>
                <a:sym typeface="Arial"/>
              </a:rPr>
              <a:t> on the Spin icon to trigger the spinning animation. </a:t>
            </a:r>
            <a:r>
              <a:rPr lang="en-US" b="1" dirty="0">
                <a:solidFill>
                  <a:srgbClr val="000000"/>
                </a:solidFill>
                <a:latin typeface="Arial"/>
                <a:ea typeface="Arial"/>
                <a:cs typeface="Arial"/>
                <a:sym typeface="Arial"/>
              </a:rPr>
              <a:t>Click twice more on the Spin button for the color-coded question to appear</a:t>
            </a:r>
            <a:r>
              <a:rPr lang="en-US" dirty="0">
                <a:solidFill>
                  <a:srgbClr val="000000"/>
                </a:solidFill>
                <a:latin typeface="Arial"/>
                <a:ea typeface="Arial"/>
                <a:cs typeface="Arial"/>
                <a:sym typeface="Arial"/>
              </a:rPr>
              <a:t>. </a:t>
            </a:r>
            <a:endParaRPr lang="en-US"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When the question has been answered, click on the Home button on the lower right corner to return to the color wheel.</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b="1" dirty="0">
                <a:latin typeface="Arial"/>
                <a:ea typeface="Arial"/>
                <a:cs typeface="Arial"/>
                <a:sym typeface="Arial"/>
              </a:rPr>
              <a:t>When the activity is over (when all prompts have been selected or before time runs out), click “Wrap-Up” to be brought to the slide on coping skills.</a:t>
            </a:r>
            <a:endParaRPr dirty="0">
              <a:latin typeface="Arial"/>
              <a:ea typeface="Arial"/>
              <a:cs typeface="Arial"/>
              <a:sym typeface="Arial"/>
            </a:endParaRPr>
          </a:p>
          <a:p>
            <a:pPr marL="457200" lvl="0" indent="-22860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dirty="0"/>
          </a:p>
          <a:p>
            <a:pPr marL="0" lvl="0" indent="0" algn="l" rtl="0">
              <a:lnSpc>
                <a:spcPct val="100000"/>
              </a:lnSpc>
              <a:spcBef>
                <a:spcPts val="0"/>
              </a:spcBef>
              <a:spcAft>
                <a:spcPts val="0"/>
              </a:spcAft>
              <a:buSzPts val="1400"/>
              <a:buNone/>
            </a:pPr>
            <a:endParaRPr dirty="0">
              <a:solidFill>
                <a:srgbClr val="000000"/>
              </a:solidFill>
            </a:endParaRPr>
          </a:p>
        </p:txBody>
      </p:sp>
      <p:sp>
        <p:nvSpPr>
          <p:cNvPr id="241" name="Google Shape;241;g240486be900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2b916db9b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22b916db9bf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Shame/Embarrassment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ever feel embarrassed about your sibling? Please explain.</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your friends ask questions about your sibling? If so, what do they ask?</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have any friends who also have a sibling with behavioral problems? If so, do you feel comfortable talking to them about it?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Are there any adults you feel comfortable talking to about your sibling? </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1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251" name="Google Shape;251;g22b916db9bf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AF9F8470-1F23-4BF8-0E66-B5CD39422884}"/>
            </a:ext>
          </a:extLst>
        </p:cNvPr>
        <p:cNvGrpSpPr/>
        <p:nvPr/>
      </p:nvGrpSpPr>
      <p:grpSpPr>
        <a:xfrm>
          <a:off x="0" y="0"/>
          <a:ext cx="0" cy="0"/>
          <a:chOff x="0" y="0"/>
          <a:chExt cx="0" cy="0"/>
        </a:xfrm>
      </p:grpSpPr>
      <p:sp>
        <p:nvSpPr>
          <p:cNvPr id="176" name="Google Shape;176;p5:notes">
            <a:extLst>
              <a:ext uri="{FF2B5EF4-FFF2-40B4-BE49-F238E27FC236}">
                <a16:creationId xmlns:a16="http://schemas.microsoft.com/office/drawing/2014/main" id="{FF14D0A3-97EF-CFEA-2C88-F2D94D8AD7F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a:extLst>
              <a:ext uri="{FF2B5EF4-FFF2-40B4-BE49-F238E27FC236}">
                <a16:creationId xmlns:a16="http://schemas.microsoft.com/office/drawing/2014/main" id="{7D20E0CC-5580-6BD8-8E93-9E83920822A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group, “We talked about coping skills in today’s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share the coping strategies that work for them.</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Next, tell the group, “Now we want to share a list of coping skills that other siblings have told us about.”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The coping skills will appear one at a time when you hit the space bar.</a:t>
            </a: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group: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have you tried that work for you?</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would you like to try after today’s group?</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Are there any coping skills you use that aren’t on this list?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Go to next slide to wrap up the group.</a:t>
            </a:r>
            <a:endParaRPr dirty="0">
              <a:latin typeface="Arial"/>
              <a:ea typeface="Arial"/>
              <a:cs typeface="Arial"/>
              <a:sym typeface="Arial"/>
            </a:endParaRPr>
          </a:p>
        </p:txBody>
      </p:sp>
      <p:sp>
        <p:nvSpPr>
          <p:cNvPr id="178" name="Google Shape;178;p5:notes">
            <a:extLst>
              <a:ext uri="{FF2B5EF4-FFF2-40B4-BE49-F238E27FC236}">
                <a16:creationId xmlns:a16="http://schemas.microsoft.com/office/drawing/2014/main" id="{113DEFC9-FBD3-7008-7E35-72951CB080E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4416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siblings the questions on the slide. Allow them to respond verbally or in the chat feature. Record the responses.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Let the siblings know when the group will meet again and that they are always welcome to return.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Finally, remind siblings to complete the survey that we are sending to their parent/guardian’s email.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them, “Your responses are important to us and help us improve the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Thank the siblings for participating. </a:t>
            </a:r>
            <a:endParaRPr dirty="0">
              <a:latin typeface="Arial"/>
              <a:ea typeface="Arial"/>
              <a:cs typeface="Arial"/>
              <a:sym typeface="Arial"/>
            </a:endParaRPr>
          </a:p>
        </p:txBody>
      </p:sp>
      <p:sp>
        <p:nvSpPr>
          <p:cNvPr id="200" name="Google Shape;2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2b916db9b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22b916db9b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“Before we start today’s activity, let’s get to know each other a little bit.”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for a volunteer to read the question that appears after you click the Return button.</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Note to facilitators: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You need to click Return for the question to appear.</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Try to only spend 5 minutes on this slide so there is time for the group activity.</a:t>
            </a:r>
            <a:endParaRPr dirty="0">
              <a:latin typeface="Arial"/>
              <a:ea typeface="Arial"/>
              <a:cs typeface="Arial"/>
              <a:sym typeface="Arial"/>
            </a:endParaRPr>
          </a:p>
        </p:txBody>
      </p:sp>
      <p:sp>
        <p:nvSpPr>
          <p:cNvPr id="76" name="Google Shape;76;g22b916db9bf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f4a602c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10f4a602c6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rgbClr val="000000"/>
                </a:solidFill>
                <a:latin typeface="Arial"/>
                <a:ea typeface="Arial"/>
                <a:cs typeface="Arial"/>
                <a:sym typeface="Arial"/>
              </a:rPr>
              <a:t>Tell the siblings, </a:t>
            </a:r>
            <a:r>
              <a:rPr lang="en-US" i="0" u="none" strike="noStrike" dirty="0">
                <a:solidFill>
                  <a:srgbClr val="000000"/>
                </a:solidFill>
                <a:latin typeface="Arial"/>
                <a:ea typeface="Arial"/>
                <a:cs typeface="Arial"/>
                <a:sym typeface="Arial"/>
              </a:rPr>
              <a:t>“Today we are going to do an activity where </a:t>
            </a:r>
            <a:r>
              <a:rPr lang="en-US" dirty="0">
                <a:solidFill>
                  <a:srgbClr val="000000"/>
                </a:solidFill>
                <a:latin typeface="Arial"/>
                <a:ea typeface="Arial"/>
                <a:cs typeface="Arial"/>
                <a:sym typeface="Arial"/>
              </a:rPr>
              <a:t>we spin the color wheel</a:t>
            </a:r>
            <a:r>
              <a:rPr lang="en-US" i="0" u="none" strike="noStrike" dirty="0">
                <a:solidFill>
                  <a:srgbClr val="000000"/>
                </a:solidFill>
                <a:latin typeface="Arial"/>
                <a:ea typeface="Arial"/>
                <a:cs typeface="Arial"/>
                <a:sym typeface="Arial"/>
              </a:rPr>
              <a:t> and then discuss the questions that appear.”</a:t>
            </a:r>
          </a:p>
          <a:p>
            <a:pPr marL="0" lvl="0" indent="0" algn="l" rtl="0">
              <a:lnSpc>
                <a:spcPct val="100000"/>
              </a:lnSpc>
              <a:spcBef>
                <a:spcPts val="0"/>
              </a:spcBef>
              <a:spcAft>
                <a:spcPts val="0"/>
              </a:spcAft>
              <a:buSzPts val="1400"/>
              <a:buNone/>
            </a:pPr>
            <a:endParaRPr lang="en-US" i="0" u="none" strike="noStrike"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Tell the siblings, “We will also be talking about coping skills today. Before we get started, would someone define the term ‘coping skills’?” (Things we can do to manage difficult situations.)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i="0" u="none" strike="noStrike" dirty="0">
                <a:solidFill>
                  <a:srgbClr val="000000"/>
                </a:solidFill>
                <a:latin typeface="Arial"/>
                <a:ea typeface="Arial"/>
                <a:cs typeface="Arial"/>
                <a:sym typeface="Arial"/>
              </a:rPr>
              <a:t>Notes to facilitators:</a:t>
            </a:r>
            <a:endParaRPr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dirty="0">
                <a:solidFill>
                  <a:srgbClr val="000000"/>
                </a:solidFill>
                <a:latin typeface="Arial"/>
                <a:ea typeface="Arial"/>
                <a:cs typeface="Arial"/>
                <a:sym typeface="Arial"/>
              </a:rPr>
              <a:t>Click</a:t>
            </a:r>
            <a:r>
              <a:rPr lang="en-US" dirty="0">
                <a:solidFill>
                  <a:srgbClr val="000000"/>
                </a:solidFill>
                <a:latin typeface="Arial"/>
                <a:ea typeface="Arial"/>
                <a:cs typeface="Arial"/>
                <a:sym typeface="Arial"/>
              </a:rPr>
              <a:t> on the Spin icon to trigger the spinning animation. </a:t>
            </a:r>
            <a:r>
              <a:rPr lang="en-US" b="1" dirty="0">
                <a:solidFill>
                  <a:srgbClr val="000000"/>
                </a:solidFill>
                <a:latin typeface="Arial"/>
                <a:ea typeface="Arial"/>
                <a:cs typeface="Arial"/>
                <a:sym typeface="Arial"/>
              </a:rPr>
              <a:t>Click twice more on the Spin button for the color-coded question to appear</a:t>
            </a:r>
            <a:r>
              <a:rPr lang="en-US" dirty="0">
                <a:solidFill>
                  <a:srgbClr val="000000"/>
                </a:solidFill>
                <a:latin typeface="Arial"/>
                <a:ea typeface="Arial"/>
                <a:cs typeface="Arial"/>
                <a:sym typeface="Arial"/>
              </a:rPr>
              <a:t>. </a:t>
            </a:r>
            <a:endParaRPr dirty="0">
              <a:latin typeface="Arial"/>
              <a:ea typeface="Arial"/>
              <a:cs typeface="Arial"/>
              <a:sym typeface="Arial"/>
            </a:endParaRPr>
          </a:p>
          <a:p>
            <a:pPr marL="0" lvl="0" indent="0" algn="l" rtl="0">
              <a:spcBef>
                <a:spcPts val="0"/>
              </a:spcBef>
              <a:spcAft>
                <a:spcPts val="0"/>
              </a:spcAft>
              <a:buSzPts val="1400"/>
              <a:buNone/>
            </a:pPr>
            <a:r>
              <a:rPr lang="en-US" dirty="0">
                <a:latin typeface="Arial"/>
                <a:ea typeface="Arial"/>
                <a:cs typeface="Arial"/>
                <a:sym typeface="Arial"/>
              </a:rPr>
              <a:t>When the question has been answered, click on the Home button on the lower right corner to return to the color wheel.</a:t>
            </a:r>
            <a:endParaRPr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i="0" u="none" strike="noStrike" dirty="0">
                <a:solidFill>
                  <a:srgbClr val="000000"/>
                </a:solidFill>
                <a:latin typeface="Arial"/>
                <a:ea typeface="Arial"/>
                <a:cs typeface="Arial"/>
                <a:sym typeface="Arial"/>
              </a:rPr>
              <a:t>When the activity is over (when all prompts have been selected or before time runs out), click </a:t>
            </a:r>
            <a:r>
              <a:rPr lang="en-US" b="1" dirty="0">
                <a:solidFill>
                  <a:srgbClr val="000000"/>
                </a:solidFill>
                <a:latin typeface="Arial"/>
                <a:ea typeface="Arial"/>
                <a:cs typeface="Arial"/>
                <a:sym typeface="Arial"/>
              </a:rPr>
              <a:t>“Wrap-Up” </a:t>
            </a:r>
            <a:r>
              <a:rPr lang="en-US" b="1" i="0" u="none" strike="noStrike" dirty="0">
                <a:solidFill>
                  <a:srgbClr val="000000"/>
                </a:solidFill>
                <a:latin typeface="Arial"/>
                <a:ea typeface="Arial"/>
                <a:cs typeface="Arial"/>
                <a:sym typeface="Arial"/>
              </a:rPr>
              <a:t>to be brought to the slide </a:t>
            </a:r>
            <a:r>
              <a:rPr lang="en-US" b="1" dirty="0">
                <a:solidFill>
                  <a:srgbClr val="000000"/>
                </a:solidFill>
                <a:latin typeface="Arial"/>
                <a:ea typeface="Arial"/>
                <a:cs typeface="Arial"/>
                <a:sym typeface="Arial"/>
              </a:rPr>
              <a:t>on</a:t>
            </a:r>
            <a:r>
              <a:rPr lang="en-US" b="1" i="0" u="none" strike="noStrike" dirty="0">
                <a:solidFill>
                  <a:srgbClr val="000000"/>
                </a:solidFill>
                <a:latin typeface="Arial"/>
                <a:ea typeface="Arial"/>
                <a:cs typeface="Arial"/>
                <a:sym typeface="Arial"/>
              </a:rPr>
              <a:t> coping skills.</a:t>
            </a:r>
            <a:endParaRPr b="1" dirty="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i="1"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83" name="Google Shape;83;g10f4a602c6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Building Self-Esteem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Font typeface="+mj-lt"/>
              <a:buAutoNum type="arabicPeriod"/>
            </a:pPr>
            <a:r>
              <a:rPr lang="en-US" dirty="0">
                <a:latin typeface="Arial"/>
                <a:ea typeface="Arial"/>
                <a:cs typeface="Arial"/>
                <a:sym typeface="Arial"/>
              </a:rPr>
              <a:t>What does it mean to support someone? Can you support people in different ways? </a:t>
            </a:r>
            <a:endParaRPr dirty="0">
              <a:latin typeface="Arial"/>
              <a:ea typeface="Arial"/>
              <a:cs typeface="Arial"/>
              <a:sym typeface="Arial"/>
            </a:endParaRPr>
          </a:p>
          <a:p>
            <a:pPr marL="228600" lvl="0" indent="-228600" algn="l" rtl="0">
              <a:spcBef>
                <a:spcPts val="0"/>
              </a:spcBef>
              <a:spcAft>
                <a:spcPts val="0"/>
              </a:spcAft>
              <a:buFont typeface="+mj-lt"/>
              <a:buAutoNum type="arabicPeriod"/>
            </a:pPr>
            <a:r>
              <a:rPr lang="en-US" dirty="0">
                <a:latin typeface="Arial"/>
                <a:ea typeface="Arial"/>
                <a:cs typeface="Arial"/>
                <a:sym typeface="Arial"/>
              </a:rPr>
              <a:t>Describe a time you supported your sibling. How did it feel to do that?</a:t>
            </a:r>
            <a:endParaRPr dirty="0">
              <a:latin typeface="Arial"/>
              <a:ea typeface="Arial"/>
              <a:cs typeface="Arial"/>
              <a:sym typeface="Arial"/>
            </a:endParaRPr>
          </a:p>
          <a:p>
            <a:pPr marL="228600" lvl="0" indent="-228600" algn="l" rtl="0">
              <a:spcBef>
                <a:spcPts val="0"/>
              </a:spcBef>
              <a:spcAft>
                <a:spcPts val="0"/>
              </a:spcAft>
              <a:buFont typeface="+mj-lt"/>
              <a:buAutoNum type="arabicPeriod"/>
            </a:pPr>
            <a:r>
              <a:rPr lang="en-US" dirty="0">
                <a:latin typeface="Arial"/>
                <a:ea typeface="Arial"/>
                <a:cs typeface="Arial"/>
                <a:sym typeface="Arial"/>
              </a:rPr>
              <a:t>Does your sibling support you? If so, how do they show their support? If not, how does that make you feel?</a:t>
            </a:r>
            <a:endParaRPr dirty="0">
              <a:latin typeface="Arial"/>
              <a:ea typeface="Arial"/>
              <a:cs typeface="Arial"/>
              <a:sym typeface="Arial"/>
            </a:endParaRPr>
          </a:p>
          <a:p>
            <a:pPr marL="228600" lvl="0" indent="-228600" algn="l" rtl="0">
              <a:spcBef>
                <a:spcPts val="0"/>
              </a:spcBef>
              <a:spcAft>
                <a:spcPts val="0"/>
              </a:spcAft>
              <a:buFont typeface="+mj-lt"/>
              <a:buAutoNum type="arabicPeriod"/>
            </a:pPr>
            <a:r>
              <a:rPr lang="en-US" dirty="0">
                <a:latin typeface="Arial"/>
                <a:ea typeface="Arial"/>
                <a:cs typeface="Arial"/>
                <a:sym typeface="Arial"/>
              </a:rPr>
              <a:t>Why do we support other people? </a:t>
            </a:r>
          </a:p>
          <a:p>
            <a:pPr marL="0" lvl="0" indent="0" algn="l" rtl="0">
              <a:spcBef>
                <a:spcPts val="0"/>
              </a:spcBef>
              <a:spcAft>
                <a:spcPts val="0"/>
              </a:spcAft>
              <a:buNone/>
            </a:pPr>
            <a:endParaRPr lang="en-US" i="1" dirty="0">
              <a:latin typeface="Arial"/>
              <a:ea typeface="Arial"/>
              <a:cs typeface="Arial"/>
              <a:sym typeface="Arial"/>
            </a:endParaRPr>
          </a:p>
          <a:p>
            <a:pPr marL="0" lvl="0" indent="0" algn="l" rtl="0">
              <a:spcBef>
                <a:spcPts val="0"/>
              </a:spcBef>
              <a:spcAft>
                <a:spcPts val="0"/>
              </a:spcAft>
              <a:buNone/>
            </a:pPr>
            <a:r>
              <a:rPr lang="en-US" i="1" dirty="0">
                <a:latin typeface="Arial"/>
                <a:ea typeface="Arial"/>
                <a:cs typeface="Arial"/>
                <a:sym typeface="Arial"/>
              </a:rPr>
              <a:t>Reminder to take opportunities to validate sibling experiences and identify coping skills.</a:t>
            </a: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93" name="Google Shape;9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40486be900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240486be900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Notes to facilitators: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b="1" dirty="0">
                <a:latin typeface="Arial"/>
                <a:ea typeface="Arial"/>
                <a:cs typeface="Arial"/>
                <a:sym typeface="Arial"/>
              </a:rPr>
              <a:t>Click</a:t>
            </a:r>
            <a:r>
              <a:rPr lang="en-US" dirty="0">
                <a:latin typeface="Arial"/>
                <a:ea typeface="Arial"/>
                <a:cs typeface="Arial"/>
                <a:sym typeface="Arial"/>
              </a:rPr>
              <a:t> on the Spin icon to trigger the spinning animation. </a:t>
            </a:r>
            <a:r>
              <a:rPr lang="en-US" b="1" dirty="0">
                <a:solidFill>
                  <a:srgbClr val="000000"/>
                </a:solidFill>
                <a:latin typeface="Arial"/>
                <a:ea typeface="Arial"/>
                <a:cs typeface="Arial"/>
                <a:sym typeface="Arial"/>
              </a:rPr>
              <a:t>Click twice more on the Spin button for the color-coded question to appear</a:t>
            </a:r>
            <a:r>
              <a:rPr lang="en-US" dirty="0">
                <a:solidFill>
                  <a:srgbClr val="000000"/>
                </a:solidFill>
                <a:latin typeface="Arial"/>
                <a:ea typeface="Arial"/>
                <a:cs typeface="Arial"/>
                <a:sym typeface="Arial"/>
              </a:rPr>
              <a:t>. </a:t>
            </a:r>
            <a:endParaRPr lang="en-US"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When the question has been answered, click on the Home button on the lower right corner to return to the color wheel.</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b="1" dirty="0">
                <a:latin typeface="Arial"/>
                <a:ea typeface="Arial"/>
                <a:cs typeface="Arial"/>
                <a:sym typeface="Arial"/>
              </a:rPr>
              <a:t>When the activity is over (when all prompts have been selected or before time runs out), click “Wrap-Up” to be brought to the slide on coping skills.</a:t>
            </a:r>
            <a:endParaRPr dirty="0">
              <a:latin typeface="Arial"/>
              <a:ea typeface="Arial"/>
              <a:cs typeface="Arial"/>
              <a:sym typeface="Arial"/>
            </a:endParaRPr>
          </a:p>
          <a:p>
            <a:pPr marL="457200" lvl="0" indent="-22860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dirty="0"/>
          </a:p>
          <a:p>
            <a:pPr marL="0" lvl="0" indent="0" algn="l" rtl="0">
              <a:lnSpc>
                <a:spcPct val="100000"/>
              </a:lnSpc>
              <a:spcBef>
                <a:spcPts val="0"/>
              </a:spcBef>
              <a:spcAft>
                <a:spcPts val="0"/>
              </a:spcAft>
              <a:buClr>
                <a:schemeClr val="dk1"/>
              </a:buClr>
              <a:buSzPts val="1400"/>
              <a:buFont typeface="Arial"/>
              <a:buNone/>
            </a:pPr>
            <a:endParaRPr i="1" dirty="0"/>
          </a:p>
          <a:p>
            <a:pPr marL="0" lvl="0" indent="0" algn="l" rtl="0">
              <a:lnSpc>
                <a:spcPct val="100000"/>
              </a:lnSpc>
              <a:spcBef>
                <a:spcPts val="0"/>
              </a:spcBef>
              <a:spcAft>
                <a:spcPts val="0"/>
              </a:spcAft>
              <a:buSzPts val="1400"/>
              <a:buNone/>
            </a:pPr>
            <a:endParaRPr dirty="0">
              <a:solidFill>
                <a:srgbClr val="000000"/>
              </a:solidFill>
            </a:endParaRPr>
          </a:p>
        </p:txBody>
      </p:sp>
      <p:sp>
        <p:nvSpPr>
          <p:cNvPr id="102" name="Google Shape;102;g240486be900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Safety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dirty="0">
                <a:latin typeface="Arial"/>
                <a:ea typeface="Arial"/>
                <a:cs typeface="Arial"/>
                <a:sym typeface="Arial"/>
              </a:rPr>
              <a:t>Why might a person hurt themself on purpose?* (They may be frustrated, want to relieve inner pain, get attention, or experiment)</a:t>
            </a:r>
          </a:p>
          <a:p>
            <a:pPr marL="228600" lvl="0" indent="-228600" algn="l" rtl="0">
              <a:lnSpc>
                <a:spcPct val="100000"/>
              </a:lnSpc>
              <a:spcBef>
                <a:spcPts val="0"/>
              </a:spcBef>
              <a:spcAft>
                <a:spcPts val="0"/>
              </a:spcAft>
              <a:buFont typeface="+mj-lt"/>
              <a:buAutoNum type="arabicPeriod"/>
            </a:pPr>
            <a:r>
              <a:rPr lang="en-US" dirty="0">
                <a:latin typeface="Arial"/>
                <a:ea typeface="Arial"/>
                <a:cs typeface="Arial"/>
                <a:sym typeface="Arial"/>
              </a:rPr>
              <a:t>Do you ever worry that your sibling might hurt someone else? Please explain.</a:t>
            </a:r>
            <a:endParaRPr dirty="0">
              <a:latin typeface="Arial"/>
              <a:ea typeface="Arial"/>
              <a:cs typeface="Arial"/>
              <a:sym typeface="Arial"/>
            </a:endParaRPr>
          </a:p>
          <a:p>
            <a:pPr marL="228600" lvl="0" indent="-228600" algn="l" rtl="0">
              <a:lnSpc>
                <a:spcPct val="100000"/>
              </a:lnSpc>
              <a:spcBef>
                <a:spcPts val="0"/>
              </a:spcBef>
              <a:spcAft>
                <a:spcPts val="0"/>
              </a:spcAft>
              <a:buFont typeface="+mj-lt"/>
              <a:buAutoNum type="arabicPeriod"/>
            </a:pPr>
            <a:r>
              <a:rPr lang="en-US" dirty="0">
                <a:latin typeface="Arial"/>
                <a:ea typeface="Arial"/>
                <a:cs typeface="Arial"/>
                <a:sym typeface="Arial"/>
              </a:rPr>
              <a:t>Does your sibling think it’s fun or funny to hurt people? Please explain.</a:t>
            </a:r>
          </a:p>
          <a:p>
            <a:pPr marL="0" lvl="0" indent="0" algn="l" rtl="0">
              <a:lnSpc>
                <a:spcPct val="100000"/>
              </a:lnSpc>
              <a:spcBef>
                <a:spcPts val="0"/>
              </a:spcBef>
              <a:spcAft>
                <a:spcPts val="0"/>
              </a:spcAft>
              <a:buFont typeface="+mj-lt"/>
              <a:buNone/>
            </a:pPr>
            <a:endParaRPr lang="en-US" i="1" dirty="0">
              <a:latin typeface="Arial"/>
              <a:ea typeface="Arial"/>
              <a:cs typeface="Arial"/>
              <a:sym typeface="Arial"/>
            </a:endParaRPr>
          </a:p>
          <a:p>
            <a:pPr marL="0" lvl="0" indent="0" algn="l" rtl="0">
              <a:lnSpc>
                <a:spcPct val="100000"/>
              </a:lnSpc>
              <a:spcBef>
                <a:spcPts val="0"/>
              </a:spcBef>
              <a:spcAft>
                <a:spcPts val="0"/>
              </a:spcAft>
              <a:buFont typeface="+mj-lt"/>
              <a:buNone/>
            </a:pPr>
            <a:r>
              <a:rPr lang="en-US" i="1" dirty="0">
                <a:latin typeface="Arial"/>
                <a:ea typeface="Arial"/>
                <a:cs typeface="Arial"/>
                <a:sym typeface="Arial"/>
              </a:rPr>
              <a:t>*Discussion prompt 2 can be difficult for young siblings to comprehend. Use simple language.</a:t>
            </a: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1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11" name="Google Shape;11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40486be900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240486be900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Notes to facilitators: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Click</a:t>
            </a:r>
            <a:r>
              <a:rPr lang="en-US" dirty="0">
                <a:latin typeface="Arial"/>
                <a:ea typeface="Arial"/>
                <a:cs typeface="Arial"/>
                <a:sym typeface="Arial"/>
              </a:rPr>
              <a:t> on the Spin icon to trigger the spinning animation. </a:t>
            </a:r>
            <a:r>
              <a:rPr lang="en-US" b="1" dirty="0">
                <a:solidFill>
                  <a:srgbClr val="000000"/>
                </a:solidFill>
                <a:latin typeface="Arial"/>
                <a:ea typeface="Arial"/>
                <a:cs typeface="Arial"/>
                <a:sym typeface="Arial"/>
              </a:rPr>
              <a:t>Click twice more on the Spin button for the color-coded question to appear</a:t>
            </a:r>
            <a:r>
              <a:rPr lang="en-US" dirty="0">
                <a:solidFill>
                  <a:srgbClr val="000000"/>
                </a:solidFill>
                <a:latin typeface="Arial"/>
                <a:ea typeface="Arial"/>
                <a:cs typeface="Arial"/>
                <a:sym typeface="Arial"/>
              </a:rPr>
              <a:t>. </a:t>
            </a:r>
            <a:endParaRPr lang="en-US"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When the question has been answered, click on the Home button on the lower right corner to return to the color wheel.</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b="1" dirty="0">
                <a:latin typeface="Arial"/>
                <a:ea typeface="Arial"/>
                <a:cs typeface="Arial"/>
                <a:sym typeface="Arial"/>
              </a:rPr>
              <a:t>When the activity is over (when all prompts have been selected or before time runs out), click “Wrap-Up” to be brought to the slide on coping skills.</a:t>
            </a:r>
            <a:endParaRPr dirty="0">
              <a:latin typeface="Arial"/>
              <a:ea typeface="Arial"/>
              <a:cs typeface="Arial"/>
              <a:sym typeface="Arial"/>
            </a:endParaRPr>
          </a:p>
          <a:p>
            <a:pPr marL="457200" lvl="0" indent="-22860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dirty="0"/>
          </a:p>
          <a:p>
            <a:pPr marL="0" lvl="0" indent="0" algn="l" rtl="0">
              <a:lnSpc>
                <a:spcPct val="100000"/>
              </a:lnSpc>
              <a:spcBef>
                <a:spcPts val="0"/>
              </a:spcBef>
              <a:spcAft>
                <a:spcPts val="0"/>
              </a:spcAft>
              <a:buClr>
                <a:schemeClr val="dk1"/>
              </a:buClr>
              <a:buSzPts val="1400"/>
              <a:buFont typeface="Arial"/>
              <a:buNone/>
            </a:pPr>
            <a:endParaRPr i="1" dirty="0"/>
          </a:p>
          <a:p>
            <a:pPr marL="0" lvl="0" indent="0" algn="l" rtl="0">
              <a:lnSpc>
                <a:spcPct val="100000"/>
              </a:lnSpc>
              <a:spcBef>
                <a:spcPts val="0"/>
              </a:spcBef>
              <a:spcAft>
                <a:spcPts val="0"/>
              </a:spcAft>
              <a:buSzPts val="1400"/>
              <a:buNone/>
            </a:pPr>
            <a:endParaRPr dirty="0">
              <a:solidFill>
                <a:srgbClr val="000000"/>
              </a:solidFill>
            </a:endParaRPr>
          </a:p>
        </p:txBody>
      </p:sp>
      <p:sp>
        <p:nvSpPr>
          <p:cNvPr id="119" name="Google Shape;119;g240486be900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Anxiety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AutoNum type="arabicPeriod"/>
            </a:pPr>
            <a:r>
              <a:rPr lang="en-US" dirty="0">
                <a:latin typeface="Arial"/>
                <a:ea typeface="Arial"/>
                <a:cs typeface="Arial"/>
                <a:sym typeface="Arial"/>
              </a:rPr>
              <a:t>Describe a time your sibling was upset. What happened? </a:t>
            </a:r>
          </a:p>
          <a:p>
            <a:pPr marL="228600" lvl="0" indent="-228600" algn="l" rtl="0">
              <a:spcBef>
                <a:spcPts val="0"/>
              </a:spcBef>
              <a:spcAft>
                <a:spcPts val="0"/>
              </a:spcAft>
              <a:buSzPts val="1100"/>
              <a:buAutoNum type="arabicPeriod"/>
            </a:pPr>
            <a:r>
              <a:rPr lang="en-US" dirty="0">
                <a:latin typeface="Arial"/>
                <a:ea typeface="Arial"/>
                <a:cs typeface="Arial"/>
                <a:sym typeface="Arial"/>
              </a:rPr>
              <a:t>How do your parents/guardians react when your sibling is upset? Do they have ways to calm them down?</a:t>
            </a:r>
          </a:p>
          <a:p>
            <a:pPr marL="228600" lvl="0" indent="-228600" algn="l" rtl="0">
              <a:spcBef>
                <a:spcPts val="0"/>
              </a:spcBef>
              <a:spcAft>
                <a:spcPts val="0"/>
              </a:spcAft>
              <a:buSzPts val="1100"/>
              <a:buAutoNum type="arabicPeriod"/>
            </a:pPr>
            <a:r>
              <a:rPr lang="en-US" dirty="0">
                <a:latin typeface="Arial"/>
                <a:ea typeface="Arial"/>
                <a:cs typeface="Arial"/>
                <a:sym typeface="Arial"/>
              </a:rPr>
              <a:t>What advice would you give your sibling when they are upset? </a:t>
            </a:r>
          </a:p>
          <a:p>
            <a:pPr marL="228600" lvl="0" indent="-228600" algn="l" rtl="0">
              <a:spcBef>
                <a:spcPts val="0"/>
              </a:spcBef>
              <a:spcAft>
                <a:spcPts val="0"/>
              </a:spcAft>
              <a:buSzPts val="1100"/>
              <a:buAutoNum type="arabicPeriod"/>
            </a:pPr>
            <a:r>
              <a:rPr lang="en-US" dirty="0">
                <a:latin typeface="Arial"/>
                <a:ea typeface="Arial"/>
                <a:cs typeface="Arial"/>
                <a:sym typeface="Arial"/>
              </a:rPr>
              <a:t>Does seeing your sibling upset make you feel upset? Please explain.</a:t>
            </a: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SzPts val="1100"/>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SzPts val="1100"/>
              <a:buNone/>
            </a:pPr>
            <a:endParaRPr i="1" dirty="0">
              <a:latin typeface="Arial"/>
              <a:ea typeface="Arial"/>
              <a:cs typeface="Arial"/>
              <a:sym typeface="Arial"/>
            </a:endParaRPr>
          </a:p>
          <a:p>
            <a:pPr marL="0" lvl="0" indent="0" algn="l" rtl="0">
              <a:spcBef>
                <a:spcPts val="0"/>
              </a:spcBef>
              <a:spcAft>
                <a:spcPts val="0"/>
              </a:spcAft>
              <a:buSzPts val="1100"/>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29" name="Google Shape;12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dfca2059e5_0_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1dfca2059e5_0_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dfca2059e5_0_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g1dfca2059e5_0_36"/>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53" name="Google Shape;53;g1dfca2059e5_0_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g1dfca2059e5_0_39"/>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6" name="Google Shape;56;g1dfca2059e5_0_39"/>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7" name="Google Shape;57;g1dfca2059e5_0_3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g1dfca2059e5_0_4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g1dfca2059e5_0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19" name="Google Shape;19;g1dfca2059e5_0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20" name="Google Shape;20;g1dfca2059e5_0_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1" name="Google Shape;21;g1dfca2059e5_0_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2" name="Google Shape;22;g1dfca2059e5_0_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g1dfca2059e5_0_8"/>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5" name="Google Shape;25;g1dfca2059e5_0_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g1dfca2059e5_0_1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1dfca2059e5_0_1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9" name="Google Shape;29;g1dfca2059e5_0_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1dfca2059e5_0_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2" name="Google Shape;32;g1dfca2059e5_0_15"/>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3" name="Google Shape;33;g1dfca2059e5_0_15"/>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4" name="Google Shape;34;g1dfca2059e5_0_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g1dfca2059e5_0_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1dfca2059e5_0_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g1dfca2059e5_0_2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0" name="Google Shape;40;g1dfca2059e5_0_2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1" name="Google Shape;41;g1dfca2059e5_0_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g1dfca2059e5_0_27"/>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4" name="Google Shape;44;g1dfca2059e5_0_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1dfca2059e5_0_3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7" name="Google Shape;47;g1dfca2059e5_0_30"/>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8" name="Google Shape;48;g1dfca2059e5_0_30"/>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9" name="Google Shape;49;g1dfca2059e5_0_30"/>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50" name="Google Shape;50;g1dfca2059e5_0_3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dfca2059e5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dfca2059e5_0_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dfca2059e5_0_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2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2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2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2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2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2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2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2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2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0EA0"/>
        </a:solidFill>
        <a:effectLst/>
      </p:bgPr>
    </p:bg>
    <p:spTree>
      <p:nvGrpSpPr>
        <p:cNvPr id="1" name="Shape 63"/>
        <p:cNvGrpSpPr/>
        <p:nvPr/>
      </p:nvGrpSpPr>
      <p:grpSpPr>
        <a:xfrm>
          <a:off x="0" y="0"/>
          <a:ext cx="0" cy="0"/>
          <a:chOff x="0" y="0"/>
          <a:chExt cx="0" cy="0"/>
        </a:xfrm>
      </p:grpSpPr>
      <p:sp>
        <p:nvSpPr>
          <p:cNvPr id="64" name="Google Shape;64;p1"/>
          <p:cNvSpPr txBox="1">
            <a:spLocks noGrp="1"/>
          </p:cNvSpPr>
          <p:nvPr>
            <p:ph type="ctrTitle"/>
          </p:nvPr>
        </p:nvSpPr>
        <p:spPr>
          <a:xfrm>
            <a:off x="557939" y="2338496"/>
            <a:ext cx="11360258" cy="1626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8400" b="1" dirty="0">
                <a:solidFill>
                  <a:schemeClr val="lt1"/>
                </a:solidFill>
                <a:latin typeface="Montserrat"/>
                <a:ea typeface="Montserrat"/>
                <a:cs typeface="Montserrat"/>
                <a:sym typeface="Montserrat"/>
              </a:rPr>
              <a:t>Sibling Color Wheel</a:t>
            </a:r>
            <a:endParaRPr sz="8400" b="1" dirty="0">
              <a:solidFill>
                <a:schemeClr val="lt1"/>
              </a:solidFill>
              <a:latin typeface="Montserrat"/>
              <a:ea typeface="Montserrat"/>
              <a:cs typeface="Montserrat"/>
              <a:sym typeface="Montserrat"/>
            </a:endParaRPr>
          </a:p>
        </p:txBody>
      </p:sp>
      <p:sp>
        <p:nvSpPr>
          <p:cNvPr id="65" name="Google Shape;65;p1"/>
          <p:cNvSpPr txBox="1"/>
          <p:nvPr/>
        </p:nvSpPr>
        <p:spPr>
          <a:xfrm>
            <a:off x="2751450" y="3965400"/>
            <a:ext cx="6689100" cy="55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0" i="0" u="none" strike="noStrike" cap="none" dirty="0">
                <a:solidFill>
                  <a:srgbClr val="FFFFFF"/>
                </a:solidFill>
                <a:latin typeface="Arial"/>
                <a:ea typeface="Arial"/>
                <a:cs typeface="Arial"/>
                <a:sym typeface="Arial"/>
              </a:rPr>
              <a:t>by the Sibling Support Program</a:t>
            </a:r>
            <a:endParaRPr sz="3200" b="0" i="0" u="none" strike="noStrike" cap="none" dirty="0">
              <a:solidFill>
                <a:srgbClr val="FFFFFF"/>
              </a:solidFill>
              <a:latin typeface="Arial"/>
              <a:ea typeface="Arial"/>
              <a:cs typeface="Arial"/>
              <a:sym typeface="Arial"/>
            </a:endParaRPr>
          </a:p>
        </p:txBody>
      </p:sp>
      <p:sp>
        <p:nvSpPr>
          <p:cNvPr id="2" name="Google Shape;117;g2ada1dabbf4_0_8">
            <a:extLst>
              <a:ext uri="{FF2B5EF4-FFF2-40B4-BE49-F238E27FC236}">
                <a16:creationId xmlns:a16="http://schemas.microsoft.com/office/drawing/2014/main" id="{63A248F2-D8DC-8B30-7F39-8F19E10B4167}"/>
              </a:ext>
            </a:extLst>
          </p:cNvPr>
          <p:cNvSpPr txBox="1"/>
          <p:nvPr/>
        </p:nvSpPr>
        <p:spPr>
          <a:xfrm>
            <a:off x="3072985" y="6111489"/>
            <a:ext cx="9119016" cy="49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lvl1pPr algn="ctr">
              <a:defRPr sz="3200">
                <a:solidFill>
                  <a:srgbClr val="FFFFFF"/>
                </a:solidFill>
              </a:defRPr>
            </a:lvl1pPr>
          </a:lstStyle>
          <a:p>
            <a:r>
              <a:rPr lang="en-US" sz="2000" dirty="0"/>
              <a:t>Created by Emily Rubin, LICSW © 2025. Do not modify without permission. </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240486be900_0_36"/>
          <p:cNvPicPr preferRelativeResize="0"/>
          <p:nvPr/>
        </p:nvPicPr>
        <p:blipFill rotWithShape="1">
          <a:blip r:embed="rId3">
            <a:alphaModFix/>
          </a:blip>
          <a:srcRect l="4882" t="860" r="2473" b="1204"/>
          <a:stretch/>
        </p:blipFill>
        <p:spPr>
          <a:xfrm rot="-8612842">
            <a:off x="3333046" y="1162597"/>
            <a:ext cx="5498579" cy="5462873"/>
          </a:xfrm>
          <a:prstGeom prst="rect">
            <a:avLst/>
          </a:prstGeom>
          <a:noFill/>
          <a:ln>
            <a:noFill/>
          </a:ln>
        </p:spPr>
      </p:pic>
      <p:sp>
        <p:nvSpPr>
          <p:cNvPr id="140" name="Google Shape;140;g240486be900_0_36"/>
          <p:cNvSpPr txBox="1"/>
          <p:nvPr/>
        </p:nvSpPr>
        <p:spPr>
          <a:xfrm>
            <a:off x="1200750" y="51525"/>
            <a:ext cx="9790500" cy="923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US" sz="4800" b="0" i="0" u="none" strike="noStrike" cap="none" dirty="0">
                <a:solidFill>
                  <a:srgbClr val="080EA0"/>
                </a:solidFill>
                <a:latin typeface="Montserrat Black"/>
                <a:ea typeface="Montserrat Black"/>
                <a:cs typeface="Montserrat Black"/>
                <a:sym typeface="Montserrat Black"/>
              </a:rPr>
              <a:t>Color Wheel</a:t>
            </a:r>
            <a:endParaRPr sz="4800" b="0" i="0" u="none" strike="noStrike" cap="none" dirty="0">
              <a:solidFill>
                <a:srgbClr val="080EA0"/>
              </a:solidFill>
              <a:latin typeface="Montserrat Black"/>
              <a:ea typeface="Montserrat Black"/>
              <a:cs typeface="Montserrat Black"/>
              <a:sym typeface="Montserrat Black"/>
            </a:endParaRPr>
          </a:p>
        </p:txBody>
      </p:sp>
      <p:sp>
        <p:nvSpPr>
          <p:cNvPr id="141" name="Google Shape;141;g240486be900_0_36">
            <a:hlinkClick r:id="rId4" action="ppaction://hlinksldjump"/>
          </p:cNvPr>
          <p:cNvSpPr txBox="1"/>
          <p:nvPr/>
        </p:nvSpPr>
        <p:spPr>
          <a:xfrm rot="624" flipH="1">
            <a:off x="10540004" y="6021344"/>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i="0" u="none" strike="noStrike" cap="none" dirty="0">
                <a:solidFill>
                  <a:schemeClr val="dk1"/>
                </a:solidFill>
                <a:latin typeface="Arial"/>
                <a:ea typeface="Arial"/>
                <a:cs typeface="Arial"/>
                <a:sym typeface="Arial"/>
              </a:rPr>
              <a:t>Wrap-Up</a:t>
            </a:r>
            <a:endParaRPr sz="2200" b="1" i="0" u="none" strike="noStrike" cap="none" dirty="0">
              <a:solidFill>
                <a:schemeClr val="dk1"/>
              </a:solidFill>
              <a:latin typeface="Arial"/>
              <a:ea typeface="Arial"/>
              <a:cs typeface="Arial"/>
              <a:sym typeface="Arial"/>
            </a:endParaRPr>
          </a:p>
        </p:txBody>
      </p:sp>
      <p:pic>
        <p:nvPicPr>
          <p:cNvPr id="142" name="Google Shape;142;g240486be900_0_36"/>
          <p:cNvPicPr preferRelativeResize="0"/>
          <p:nvPr/>
        </p:nvPicPr>
        <p:blipFill rotWithShape="1">
          <a:blip r:embed="rId5">
            <a:alphaModFix/>
          </a:blip>
          <a:srcRect/>
          <a:stretch/>
        </p:blipFill>
        <p:spPr>
          <a:xfrm>
            <a:off x="5476775" y="2983575"/>
            <a:ext cx="1238450" cy="1560975"/>
          </a:xfrm>
          <a:prstGeom prst="rect">
            <a:avLst/>
          </a:prstGeom>
          <a:noFill/>
          <a:ln>
            <a:noFill/>
          </a:ln>
        </p:spPr>
      </p:pic>
      <p:pic>
        <p:nvPicPr>
          <p:cNvPr id="143" name="Google Shape;143;g240486be900_0_36"/>
          <p:cNvPicPr preferRelativeResize="0"/>
          <p:nvPr/>
        </p:nvPicPr>
        <p:blipFill rotWithShape="1">
          <a:blip r:embed="rId6">
            <a:alphaModFix/>
          </a:blip>
          <a:srcRect/>
          <a:stretch/>
        </p:blipFill>
        <p:spPr>
          <a:xfrm>
            <a:off x="5416587" y="2933662"/>
            <a:ext cx="1358825" cy="166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 fill="hold"/>
                                        <p:tgtEl>
                                          <p:spTgt spid="139"/>
                                        </p:tgtEl>
                                        <p:attrNameLst>
                                          <p:attrName>r</p:attrName>
                                        </p:attrNameLst>
                                      </p:cBhvr>
                                    </p:animRot>
                                  </p:childTnLst>
                                </p:cTn>
                              </p:par>
                            </p:childTnLst>
                          </p:cTn>
                        </p:par>
                        <p:par>
                          <p:cTn id="7" fill="hold">
                            <p:stCondLst>
                              <p:cond delay="100"/>
                            </p:stCondLst>
                            <p:childTnLst>
                              <p:par>
                                <p:cTn id="8" presetID="8" presetClass="emph" presetSubtype="0" fill="hold" nodeType="afterEffect">
                                  <p:stCondLst>
                                    <p:cond delay="0"/>
                                  </p:stCondLst>
                                  <p:childTnLst>
                                    <p:animRot by="-21600000">
                                      <p:cBhvr>
                                        <p:cTn id="9" dur="300" fill="hold"/>
                                        <p:tgtEl>
                                          <p:spTgt spid="139"/>
                                        </p:tgtEl>
                                        <p:attrNameLst>
                                          <p:attrName>r</p:attrName>
                                        </p:attrNameLst>
                                      </p:cBhvr>
                                    </p:animRot>
                                  </p:childTnLst>
                                </p:cTn>
                              </p:par>
                            </p:childTnLst>
                          </p:cTn>
                        </p:par>
                        <p:par>
                          <p:cTn id="10" fill="hold">
                            <p:stCondLst>
                              <p:cond delay="400"/>
                            </p:stCondLst>
                            <p:childTnLst>
                              <p:par>
                                <p:cTn id="11" presetID="8" presetClass="emph" presetSubtype="0" fill="hold" nodeType="afterEffect">
                                  <p:stCondLst>
                                    <p:cond delay="0"/>
                                  </p:stCondLst>
                                  <p:childTnLst>
                                    <p:animRot by="-21600000">
                                      <p:cBhvr>
                                        <p:cTn id="12" dur="500" fill="hold"/>
                                        <p:tgtEl>
                                          <p:spTgt spid="139"/>
                                        </p:tgtEl>
                                        <p:attrNameLst>
                                          <p:attrName>r</p:attrName>
                                        </p:attrNameLst>
                                      </p:cBhvr>
                                    </p:animRot>
                                  </p:childTnLst>
                                </p:cTn>
                              </p:par>
                            </p:childTnLst>
                          </p:cTn>
                        </p:par>
                        <p:par>
                          <p:cTn id="13" fill="hold">
                            <p:stCondLst>
                              <p:cond delay="900"/>
                            </p:stCondLst>
                            <p:childTnLst>
                              <p:par>
                                <p:cTn id="14" presetID="8" presetClass="emph" presetSubtype="0" fill="hold" nodeType="afterEffect">
                                  <p:stCondLst>
                                    <p:cond delay="0"/>
                                  </p:stCondLst>
                                  <p:childTnLst>
                                    <p:animRot by="-21600000">
                                      <p:cBhvr>
                                        <p:cTn id="15" dur="700" fill="hold"/>
                                        <p:tgtEl>
                                          <p:spTgt spid="139"/>
                                        </p:tgtEl>
                                        <p:attrNameLst>
                                          <p:attrName>r</p:attrName>
                                        </p:attrNameLst>
                                      </p:cBhvr>
                                    </p:animRot>
                                  </p:childTnLst>
                                </p:cTn>
                              </p:par>
                            </p:childTnLst>
                          </p:cTn>
                        </p:par>
                        <p:par>
                          <p:cTn id="16" fill="hold">
                            <p:stCondLst>
                              <p:cond delay="1600"/>
                            </p:stCondLst>
                            <p:childTnLst>
                              <p:par>
                                <p:cTn id="17" presetID="8" presetClass="emph" presetSubtype="0" fill="hold" nodeType="afterEffect">
                                  <p:stCondLst>
                                    <p:cond delay="0"/>
                                  </p:stCondLst>
                                  <p:childTnLst>
                                    <p:animRot by="-21600000">
                                      <p:cBhvr>
                                        <p:cTn id="18" dur="1000" fill="hold"/>
                                        <p:tgtEl>
                                          <p:spTgt spid="139"/>
                                        </p:tgtEl>
                                        <p:attrNameLst>
                                          <p:attrName>r</p:attrName>
                                        </p:attrNameLst>
                                      </p:cBhvr>
                                    </p:animRot>
                                  </p:childTnLst>
                                </p:cTn>
                              </p:par>
                            </p:childTnLst>
                          </p:cTn>
                        </p:par>
                        <p:par>
                          <p:cTn id="19" fill="hold">
                            <p:stCondLst>
                              <p:cond delay="2600"/>
                            </p:stCondLst>
                            <p:childTnLst>
                              <p:par>
                                <p:cTn id="20" presetID="8" presetClass="emph" presetSubtype="0" fill="hold" nodeType="afterEffect">
                                  <p:stCondLst>
                                    <p:cond delay="0"/>
                                  </p:stCondLst>
                                  <p:childTnLst>
                                    <p:animRot by="-21600000">
                                      <p:cBhvr>
                                        <p:cTn id="21" dur="1300" fill="hold"/>
                                        <p:tgtEl>
                                          <p:spTgt spid="139"/>
                                        </p:tgtEl>
                                        <p:attrNameLst>
                                          <p:attrName>r</p:attrName>
                                        </p:attrNameLst>
                                      </p:cBhvr>
                                    </p:animRot>
                                  </p:childTnLst>
                                </p:cTn>
                              </p:par>
                            </p:childTnLst>
                          </p:cTn>
                        </p:par>
                        <p:par>
                          <p:cTn id="22" fill="hold">
                            <p:stCondLst>
                              <p:cond delay="3900"/>
                            </p:stCondLst>
                            <p:childTnLst>
                              <p:par>
                                <p:cTn id="23" presetID="8" presetClass="emph" presetSubtype="0" fill="hold" nodeType="afterEffect">
                                  <p:stCondLst>
                                    <p:cond delay="0"/>
                                  </p:stCondLst>
                                  <p:childTnLst>
                                    <p:animRot by="-21600000">
                                      <p:cBhvr>
                                        <p:cTn id="24" dur="2000" fill="hold"/>
                                        <p:tgtEl>
                                          <p:spTgt spid="1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9232"/>
        </a:solidFill>
        <a:effectLst/>
      </p:bgPr>
    </p:bg>
    <p:spTree>
      <p:nvGrpSpPr>
        <p:cNvPr id="1" name="Shape 147"/>
        <p:cNvGrpSpPr/>
        <p:nvPr/>
      </p:nvGrpSpPr>
      <p:grpSpPr>
        <a:xfrm>
          <a:off x="0" y="0"/>
          <a:ext cx="0" cy="0"/>
          <a:chOff x="0" y="0"/>
          <a:chExt cx="0" cy="0"/>
        </a:xfrm>
      </p:grpSpPr>
      <p:sp>
        <p:nvSpPr>
          <p:cNvPr id="148" name="Google Shape;148;p12"/>
          <p:cNvSpPr/>
          <p:nvPr/>
        </p:nvSpPr>
        <p:spPr>
          <a:xfrm>
            <a:off x="983350" y="686400"/>
            <a:ext cx="10225200" cy="5485200"/>
          </a:xfrm>
          <a:prstGeom prst="rect">
            <a:avLst/>
          </a:prstGeom>
          <a:solidFill>
            <a:srgbClr val="FCE5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9" name="Google Shape;149;p12"/>
          <p:cNvSpPr txBox="1">
            <a:spLocks noGrp="1"/>
          </p:cNvSpPr>
          <p:nvPr>
            <p:ph type="body" idx="1"/>
          </p:nvPr>
        </p:nvSpPr>
        <p:spPr>
          <a:xfrm>
            <a:off x="838200" y="1985850"/>
            <a:ext cx="10515600" cy="2886300"/>
          </a:xfrm>
          <a:prstGeom prst="rect">
            <a:avLst/>
          </a:prstGeom>
          <a:noFill/>
          <a:ln>
            <a:noFill/>
          </a:ln>
        </p:spPr>
        <p:txBody>
          <a:bodyPr spcFirstLastPara="1" wrap="square" lIns="91425" tIns="45700" rIns="91425" bIns="45700" anchor="ctr" anchorCtr="0">
            <a:normAutofit/>
          </a:bodyPr>
          <a:lstStyle/>
          <a:p>
            <a:pPr marL="0" lvl="0" indent="0" algn="ctr" rtl="0">
              <a:lnSpc>
                <a:spcPct val="115000"/>
              </a:lnSpc>
              <a:spcBef>
                <a:spcPts val="0"/>
              </a:spcBef>
              <a:spcAft>
                <a:spcPts val="0"/>
              </a:spcAft>
              <a:buSzPts val="1800"/>
              <a:buNone/>
            </a:pPr>
            <a:r>
              <a:rPr lang="en-US" sz="3200" dirty="0">
                <a:solidFill>
                  <a:schemeClr val="dk1"/>
                </a:solidFill>
              </a:rPr>
              <a:t>Who protects you in your family?</a:t>
            </a:r>
            <a:endParaRPr sz="2800" dirty="0">
              <a:solidFill>
                <a:schemeClr val="dk1"/>
              </a:solidFill>
            </a:endParaRPr>
          </a:p>
        </p:txBody>
      </p:sp>
      <p:pic>
        <p:nvPicPr>
          <p:cNvPr id="2" name="Google Shape;114;p8">
            <a:extLst>
              <a:ext uri="{FF2B5EF4-FFF2-40B4-BE49-F238E27FC236}">
                <a16:creationId xmlns:a16="http://schemas.microsoft.com/office/drawing/2014/main" id="{0E8E1661-712A-0651-B2DE-B0CFCBA14CFE}"/>
              </a:ext>
            </a:extLst>
          </p:cNvPr>
          <p:cNvPicPr preferRelativeResize="0"/>
          <p:nvPr/>
        </p:nvPicPr>
        <p:blipFill rotWithShape="1">
          <a:blip r:embed="rId3">
            <a:alphaModFix/>
          </a:blip>
          <a:srcRect/>
          <a:stretch/>
        </p:blipFill>
        <p:spPr>
          <a:xfrm>
            <a:off x="11353700" y="6032938"/>
            <a:ext cx="712176" cy="6641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g240486be900_0_54"/>
          <p:cNvPicPr preferRelativeResize="0"/>
          <p:nvPr/>
        </p:nvPicPr>
        <p:blipFill rotWithShape="1">
          <a:blip r:embed="rId3">
            <a:alphaModFix/>
          </a:blip>
          <a:srcRect l="4882" t="860" r="2473" b="1204"/>
          <a:stretch/>
        </p:blipFill>
        <p:spPr>
          <a:xfrm rot="6557091">
            <a:off x="3333049" y="1162598"/>
            <a:ext cx="5498580" cy="5462875"/>
          </a:xfrm>
          <a:prstGeom prst="rect">
            <a:avLst/>
          </a:prstGeom>
          <a:noFill/>
          <a:ln>
            <a:noFill/>
          </a:ln>
        </p:spPr>
      </p:pic>
      <p:sp>
        <p:nvSpPr>
          <p:cNvPr id="157" name="Google Shape;157;g240486be900_0_54"/>
          <p:cNvSpPr txBox="1"/>
          <p:nvPr/>
        </p:nvSpPr>
        <p:spPr>
          <a:xfrm>
            <a:off x="1200750" y="51525"/>
            <a:ext cx="9790500" cy="923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US" sz="4800" b="0" i="0" u="none" strike="noStrike" cap="none" dirty="0">
                <a:solidFill>
                  <a:srgbClr val="080EA0"/>
                </a:solidFill>
                <a:latin typeface="Montserrat Black"/>
                <a:ea typeface="Montserrat Black"/>
                <a:cs typeface="Montserrat Black"/>
                <a:sym typeface="Montserrat Black"/>
              </a:rPr>
              <a:t>Color Wheel</a:t>
            </a:r>
            <a:endParaRPr sz="4800" b="0" i="0" u="none" strike="noStrike" cap="none" dirty="0">
              <a:solidFill>
                <a:srgbClr val="080EA0"/>
              </a:solidFill>
              <a:latin typeface="Montserrat Black"/>
              <a:ea typeface="Montserrat Black"/>
              <a:cs typeface="Montserrat Black"/>
              <a:sym typeface="Montserrat Black"/>
            </a:endParaRPr>
          </a:p>
        </p:txBody>
      </p:sp>
      <p:sp>
        <p:nvSpPr>
          <p:cNvPr id="158" name="Google Shape;158;g240486be900_0_54">
            <a:hlinkClick r:id="rId4" action="ppaction://hlinksldjump"/>
          </p:cNvPr>
          <p:cNvSpPr txBox="1"/>
          <p:nvPr/>
        </p:nvSpPr>
        <p:spPr>
          <a:xfrm rot="624" flipH="1">
            <a:off x="10540004" y="6021344"/>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i="0" u="none" strike="noStrike" cap="none" dirty="0">
                <a:solidFill>
                  <a:schemeClr val="dk1"/>
                </a:solidFill>
                <a:latin typeface="Arial"/>
                <a:ea typeface="Arial"/>
                <a:cs typeface="Arial"/>
                <a:sym typeface="Arial"/>
              </a:rPr>
              <a:t>Wrap-Up</a:t>
            </a:r>
            <a:endParaRPr sz="2200" b="1" i="0" u="none" strike="noStrike" cap="none" dirty="0">
              <a:solidFill>
                <a:schemeClr val="dk1"/>
              </a:solidFill>
              <a:latin typeface="Arial"/>
              <a:ea typeface="Arial"/>
              <a:cs typeface="Arial"/>
              <a:sym typeface="Arial"/>
            </a:endParaRPr>
          </a:p>
        </p:txBody>
      </p:sp>
      <p:pic>
        <p:nvPicPr>
          <p:cNvPr id="159" name="Google Shape;159;g240486be900_0_54"/>
          <p:cNvPicPr preferRelativeResize="0"/>
          <p:nvPr/>
        </p:nvPicPr>
        <p:blipFill rotWithShape="1">
          <a:blip r:embed="rId5">
            <a:alphaModFix/>
          </a:blip>
          <a:srcRect/>
          <a:stretch/>
        </p:blipFill>
        <p:spPr>
          <a:xfrm>
            <a:off x="5476775" y="2983575"/>
            <a:ext cx="1238450" cy="1560975"/>
          </a:xfrm>
          <a:prstGeom prst="rect">
            <a:avLst/>
          </a:prstGeom>
          <a:noFill/>
          <a:ln>
            <a:noFill/>
          </a:ln>
        </p:spPr>
      </p:pic>
      <p:pic>
        <p:nvPicPr>
          <p:cNvPr id="160" name="Google Shape;160;g240486be900_0_54"/>
          <p:cNvPicPr preferRelativeResize="0"/>
          <p:nvPr/>
        </p:nvPicPr>
        <p:blipFill rotWithShape="1">
          <a:blip r:embed="rId6">
            <a:alphaModFix/>
          </a:blip>
          <a:srcRect/>
          <a:stretch/>
        </p:blipFill>
        <p:spPr>
          <a:xfrm>
            <a:off x="5416587" y="2933662"/>
            <a:ext cx="1358825" cy="166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 fill="hold"/>
                                        <p:tgtEl>
                                          <p:spTgt spid="156"/>
                                        </p:tgtEl>
                                        <p:attrNameLst>
                                          <p:attrName>r</p:attrName>
                                        </p:attrNameLst>
                                      </p:cBhvr>
                                    </p:animRot>
                                  </p:childTnLst>
                                </p:cTn>
                              </p:par>
                            </p:childTnLst>
                          </p:cTn>
                        </p:par>
                        <p:par>
                          <p:cTn id="7" fill="hold">
                            <p:stCondLst>
                              <p:cond delay="100"/>
                            </p:stCondLst>
                            <p:childTnLst>
                              <p:par>
                                <p:cTn id="8" presetID="8" presetClass="emph" presetSubtype="0" fill="hold" nodeType="afterEffect">
                                  <p:stCondLst>
                                    <p:cond delay="0"/>
                                  </p:stCondLst>
                                  <p:childTnLst>
                                    <p:animRot by="-21600000">
                                      <p:cBhvr>
                                        <p:cTn id="9" dur="300" fill="hold"/>
                                        <p:tgtEl>
                                          <p:spTgt spid="156"/>
                                        </p:tgtEl>
                                        <p:attrNameLst>
                                          <p:attrName>r</p:attrName>
                                        </p:attrNameLst>
                                      </p:cBhvr>
                                    </p:animRot>
                                  </p:childTnLst>
                                </p:cTn>
                              </p:par>
                            </p:childTnLst>
                          </p:cTn>
                        </p:par>
                        <p:par>
                          <p:cTn id="10" fill="hold">
                            <p:stCondLst>
                              <p:cond delay="400"/>
                            </p:stCondLst>
                            <p:childTnLst>
                              <p:par>
                                <p:cTn id="11" presetID="8" presetClass="emph" presetSubtype="0" fill="hold" nodeType="afterEffect">
                                  <p:stCondLst>
                                    <p:cond delay="0"/>
                                  </p:stCondLst>
                                  <p:childTnLst>
                                    <p:animRot by="-21600000">
                                      <p:cBhvr>
                                        <p:cTn id="12" dur="500" fill="hold"/>
                                        <p:tgtEl>
                                          <p:spTgt spid="156"/>
                                        </p:tgtEl>
                                        <p:attrNameLst>
                                          <p:attrName>r</p:attrName>
                                        </p:attrNameLst>
                                      </p:cBhvr>
                                    </p:animRot>
                                  </p:childTnLst>
                                </p:cTn>
                              </p:par>
                            </p:childTnLst>
                          </p:cTn>
                        </p:par>
                        <p:par>
                          <p:cTn id="13" fill="hold">
                            <p:stCondLst>
                              <p:cond delay="900"/>
                            </p:stCondLst>
                            <p:childTnLst>
                              <p:par>
                                <p:cTn id="14" presetID="8" presetClass="emph" presetSubtype="0" fill="hold" nodeType="afterEffect">
                                  <p:stCondLst>
                                    <p:cond delay="0"/>
                                  </p:stCondLst>
                                  <p:childTnLst>
                                    <p:animRot by="-21600000">
                                      <p:cBhvr>
                                        <p:cTn id="15" dur="700" fill="hold"/>
                                        <p:tgtEl>
                                          <p:spTgt spid="156"/>
                                        </p:tgtEl>
                                        <p:attrNameLst>
                                          <p:attrName>r</p:attrName>
                                        </p:attrNameLst>
                                      </p:cBhvr>
                                    </p:animRot>
                                  </p:childTnLst>
                                </p:cTn>
                              </p:par>
                            </p:childTnLst>
                          </p:cTn>
                        </p:par>
                        <p:par>
                          <p:cTn id="16" fill="hold">
                            <p:stCondLst>
                              <p:cond delay="1600"/>
                            </p:stCondLst>
                            <p:childTnLst>
                              <p:par>
                                <p:cTn id="17" presetID="8" presetClass="emph" presetSubtype="0" fill="hold" nodeType="afterEffect">
                                  <p:stCondLst>
                                    <p:cond delay="0"/>
                                  </p:stCondLst>
                                  <p:childTnLst>
                                    <p:animRot by="-21600000">
                                      <p:cBhvr>
                                        <p:cTn id="18" dur="1000" fill="hold"/>
                                        <p:tgtEl>
                                          <p:spTgt spid="156"/>
                                        </p:tgtEl>
                                        <p:attrNameLst>
                                          <p:attrName>r</p:attrName>
                                        </p:attrNameLst>
                                      </p:cBhvr>
                                    </p:animRot>
                                  </p:childTnLst>
                                </p:cTn>
                              </p:par>
                            </p:childTnLst>
                          </p:cTn>
                        </p:par>
                        <p:par>
                          <p:cTn id="19" fill="hold">
                            <p:stCondLst>
                              <p:cond delay="2600"/>
                            </p:stCondLst>
                            <p:childTnLst>
                              <p:par>
                                <p:cTn id="20" presetID="8" presetClass="emph" presetSubtype="0" fill="hold" nodeType="afterEffect">
                                  <p:stCondLst>
                                    <p:cond delay="0"/>
                                  </p:stCondLst>
                                  <p:childTnLst>
                                    <p:animRot by="-21600000">
                                      <p:cBhvr>
                                        <p:cTn id="21" dur="1300" fill="hold"/>
                                        <p:tgtEl>
                                          <p:spTgt spid="156"/>
                                        </p:tgtEl>
                                        <p:attrNameLst>
                                          <p:attrName>r</p:attrName>
                                        </p:attrNameLst>
                                      </p:cBhvr>
                                    </p:animRot>
                                  </p:childTnLst>
                                </p:cTn>
                              </p:par>
                            </p:childTnLst>
                          </p:cTn>
                        </p:par>
                        <p:par>
                          <p:cTn id="22" fill="hold">
                            <p:stCondLst>
                              <p:cond delay="3900"/>
                            </p:stCondLst>
                            <p:childTnLst>
                              <p:par>
                                <p:cTn id="23" presetID="8" presetClass="emph" presetSubtype="0" fill="hold" nodeType="afterEffect">
                                  <p:stCondLst>
                                    <p:cond delay="0"/>
                                  </p:stCondLst>
                                  <p:childTnLst>
                                    <p:animRot by="-21600000">
                                      <p:cBhvr>
                                        <p:cTn id="24" dur="2000" fill="hold"/>
                                        <p:tgtEl>
                                          <p:spTgt spid="1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EFBE0"/>
        </a:solidFill>
        <a:effectLst/>
      </p:bgPr>
    </p:bg>
    <p:spTree>
      <p:nvGrpSpPr>
        <p:cNvPr id="1" name="Shape 165"/>
        <p:cNvGrpSpPr/>
        <p:nvPr/>
      </p:nvGrpSpPr>
      <p:grpSpPr>
        <a:xfrm>
          <a:off x="0" y="0"/>
          <a:ext cx="0" cy="0"/>
          <a:chOff x="0" y="0"/>
          <a:chExt cx="0" cy="0"/>
        </a:xfrm>
      </p:grpSpPr>
      <p:sp>
        <p:nvSpPr>
          <p:cNvPr id="166" name="Google Shape;166;g22b916db9bf_0_0"/>
          <p:cNvSpPr/>
          <p:nvPr/>
        </p:nvSpPr>
        <p:spPr>
          <a:xfrm>
            <a:off x="983350" y="686400"/>
            <a:ext cx="10225200" cy="5485200"/>
          </a:xfrm>
          <a:prstGeom prst="rect">
            <a:avLst/>
          </a:prstGeom>
          <a:solidFill>
            <a:srgbClr val="D0E0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7" name="Google Shape;167;g22b916db9bf_0_0"/>
          <p:cNvSpPr txBox="1">
            <a:spLocks noGrp="1"/>
          </p:cNvSpPr>
          <p:nvPr>
            <p:ph type="body" idx="1"/>
          </p:nvPr>
        </p:nvSpPr>
        <p:spPr>
          <a:xfrm>
            <a:off x="838200" y="2055150"/>
            <a:ext cx="10515600" cy="27477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Is it OK to keep secrets within a family?</a:t>
            </a:r>
            <a:endParaRPr sz="3200" dirty="0">
              <a:solidFill>
                <a:schemeClr val="dk1"/>
              </a:solidFill>
            </a:endParaRPr>
          </a:p>
        </p:txBody>
      </p:sp>
      <p:pic>
        <p:nvPicPr>
          <p:cNvPr id="2" name="Google Shape;114;p8">
            <a:extLst>
              <a:ext uri="{FF2B5EF4-FFF2-40B4-BE49-F238E27FC236}">
                <a16:creationId xmlns:a16="http://schemas.microsoft.com/office/drawing/2014/main" id="{E12DAFA5-07D5-2634-FC8E-A1B0DC3D901E}"/>
              </a:ext>
            </a:extLst>
          </p:cNvPr>
          <p:cNvPicPr preferRelativeResize="0"/>
          <p:nvPr/>
        </p:nvPicPr>
        <p:blipFill rotWithShape="1">
          <a:blip r:embed="rId3">
            <a:alphaModFix/>
          </a:blip>
          <a:srcRect/>
          <a:stretch/>
        </p:blipFill>
        <p:spPr>
          <a:xfrm>
            <a:off x="11353700" y="6032938"/>
            <a:ext cx="712176" cy="6641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240486be900_0_63"/>
          <p:cNvPicPr preferRelativeResize="0"/>
          <p:nvPr/>
        </p:nvPicPr>
        <p:blipFill rotWithShape="1">
          <a:blip r:embed="rId3">
            <a:alphaModFix/>
          </a:blip>
          <a:srcRect l="4882" t="860" r="2473" b="1204"/>
          <a:stretch/>
        </p:blipFill>
        <p:spPr>
          <a:xfrm rot="2151686">
            <a:off x="3333049" y="1162598"/>
            <a:ext cx="5498576" cy="5462876"/>
          </a:xfrm>
          <a:prstGeom prst="rect">
            <a:avLst/>
          </a:prstGeom>
          <a:noFill/>
          <a:ln>
            <a:noFill/>
          </a:ln>
        </p:spPr>
      </p:pic>
      <p:sp>
        <p:nvSpPr>
          <p:cNvPr id="175" name="Google Shape;175;g240486be900_0_63"/>
          <p:cNvSpPr txBox="1"/>
          <p:nvPr/>
        </p:nvSpPr>
        <p:spPr>
          <a:xfrm>
            <a:off x="1200750" y="51525"/>
            <a:ext cx="9790500" cy="923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US" sz="4800" b="0" i="0" u="none" strike="noStrike" cap="none" dirty="0">
                <a:solidFill>
                  <a:srgbClr val="080EA0"/>
                </a:solidFill>
                <a:latin typeface="Montserrat Black"/>
                <a:ea typeface="Montserrat Black"/>
                <a:cs typeface="Montserrat Black"/>
                <a:sym typeface="Montserrat Black"/>
              </a:rPr>
              <a:t>Color Wheel</a:t>
            </a:r>
            <a:endParaRPr sz="4800" b="0" i="0" u="none" strike="noStrike" cap="none" dirty="0">
              <a:solidFill>
                <a:srgbClr val="080EA0"/>
              </a:solidFill>
              <a:latin typeface="Montserrat Black"/>
              <a:ea typeface="Montserrat Black"/>
              <a:cs typeface="Montserrat Black"/>
              <a:sym typeface="Montserrat Black"/>
            </a:endParaRPr>
          </a:p>
        </p:txBody>
      </p:sp>
      <p:sp>
        <p:nvSpPr>
          <p:cNvPr id="176" name="Google Shape;176;g240486be900_0_63">
            <a:hlinkClick r:id="rId4" action="ppaction://hlinksldjump"/>
          </p:cNvPr>
          <p:cNvSpPr txBox="1"/>
          <p:nvPr/>
        </p:nvSpPr>
        <p:spPr>
          <a:xfrm rot="624" flipH="1">
            <a:off x="10540004" y="6021344"/>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i="0" u="none" strike="noStrike" cap="none" dirty="0">
                <a:solidFill>
                  <a:schemeClr val="dk1"/>
                </a:solidFill>
                <a:latin typeface="Arial"/>
                <a:ea typeface="Arial"/>
                <a:cs typeface="Arial"/>
                <a:sym typeface="Arial"/>
              </a:rPr>
              <a:t>Wrap-Up</a:t>
            </a:r>
            <a:endParaRPr sz="2200" b="1" i="0" u="none" strike="noStrike" cap="none" dirty="0">
              <a:solidFill>
                <a:schemeClr val="dk1"/>
              </a:solidFill>
              <a:latin typeface="Arial"/>
              <a:ea typeface="Arial"/>
              <a:cs typeface="Arial"/>
              <a:sym typeface="Arial"/>
            </a:endParaRPr>
          </a:p>
        </p:txBody>
      </p:sp>
      <p:pic>
        <p:nvPicPr>
          <p:cNvPr id="177" name="Google Shape;177;g240486be900_0_63"/>
          <p:cNvPicPr preferRelativeResize="0"/>
          <p:nvPr/>
        </p:nvPicPr>
        <p:blipFill rotWithShape="1">
          <a:blip r:embed="rId5">
            <a:alphaModFix/>
          </a:blip>
          <a:srcRect/>
          <a:stretch/>
        </p:blipFill>
        <p:spPr>
          <a:xfrm>
            <a:off x="5476775" y="2983575"/>
            <a:ext cx="1238450" cy="1560975"/>
          </a:xfrm>
          <a:prstGeom prst="rect">
            <a:avLst/>
          </a:prstGeom>
          <a:noFill/>
          <a:ln>
            <a:noFill/>
          </a:ln>
        </p:spPr>
      </p:pic>
      <p:pic>
        <p:nvPicPr>
          <p:cNvPr id="178" name="Google Shape;178;g240486be900_0_63"/>
          <p:cNvPicPr preferRelativeResize="0"/>
          <p:nvPr/>
        </p:nvPicPr>
        <p:blipFill rotWithShape="1">
          <a:blip r:embed="rId6">
            <a:alphaModFix/>
          </a:blip>
          <a:srcRect/>
          <a:stretch/>
        </p:blipFill>
        <p:spPr>
          <a:xfrm>
            <a:off x="5416587" y="2933662"/>
            <a:ext cx="1358825" cy="166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 fill="hold"/>
                                        <p:tgtEl>
                                          <p:spTgt spid="174"/>
                                        </p:tgtEl>
                                        <p:attrNameLst>
                                          <p:attrName>r</p:attrName>
                                        </p:attrNameLst>
                                      </p:cBhvr>
                                    </p:animRot>
                                  </p:childTnLst>
                                </p:cTn>
                              </p:par>
                            </p:childTnLst>
                          </p:cTn>
                        </p:par>
                        <p:par>
                          <p:cTn id="7" fill="hold">
                            <p:stCondLst>
                              <p:cond delay="100"/>
                            </p:stCondLst>
                            <p:childTnLst>
                              <p:par>
                                <p:cTn id="8" presetID="8" presetClass="emph" presetSubtype="0" fill="hold" nodeType="afterEffect">
                                  <p:stCondLst>
                                    <p:cond delay="0"/>
                                  </p:stCondLst>
                                  <p:childTnLst>
                                    <p:animRot by="-21600000">
                                      <p:cBhvr>
                                        <p:cTn id="9" dur="300" fill="hold"/>
                                        <p:tgtEl>
                                          <p:spTgt spid="174"/>
                                        </p:tgtEl>
                                        <p:attrNameLst>
                                          <p:attrName>r</p:attrName>
                                        </p:attrNameLst>
                                      </p:cBhvr>
                                    </p:animRot>
                                  </p:childTnLst>
                                </p:cTn>
                              </p:par>
                            </p:childTnLst>
                          </p:cTn>
                        </p:par>
                        <p:par>
                          <p:cTn id="10" fill="hold">
                            <p:stCondLst>
                              <p:cond delay="400"/>
                            </p:stCondLst>
                            <p:childTnLst>
                              <p:par>
                                <p:cTn id="11" presetID="8" presetClass="emph" presetSubtype="0" fill="hold" nodeType="afterEffect">
                                  <p:stCondLst>
                                    <p:cond delay="0"/>
                                  </p:stCondLst>
                                  <p:childTnLst>
                                    <p:animRot by="-21600000">
                                      <p:cBhvr>
                                        <p:cTn id="12" dur="500" fill="hold"/>
                                        <p:tgtEl>
                                          <p:spTgt spid="174"/>
                                        </p:tgtEl>
                                        <p:attrNameLst>
                                          <p:attrName>r</p:attrName>
                                        </p:attrNameLst>
                                      </p:cBhvr>
                                    </p:animRot>
                                  </p:childTnLst>
                                </p:cTn>
                              </p:par>
                            </p:childTnLst>
                          </p:cTn>
                        </p:par>
                        <p:par>
                          <p:cTn id="13" fill="hold">
                            <p:stCondLst>
                              <p:cond delay="900"/>
                            </p:stCondLst>
                            <p:childTnLst>
                              <p:par>
                                <p:cTn id="14" presetID="8" presetClass="emph" presetSubtype="0" fill="hold" nodeType="afterEffect">
                                  <p:stCondLst>
                                    <p:cond delay="0"/>
                                  </p:stCondLst>
                                  <p:childTnLst>
                                    <p:animRot by="-21600000">
                                      <p:cBhvr>
                                        <p:cTn id="15" dur="700" fill="hold"/>
                                        <p:tgtEl>
                                          <p:spTgt spid="174"/>
                                        </p:tgtEl>
                                        <p:attrNameLst>
                                          <p:attrName>r</p:attrName>
                                        </p:attrNameLst>
                                      </p:cBhvr>
                                    </p:animRot>
                                  </p:childTnLst>
                                </p:cTn>
                              </p:par>
                            </p:childTnLst>
                          </p:cTn>
                        </p:par>
                        <p:par>
                          <p:cTn id="16" fill="hold">
                            <p:stCondLst>
                              <p:cond delay="1600"/>
                            </p:stCondLst>
                            <p:childTnLst>
                              <p:par>
                                <p:cTn id="17" presetID="8" presetClass="emph" presetSubtype="0" fill="hold" nodeType="afterEffect">
                                  <p:stCondLst>
                                    <p:cond delay="0"/>
                                  </p:stCondLst>
                                  <p:childTnLst>
                                    <p:animRot by="-21600000">
                                      <p:cBhvr>
                                        <p:cTn id="18" dur="1000" fill="hold"/>
                                        <p:tgtEl>
                                          <p:spTgt spid="174"/>
                                        </p:tgtEl>
                                        <p:attrNameLst>
                                          <p:attrName>r</p:attrName>
                                        </p:attrNameLst>
                                      </p:cBhvr>
                                    </p:animRot>
                                  </p:childTnLst>
                                </p:cTn>
                              </p:par>
                            </p:childTnLst>
                          </p:cTn>
                        </p:par>
                        <p:par>
                          <p:cTn id="19" fill="hold">
                            <p:stCondLst>
                              <p:cond delay="2600"/>
                            </p:stCondLst>
                            <p:childTnLst>
                              <p:par>
                                <p:cTn id="20" presetID="8" presetClass="emph" presetSubtype="0" fill="hold" nodeType="afterEffect">
                                  <p:stCondLst>
                                    <p:cond delay="0"/>
                                  </p:stCondLst>
                                  <p:childTnLst>
                                    <p:animRot by="-21600000">
                                      <p:cBhvr>
                                        <p:cTn id="21" dur="1300" fill="hold"/>
                                        <p:tgtEl>
                                          <p:spTgt spid="174"/>
                                        </p:tgtEl>
                                        <p:attrNameLst>
                                          <p:attrName>r</p:attrName>
                                        </p:attrNameLst>
                                      </p:cBhvr>
                                    </p:animRot>
                                  </p:childTnLst>
                                </p:cTn>
                              </p:par>
                            </p:childTnLst>
                          </p:cTn>
                        </p:par>
                        <p:par>
                          <p:cTn id="22" fill="hold">
                            <p:stCondLst>
                              <p:cond delay="3900"/>
                            </p:stCondLst>
                            <p:childTnLst>
                              <p:par>
                                <p:cTn id="23" presetID="8" presetClass="emph" presetSubtype="0" fill="hold" nodeType="afterEffect">
                                  <p:stCondLst>
                                    <p:cond delay="0"/>
                                  </p:stCondLst>
                                  <p:childTnLst>
                                    <p:animRot by="-21600000">
                                      <p:cBhvr>
                                        <p:cTn id="24" dur="2000" fill="hold"/>
                                        <p:tgtEl>
                                          <p:spTgt spid="1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72CF8"/>
        </a:solidFill>
        <a:effectLst/>
      </p:bgPr>
    </p:bg>
    <p:spTree>
      <p:nvGrpSpPr>
        <p:cNvPr id="1" name="Shape 183"/>
        <p:cNvGrpSpPr/>
        <p:nvPr/>
      </p:nvGrpSpPr>
      <p:grpSpPr>
        <a:xfrm>
          <a:off x="0" y="0"/>
          <a:ext cx="0" cy="0"/>
          <a:chOff x="0" y="0"/>
          <a:chExt cx="0" cy="0"/>
        </a:xfrm>
      </p:grpSpPr>
      <p:sp>
        <p:nvSpPr>
          <p:cNvPr id="184" name="Google Shape;184;g22bf28db0be_1_0"/>
          <p:cNvSpPr/>
          <p:nvPr/>
        </p:nvSpPr>
        <p:spPr>
          <a:xfrm>
            <a:off x="983350" y="686400"/>
            <a:ext cx="10225200" cy="5485200"/>
          </a:xfrm>
          <a:prstGeom prst="rect">
            <a:avLst/>
          </a:prstGeom>
          <a:solidFill>
            <a:srgbClr val="D9D2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5" name="Google Shape;185;g22bf28db0be_1_0"/>
          <p:cNvSpPr txBox="1">
            <a:spLocks noGrp="1"/>
          </p:cNvSpPr>
          <p:nvPr>
            <p:ph type="body" idx="1"/>
          </p:nvPr>
        </p:nvSpPr>
        <p:spPr>
          <a:xfrm>
            <a:off x="624468" y="2062050"/>
            <a:ext cx="10729332" cy="2933696"/>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Do you agree or disagree when people say, </a:t>
            </a:r>
          </a:p>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“Life isn't fair”?</a:t>
            </a:r>
            <a:endParaRPr sz="3200" dirty="0">
              <a:solidFill>
                <a:schemeClr val="dk1"/>
              </a:solidFill>
            </a:endParaRPr>
          </a:p>
        </p:txBody>
      </p:sp>
      <p:pic>
        <p:nvPicPr>
          <p:cNvPr id="2" name="Google Shape;114;p8">
            <a:extLst>
              <a:ext uri="{FF2B5EF4-FFF2-40B4-BE49-F238E27FC236}">
                <a16:creationId xmlns:a16="http://schemas.microsoft.com/office/drawing/2014/main" id="{02796E4F-B1C4-0ADC-0248-A4B3AE21F491}"/>
              </a:ext>
            </a:extLst>
          </p:cNvPr>
          <p:cNvPicPr preferRelativeResize="0"/>
          <p:nvPr/>
        </p:nvPicPr>
        <p:blipFill rotWithShape="1">
          <a:blip r:embed="rId3">
            <a:alphaModFix/>
          </a:blip>
          <a:srcRect/>
          <a:stretch/>
        </p:blipFill>
        <p:spPr>
          <a:xfrm>
            <a:off x="11353700" y="6032938"/>
            <a:ext cx="712176" cy="6641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g240486be900_0_72"/>
          <p:cNvPicPr preferRelativeResize="0"/>
          <p:nvPr/>
        </p:nvPicPr>
        <p:blipFill rotWithShape="1">
          <a:blip r:embed="rId3">
            <a:alphaModFix/>
          </a:blip>
          <a:srcRect l="4882" t="860" r="2473" b="1204"/>
          <a:stretch/>
        </p:blipFill>
        <p:spPr>
          <a:xfrm rot="10799995">
            <a:off x="3347056" y="1162595"/>
            <a:ext cx="5498578" cy="5462876"/>
          </a:xfrm>
          <a:prstGeom prst="rect">
            <a:avLst/>
          </a:prstGeom>
          <a:noFill/>
          <a:ln>
            <a:noFill/>
          </a:ln>
        </p:spPr>
      </p:pic>
      <p:sp>
        <p:nvSpPr>
          <p:cNvPr id="193" name="Google Shape;193;g240486be900_0_72"/>
          <p:cNvSpPr txBox="1"/>
          <p:nvPr/>
        </p:nvSpPr>
        <p:spPr>
          <a:xfrm>
            <a:off x="1200750" y="51525"/>
            <a:ext cx="9790500" cy="923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US" sz="4800" b="0" i="0" u="none" strike="noStrike" cap="none" dirty="0">
                <a:solidFill>
                  <a:srgbClr val="080EA0"/>
                </a:solidFill>
                <a:latin typeface="Montserrat Black"/>
                <a:ea typeface="Montserrat Black"/>
                <a:cs typeface="Montserrat Black"/>
                <a:sym typeface="Montserrat Black"/>
              </a:rPr>
              <a:t>Color Wheel</a:t>
            </a:r>
            <a:endParaRPr sz="4800" b="0" i="0" u="none" strike="noStrike" cap="none" dirty="0">
              <a:solidFill>
                <a:srgbClr val="080EA0"/>
              </a:solidFill>
              <a:latin typeface="Montserrat Black"/>
              <a:ea typeface="Montserrat Black"/>
              <a:cs typeface="Montserrat Black"/>
              <a:sym typeface="Montserrat Black"/>
            </a:endParaRPr>
          </a:p>
        </p:txBody>
      </p:sp>
      <p:sp>
        <p:nvSpPr>
          <p:cNvPr id="194" name="Google Shape;194;g240486be900_0_72">
            <a:hlinkClick r:id="rId4" action="ppaction://hlinksldjump"/>
          </p:cNvPr>
          <p:cNvSpPr txBox="1"/>
          <p:nvPr/>
        </p:nvSpPr>
        <p:spPr>
          <a:xfrm rot="624" flipH="1">
            <a:off x="10540004" y="6021344"/>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i="0" u="none" strike="noStrike" cap="none" dirty="0">
                <a:solidFill>
                  <a:schemeClr val="dk1"/>
                </a:solidFill>
                <a:latin typeface="Arial"/>
                <a:ea typeface="Arial"/>
                <a:cs typeface="Arial"/>
                <a:sym typeface="Arial"/>
              </a:rPr>
              <a:t>Wrap-Up</a:t>
            </a:r>
            <a:endParaRPr sz="2200" b="1" i="0" u="none" strike="noStrike" cap="none" dirty="0">
              <a:solidFill>
                <a:schemeClr val="dk1"/>
              </a:solidFill>
              <a:latin typeface="Arial"/>
              <a:ea typeface="Arial"/>
              <a:cs typeface="Arial"/>
              <a:sym typeface="Arial"/>
            </a:endParaRPr>
          </a:p>
        </p:txBody>
      </p:sp>
      <p:pic>
        <p:nvPicPr>
          <p:cNvPr id="195" name="Google Shape;195;g240486be900_0_72"/>
          <p:cNvPicPr preferRelativeResize="0"/>
          <p:nvPr/>
        </p:nvPicPr>
        <p:blipFill rotWithShape="1">
          <a:blip r:embed="rId5">
            <a:alphaModFix/>
          </a:blip>
          <a:srcRect/>
          <a:stretch/>
        </p:blipFill>
        <p:spPr>
          <a:xfrm>
            <a:off x="5476775" y="2983575"/>
            <a:ext cx="1238450" cy="1560975"/>
          </a:xfrm>
          <a:prstGeom prst="rect">
            <a:avLst/>
          </a:prstGeom>
          <a:noFill/>
          <a:ln>
            <a:noFill/>
          </a:ln>
        </p:spPr>
      </p:pic>
      <p:pic>
        <p:nvPicPr>
          <p:cNvPr id="196" name="Google Shape;196;g240486be900_0_72"/>
          <p:cNvPicPr preferRelativeResize="0"/>
          <p:nvPr/>
        </p:nvPicPr>
        <p:blipFill rotWithShape="1">
          <a:blip r:embed="rId6">
            <a:alphaModFix/>
          </a:blip>
          <a:srcRect/>
          <a:stretch/>
        </p:blipFill>
        <p:spPr>
          <a:xfrm>
            <a:off x="5416587" y="2933662"/>
            <a:ext cx="1358825" cy="166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 fill="hold"/>
                                        <p:tgtEl>
                                          <p:spTgt spid="192"/>
                                        </p:tgtEl>
                                        <p:attrNameLst>
                                          <p:attrName>r</p:attrName>
                                        </p:attrNameLst>
                                      </p:cBhvr>
                                    </p:animRot>
                                  </p:childTnLst>
                                </p:cTn>
                              </p:par>
                            </p:childTnLst>
                          </p:cTn>
                        </p:par>
                        <p:par>
                          <p:cTn id="7" fill="hold">
                            <p:stCondLst>
                              <p:cond delay="100"/>
                            </p:stCondLst>
                            <p:childTnLst>
                              <p:par>
                                <p:cTn id="8" presetID="8" presetClass="emph" presetSubtype="0" fill="hold" nodeType="afterEffect">
                                  <p:stCondLst>
                                    <p:cond delay="0"/>
                                  </p:stCondLst>
                                  <p:childTnLst>
                                    <p:animRot by="-21600000">
                                      <p:cBhvr>
                                        <p:cTn id="9" dur="300" fill="hold"/>
                                        <p:tgtEl>
                                          <p:spTgt spid="192"/>
                                        </p:tgtEl>
                                        <p:attrNameLst>
                                          <p:attrName>r</p:attrName>
                                        </p:attrNameLst>
                                      </p:cBhvr>
                                    </p:animRot>
                                  </p:childTnLst>
                                </p:cTn>
                              </p:par>
                            </p:childTnLst>
                          </p:cTn>
                        </p:par>
                        <p:par>
                          <p:cTn id="10" fill="hold">
                            <p:stCondLst>
                              <p:cond delay="400"/>
                            </p:stCondLst>
                            <p:childTnLst>
                              <p:par>
                                <p:cTn id="11" presetID="8" presetClass="emph" presetSubtype="0" fill="hold" nodeType="afterEffect">
                                  <p:stCondLst>
                                    <p:cond delay="0"/>
                                  </p:stCondLst>
                                  <p:childTnLst>
                                    <p:animRot by="-21600000">
                                      <p:cBhvr>
                                        <p:cTn id="12" dur="500" fill="hold"/>
                                        <p:tgtEl>
                                          <p:spTgt spid="192"/>
                                        </p:tgtEl>
                                        <p:attrNameLst>
                                          <p:attrName>r</p:attrName>
                                        </p:attrNameLst>
                                      </p:cBhvr>
                                    </p:animRot>
                                  </p:childTnLst>
                                </p:cTn>
                              </p:par>
                            </p:childTnLst>
                          </p:cTn>
                        </p:par>
                        <p:par>
                          <p:cTn id="13" fill="hold">
                            <p:stCondLst>
                              <p:cond delay="900"/>
                            </p:stCondLst>
                            <p:childTnLst>
                              <p:par>
                                <p:cTn id="14" presetID="8" presetClass="emph" presetSubtype="0" fill="hold" nodeType="afterEffect">
                                  <p:stCondLst>
                                    <p:cond delay="0"/>
                                  </p:stCondLst>
                                  <p:childTnLst>
                                    <p:animRot by="-21600000">
                                      <p:cBhvr>
                                        <p:cTn id="15" dur="700" fill="hold"/>
                                        <p:tgtEl>
                                          <p:spTgt spid="192"/>
                                        </p:tgtEl>
                                        <p:attrNameLst>
                                          <p:attrName>r</p:attrName>
                                        </p:attrNameLst>
                                      </p:cBhvr>
                                    </p:animRot>
                                  </p:childTnLst>
                                </p:cTn>
                              </p:par>
                            </p:childTnLst>
                          </p:cTn>
                        </p:par>
                        <p:par>
                          <p:cTn id="16" fill="hold">
                            <p:stCondLst>
                              <p:cond delay="1600"/>
                            </p:stCondLst>
                            <p:childTnLst>
                              <p:par>
                                <p:cTn id="17" presetID="8" presetClass="emph" presetSubtype="0" fill="hold" nodeType="afterEffect">
                                  <p:stCondLst>
                                    <p:cond delay="0"/>
                                  </p:stCondLst>
                                  <p:childTnLst>
                                    <p:animRot by="-21600000">
                                      <p:cBhvr>
                                        <p:cTn id="18" dur="1000" fill="hold"/>
                                        <p:tgtEl>
                                          <p:spTgt spid="192"/>
                                        </p:tgtEl>
                                        <p:attrNameLst>
                                          <p:attrName>r</p:attrName>
                                        </p:attrNameLst>
                                      </p:cBhvr>
                                    </p:animRot>
                                  </p:childTnLst>
                                </p:cTn>
                              </p:par>
                            </p:childTnLst>
                          </p:cTn>
                        </p:par>
                        <p:par>
                          <p:cTn id="19" fill="hold">
                            <p:stCondLst>
                              <p:cond delay="2600"/>
                            </p:stCondLst>
                            <p:childTnLst>
                              <p:par>
                                <p:cTn id="20" presetID="8" presetClass="emph" presetSubtype="0" fill="hold" nodeType="afterEffect">
                                  <p:stCondLst>
                                    <p:cond delay="0"/>
                                  </p:stCondLst>
                                  <p:childTnLst>
                                    <p:animRot by="-21600000">
                                      <p:cBhvr>
                                        <p:cTn id="21" dur="1300" fill="hold"/>
                                        <p:tgtEl>
                                          <p:spTgt spid="192"/>
                                        </p:tgtEl>
                                        <p:attrNameLst>
                                          <p:attrName>r</p:attrName>
                                        </p:attrNameLst>
                                      </p:cBhvr>
                                    </p:animRot>
                                  </p:childTnLst>
                                </p:cTn>
                              </p:par>
                            </p:childTnLst>
                          </p:cTn>
                        </p:par>
                        <p:par>
                          <p:cTn id="22" fill="hold">
                            <p:stCondLst>
                              <p:cond delay="3900"/>
                            </p:stCondLst>
                            <p:childTnLst>
                              <p:par>
                                <p:cTn id="23" presetID="8" presetClass="emph" presetSubtype="0" fill="hold" nodeType="afterEffect">
                                  <p:stCondLst>
                                    <p:cond delay="0"/>
                                  </p:stCondLst>
                                  <p:childTnLst>
                                    <p:animRot by="-21600000">
                                      <p:cBhvr>
                                        <p:cTn id="24" dur="2000" fill="hold"/>
                                        <p:tgtEl>
                                          <p:spTgt spid="1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DB40"/>
        </a:solidFill>
        <a:effectLst/>
      </p:bgPr>
    </p:bg>
    <p:spTree>
      <p:nvGrpSpPr>
        <p:cNvPr id="1" name="Shape 200"/>
        <p:cNvGrpSpPr/>
        <p:nvPr/>
      </p:nvGrpSpPr>
      <p:grpSpPr>
        <a:xfrm>
          <a:off x="0" y="0"/>
          <a:ext cx="0" cy="0"/>
          <a:chOff x="0" y="0"/>
          <a:chExt cx="0" cy="0"/>
        </a:xfrm>
      </p:grpSpPr>
      <p:sp>
        <p:nvSpPr>
          <p:cNvPr id="201" name="Google Shape;201;p4"/>
          <p:cNvSpPr/>
          <p:nvPr/>
        </p:nvSpPr>
        <p:spPr>
          <a:xfrm>
            <a:off x="983350" y="686400"/>
            <a:ext cx="10225200" cy="5485200"/>
          </a:xfrm>
          <a:prstGeom prst="rect">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02" name="Google Shape;202;p4"/>
          <p:cNvSpPr txBox="1">
            <a:spLocks noGrp="1"/>
          </p:cNvSpPr>
          <p:nvPr>
            <p:ph type="body" idx="1"/>
          </p:nvPr>
        </p:nvSpPr>
        <p:spPr>
          <a:xfrm>
            <a:off x="1050550" y="2057550"/>
            <a:ext cx="10090800" cy="27429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None/>
            </a:pPr>
            <a:r>
              <a:rPr lang="en-US" sz="3200" dirty="0">
                <a:solidFill>
                  <a:schemeClr val="dk1"/>
                </a:solidFill>
              </a:rPr>
              <a:t>Do you ever wish you were part of someone else’s family? Why or why not?</a:t>
            </a:r>
            <a:endParaRPr sz="3200" dirty="0">
              <a:solidFill>
                <a:schemeClr val="dk1"/>
              </a:solidFill>
            </a:endParaRPr>
          </a:p>
        </p:txBody>
      </p:sp>
      <p:pic>
        <p:nvPicPr>
          <p:cNvPr id="2" name="Google Shape;114;p8">
            <a:extLst>
              <a:ext uri="{FF2B5EF4-FFF2-40B4-BE49-F238E27FC236}">
                <a16:creationId xmlns:a16="http://schemas.microsoft.com/office/drawing/2014/main" id="{CF996CFA-8A2B-13AF-3D43-6E4C38692ADA}"/>
              </a:ext>
            </a:extLst>
          </p:cNvPr>
          <p:cNvPicPr preferRelativeResize="0"/>
          <p:nvPr/>
        </p:nvPicPr>
        <p:blipFill rotWithShape="1">
          <a:blip r:embed="rId3">
            <a:alphaModFix/>
          </a:blip>
          <a:srcRect/>
          <a:stretch/>
        </p:blipFill>
        <p:spPr>
          <a:xfrm>
            <a:off x="11353700" y="6032938"/>
            <a:ext cx="712176" cy="66411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g240486be900_0_81"/>
          <p:cNvPicPr preferRelativeResize="0"/>
          <p:nvPr/>
        </p:nvPicPr>
        <p:blipFill rotWithShape="1">
          <a:blip r:embed="rId3">
            <a:alphaModFix/>
          </a:blip>
          <a:srcRect l="4882" t="860" r="2473" b="1204"/>
          <a:stretch/>
        </p:blipFill>
        <p:spPr>
          <a:xfrm rot="-6455942">
            <a:off x="3333048" y="1162596"/>
            <a:ext cx="5498579" cy="5462875"/>
          </a:xfrm>
          <a:prstGeom prst="rect">
            <a:avLst/>
          </a:prstGeom>
          <a:noFill/>
          <a:ln>
            <a:noFill/>
          </a:ln>
        </p:spPr>
      </p:pic>
      <p:sp>
        <p:nvSpPr>
          <p:cNvPr id="210" name="Google Shape;210;g240486be900_0_81"/>
          <p:cNvSpPr txBox="1"/>
          <p:nvPr/>
        </p:nvSpPr>
        <p:spPr>
          <a:xfrm>
            <a:off x="1200750" y="51525"/>
            <a:ext cx="9790500" cy="923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US" sz="4800" b="0" i="0" u="none" strike="noStrike" cap="none" dirty="0">
                <a:solidFill>
                  <a:srgbClr val="080EA0"/>
                </a:solidFill>
                <a:latin typeface="Montserrat Black"/>
                <a:ea typeface="Montserrat Black"/>
                <a:cs typeface="Montserrat Black"/>
                <a:sym typeface="Montserrat Black"/>
              </a:rPr>
              <a:t>Color Wheel</a:t>
            </a:r>
            <a:endParaRPr sz="4800" b="0" i="0" u="none" strike="noStrike" cap="none" dirty="0">
              <a:solidFill>
                <a:srgbClr val="080EA0"/>
              </a:solidFill>
              <a:latin typeface="Montserrat Black"/>
              <a:ea typeface="Montserrat Black"/>
              <a:cs typeface="Montserrat Black"/>
              <a:sym typeface="Montserrat Black"/>
            </a:endParaRPr>
          </a:p>
        </p:txBody>
      </p:sp>
      <p:sp>
        <p:nvSpPr>
          <p:cNvPr id="211" name="Google Shape;211;g240486be900_0_81">
            <a:hlinkClick r:id="rId4" action="ppaction://hlinksldjump"/>
          </p:cNvPr>
          <p:cNvSpPr txBox="1"/>
          <p:nvPr/>
        </p:nvSpPr>
        <p:spPr>
          <a:xfrm rot="624" flipH="1">
            <a:off x="10540004" y="6021344"/>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i="0" u="none" strike="noStrike" cap="none" dirty="0">
                <a:solidFill>
                  <a:schemeClr val="dk1"/>
                </a:solidFill>
                <a:latin typeface="Arial"/>
                <a:ea typeface="Arial"/>
                <a:cs typeface="Arial"/>
                <a:sym typeface="Arial"/>
              </a:rPr>
              <a:t>Wrap-Up</a:t>
            </a:r>
            <a:endParaRPr sz="2200" b="1" i="0" u="none" strike="noStrike" cap="none" dirty="0">
              <a:solidFill>
                <a:schemeClr val="dk1"/>
              </a:solidFill>
              <a:latin typeface="Arial"/>
              <a:ea typeface="Arial"/>
              <a:cs typeface="Arial"/>
              <a:sym typeface="Arial"/>
            </a:endParaRPr>
          </a:p>
        </p:txBody>
      </p:sp>
      <p:pic>
        <p:nvPicPr>
          <p:cNvPr id="212" name="Google Shape;212;g240486be900_0_81"/>
          <p:cNvPicPr preferRelativeResize="0"/>
          <p:nvPr/>
        </p:nvPicPr>
        <p:blipFill rotWithShape="1">
          <a:blip r:embed="rId5">
            <a:alphaModFix/>
          </a:blip>
          <a:srcRect/>
          <a:stretch/>
        </p:blipFill>
        <p:spPr>
          <a:xfrm>
            <a:off x="5476775" y="2983575"/>
            <a:ext cx="1238450" cy="1560975"/>
          </a:xfrm>
          <a:prstGeom prst="rect">
            <a:avLst/>
          </a:prstGeom>
          <a:noFill/>
          <a:ln>
            <a:noFill/>
          </a:ln>
        </p:spPr>
      </p:pic>
      <p:pic>
        <p:nvPicPr>
          <p:cNvPr id="213" name="Google Shape;213;g240486be900_0_81"/>
          <p:cNvPicPr preferRelativeResize="0"/>
          <p:nvPr/>
        </p:nvPicPr>
        <p:blipFill rotWithShape="1">
          <a:blip r:embed="rId6">
            <a:alphaModFix/>
          </a:blip>
          <a:srcRect/>
          <a:stretch/>
        </p:blipFill>
        <p:spPr>
          <a:xfrm>
            <a:off x="5416587" y="2933662"/>
            <a:ext cx="1358825" cy="166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 fill="hold"/>
                                        <p:tgtEl>
                                          <p:spTgt spid="209"/>
                                        </p:tgtEl>
                                        <p:attrNameLst>
                                          <p:attrName>r</p:attrName>
                                        </p:attrNameLst>
                                      </p:cBhvr>
                                    </p:animRot>
                                  </p:childTnLst>
                                </p:cTn>
                              </p:par>
                            </p:childTnLst>
                          </p:cTn>
                        </p:par>
                        <p:par>
                          <p:cTn id="7" fill="hold">
                            <p:stCondLst>
                              <p:cond delay="100"/>
                            </p:stCondLst>
                            <p:childTnLst>
                              <p:par>
                                <p:cTn id="8" presetID="8" presetClass="emph" presetSubtype="0" fill="hold" nodeType="afterEffect">
                                  <p:stCondLst>
                                    <p:cond delay="0"/>
                                  </p:stCondLst>
                                  <p:childTnLst>
                                    <p:animRot by="-21600000">
                                      <p:cBhvr>
                                        <p:cTn id="9" dur="300" fill="hold"/>
                                        <p:tgtEl>
                                          <p:spTgt spid="209"/>
                                        </p:tgtEl>
                                        <p:attrNameLst>
                                          <p:attrName>r</p:attrName>
                                        </p:attrNameLst>
                                      </p:cBhvr>
                                    </p:animRot>
                                  </p:childTnLst>
                                </p:cTn>
                              </p:par>
                            </p:childTnLst>
                          </p:cTn>
                        </p:par>
                        <p:par>
                          <p:cTn id="10" fill="hold">
                            <p:stCondLst>
                              <p:cond delay="400"/>
                            </p:stCondLst>
                            <p:childTnLst>
                              <p:par>
                                <p:cTn id="11" presetID="8" presetClass="emph" presetSubtype="0" fill="hold" nodeType="afterEffect">
                                  <p:stCondLst>
                                    <p:cond delay="0"/>
                                  </p:stCondLst>
                                  <p:childTnLst>
                                    <p:animRot by="-21600000">
                                      <p:cBhvr>
                                        <p:cTn id="12" dur="500" fill="hold"/>
                                        <p:tgtEl>
                                          <p:spTgt spid="209"/>
                                        </p:tgtEl>
                                        <p:attrNameLst>
                                          <p:attrName>r</p:attrName>
                                        </p:attrNameLst>
                                      </p:cBhvr>
                                    </p:animRot>
                                  </p:childTnLst>
                                </p:cTn>
                              </p:par>
                            </p:childTnLst>
                          </p:cTn>
                        </p:par>
                        <p:par>
                          <p:cTn id="13" fill="hold">
                            <p:stCondLst>
                              <p:cond delay="900"/>
                            </p:stCondLst>
                            <p:childTnLst>
                              <p:par>
                                <p:cTn id="14" presetID="8" presetClass="emph" presetSubtype="0" fill="hold" nodeType="afterEffect">
                                  <p:stCondLst>
                                    <p:cond delay="0"/>
                                  </p:stCondLst>
                                  <p:childTnLst>
                                    <p:animRot by="-21600000">
                                      <p:cBhvr>
                                        <p:cTn id="15" dur="700" fill="hold"/>
                                        <p:tgtEl>
                                          <p:spTgt spid="209"/>
                                        </p:tgtEl>
                                        <p:attrNameLst>
                                          <p:attrName>r</p:attrName>
                                        </p:attrNameLst>
                                      </p:cBhvr>
                                    </p:animRot>
                                  </p:childTnLst>
                                </p:cTn>
                              </p:par>
                            </p:childTnLst>
                          </p:cTn>
                        </p:par>
                        <p:par>
                          <p:cTn id="16" fill="hold">
                            <p:stCondLst>
                              <p:cond delay="1600"/>
                            </p:stCondLst>
                            <p:childTnLst>
                              <p:par>
                                <p:cTn id="17" presetID="8" presetClass="emph" presetSubtype="0" fill="hold" nodeType="afterEffect">
                                  <p:stCondLst>
                                    <p:cond delay="0"/>
                                  </p:stCondLst>
                                  <p:childTnLst>
                                    <p:animRot by="-21600000">
                                      <p:cBhvr>
                                        <p:cTn id="18" dur="1000" fill="hold"/>
                                        <p:tgtEl>
                                          <p:spTgt spid="209"/>
                                        </p:tgtEl>
                                        <p:attrNameLst>
                                          <p:attrName>r</p:attrName>
                                        </p:attrNameLst>
                                      </p:cBhvr>
                                    </p:animRot>
                                  </p:childTnLst>
                                </p:cTn>
                              </p:par>
                            </p:childTnLst>
                          </p:cTn>
                        </p:par>
                        <p:par>
                          <p:cTn id="19" fill="hold">
                            <p:stCondLst>
                              <p:cond delay="2600"/>
                            </p:stCondLst>
                            <p:childTnLst>
                              <p:par>
                                <p:cTn id="20" presetID="8" presetClass="emph" presetSubtype="0" fill="hold" nodeType="afterEffect">
                                  <p:stCondLst>
                                    <p:cond delay="0"/>
                                  </p:stCondLst>
                                  <p:childTnLst>
                                    <p:animRot by="-21600000">
                                      <p:cBhvr>
                                        <p:cTn id="21" dur="1300" fill="hold"/>
                                        <p:tgtEl>
                                          <p:spTgt spid="209"/>
                                        </p:tgtEl>
                                        <p:attrNameLst>
                                          <p:attrName>r</p:attrName>
                                        </p:attrNameLst>
                                      </p:cBhvr>
                                    </p:animRot>
                                  </p:childTnLst>
                                </p:cTn>
                              </p:par>
                            </p:childTnLst>
                          </p:cTn>
                        </p:par>
                        <p:par>
                          <p:cTn id="22" fill="hold">
                            <p:stCondLst>
                              <p:cond delay="3900"/>
                            </p:stCondLst>
                            <p:childTnLst>
                              <p:par>
                                <p:cTn id="23" presetID="8" presetClass="emph" presetSubtype="0" fill="hold" nodeType="afterEffect">
                                  <p:stCondLst>
                                    <p:cond delay="0"/>
                                  </p:stCondLst>
                                  <p:childTnLst>
                                    <p:animRot by="-21600000">
                                      <p:cBhvr>
                                        <p:cTn id="24" dur="2000" fill="hold"/>
                                        <p:tgtEl>
                                          <p:spTgt spid="20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F3523"/>
        </a:solidFill>
        <a:effectLst/>
      </p:bgPr>
    </p:bg>
    <p:spTree>
      <p:nvGrpSpPr>
        <p:cNvPr id="1" name="Shape 217"/>
        <p:cNvGrpSpPr/>
        <p:nvPr/>
      </p:nvGrpSpPr>
      <p:grpSpPr>
        <a:xfrm>
          <a:off x="0" y="0"/>
          <a:ext cx="0" cy="0"/>
          <a:chOff x="0" y="0"/>
          <a:chExt cx="0" cy="0"/>
        </a:xfrm>
      </p:grpSpPr>
      <p:sp>
        <p:nvSpPr>
          <p:cNvPr id="218" name="Google Shape;218;p11"/>
          <p:cNvSpPr/>
          <p:nvPr/>
        </p:nvSpPr>
        <p:spPr>
          <a:xfrm>
            <a:off x="983350" y="686400"/>
            <a:ext cx="10225200" cy="5485200"/>
          </a:xfrm>
          <a:prstGeom prst="rect">
            <a:avLst/>
          </a:prstGeom>
          <a:solidFill>
            <a:srgbClr val="DCC1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9" name="Google Shape;219;p11"/>
          <p:cNvSpPr txBox="1">
            <a:spLocks noGrp="1"/>
          </p:cNvSpPr>
          <p:nvPr>
            <p:ph type="title"/>
          </p:nvPr>
        </p:nvSpPr>
        <p:spPr>
          <a:xfrm>
            <a:off x="838200" y="2766141"/>
            <a:ext cx="10515600" cy="1325700"/>
          </a:xfrm>
          <a:prstGeom prst="rect">
            <a:avLst/>
          </a:prstGeom>
          <a:noFill/>
          <a:ln>
            <a:noFill/>
          </a:ln>
        </p:spPr>
        <p:txBody>
          <a:bodyPr spcFirstLastPara="1" wrap="square" lIns="91425" tIns="45700" rIns="91425" bIns="45700" anchor="ctr" anchorCtr="0">
            <a:normAutofit/>
          </a:bodyPr>
          <a:lstStyle/>
          <a:p>
            <a:pPr lvl="0" indent="0" algn="ctr" rtl="0">
              <a:lnSpc>
                <a:spcPct val="114000"/>
              </a:lnSpc>
              <a:spcAft>
                <a:spcPts val="0"/>
              </a:spcAft>
              <a:buClr>
                <a:schemeClr val="dk1"/>
              </a:buClr>
              <a:buSzPts val="2800"/>
              <a:buFont typeface="Arial"/>
              <a:buNone/>
            </a:pPr>
            <a:r>
              <a:rPr lang="en-US" sz="3200" dirty="0"/>
              <a:t>What is the difference between being alone</a:t>
            </a:r>
            <a:br>
              <a:rPr lang="en-US" sz="3200" dirty="0"/>
            </a:br>
            <a:r>
              <a:rPr lang="en-US" sz="3200" dirty="0"/>
              <a:t> and feeling lonely?</a:t>
            </a:r>
            <a:endParaRPr sz="3200" dirty="0"/>
          </a:p>
        </p:txBody>
      </p:sp>
      <p:pic>
        <p:nvPicPr>
          <p:cNvPr id="2" name="Google Shape;114;p8">
            <a:extLst>
              <a:ext uri="{FF2B5EF4-FFF2-40B4-BE49-F238E27FC236}">
                <a16:creationId xmlns:a16="http://schemas.microsoft.com/office/drawing/2014/main" id="{61B56727-2857-958B-3EA2-B005A1682FC4}"/>
              </a:ext>
            </a:extLst>
          </p:cNvPr>
          <p:cNvPicPr preferRelativeResize="0"/>
          <p:nvPr/>
        </p:nvPicPr>
        <p:blipFill rotWithShape="1">
          <a:blip r:embed="rId3">
            <a:alphaModFix/>
          </a:blip>
          <a:srcRect/>
          <a:stretch/>
        </p:blipFill>
        <p:spPr>
          <a:xfrm>
            <a:off x="11353700" y="6032938"/>
            <a:ext cx="712176" cy="6641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efdfbf04f_0_0"/>
          <p:cNvSpPr txBox="1">
            <a:spLocks noGrp="1"/>
          </p:cNvSpPr>
          <p:nvPr>
            <p:ph type="ctrTitle"/>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lvl="0" indent="0" algn="l" rtl="0">
              <a:lnSpc>
                <a:spcPct val="100000"/>
              </a:lnSpc>
              <a:spcBef>
                <a:spcPts val="1300"/>
              </a:spcBef>
              <a:spcAft>
                <a:spcPts val="0"/>
              </a:spcAft>
              <a:buSzPts val="7111"/>
              <a:buNone/>
            </a:pPr>
            <a:r>
              <a:rPr lang="en-US" sz="4800" dirty="0">
                <a:solidFill>
                  <a:srgbClr val="080EA0"/>
                </a:solidFill>
                <a:latin typeface="Montserrat Black"/>
                <a:ea typeface="Montserrat Black"/>
                <a:cs typeface="Montserrat Black"/>
                <a:sym typeface="Montserrat Black"/>
              </a:rPr>
              <a:t>Group Rules</a:t>
            </a:r>
            <a:endParaRPr sz="4800" dirty="0">
              <a:solidFill>
                <a:srgbClr val="080EA0"/>
              </a:solidFill>
              <a:latin typeface="Montserrat Black"/>
              <a:ea typeface="Montserrat Black"/>
              <a:cs typeface="Montserrat Black"/>
              <a:sym typeface="Montserrat Black"/>
            </a:endParaRPr>
          </a:p>
        </p:txBody>
      </p:sp>
      <p:sp>
        <p:nvSpPr>
          <p:cNvPr id="72" name="Google Shape;72;g10efdfbf04f_0_0"/>
          <p:cNvSpPr txBox="1">
            <a:spLocks noGrp="1"/>
          </p:cNvSpPr>
          <p:nvPr>
            <p:ph type="subTitle" idx="1"/>
          </p:nvPr>
        </p:nvSpPr>
        <p:spPr>
          <a:xfrm>
            <a:off x="834000" y="1717300"/>
            <a:ext cx="10524000" cy="4410900"/>
          </a:xfrm>
          <a:prstGeom prst="rect">
            <a:avLst/>
          </a:prstGeom>
          <a:noFill/>
          <a:ln>
            <a:noFill/>
          </a:ln>
        </p:spPr>
        <p:txBody>
          <a:bodyPr spcFirstLastPara="1" wrap="square" lIns="121900" tIns="121900" rIns="121900" bIns="121900" anchor="t" anchorCtr="0">
            <a:noAutofit/>
          </a:bodyPr>
          <a:lstStyle/>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This is a</a:t>
            </a:r>
            <a:r>
              <a:rPr lang="en-US" sz="2400" b="1" dirty="0">
                <a:solidFill>
                  <a:srgbClr val="000000"/>
                </a:solidFill>
                <a:latin typeface="Arial" panose="020B0604020202020204" pitchFamily="34" charset="0"/>
                <a:cs typeface="Arial" panose="020B0604020202020204" pitchFamily="34" charset="0"/>
              </a:rPr>
              <a:t> safe place.</a:t>
            </a:r>
            <a:endParaRPr sz="2400" b="1"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We </a:t>
            </a:r>
            <a:r>
              <a:rPr lang="en-US" sz="2400" b="1" dirty="0">
                <a:solidFill>
                  <a:srgbClr val="000000"/>
                </a:solidFill>
                <a:latin typeface="Arial" panose="020B0604020202020204" pitchFamily="34" charset="0"/>
                <a:cs typeface="Arial" panose="020B0604020202020204" pitchFamily="34" charset="0"/>
              </a:rPr>
              <a:t>respect </a:t>
            </a:r>
            <a:r>
              <a:rPr lang="en-US" sz="2400" dirty="0">
                <a:solidFill>
                  <a:srgbClr val="000000"/>
                </a:solidFill>
                <a:latin typeface="Arial" panose="020B0604020202020204" pitchFamily="34" charset="0"/>
                <a:cs typeface="Arial" panose="020B0604020202020204" pitchFamily="34" charset="0"/>
              </a:rPr>
              <a:t>each other.</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Please keep your </a:t>
            </a:r>
            <a:r>
              <a:rPr lang="en-US" sz="2400" b="1" dirty="0">
                <a:solidFill>
                  <a:srgbClr val="000000"/>
                </a:solidFill>
                <a:latin typeface="Arial" panose="020B0604020202020204" pitchFamily="34" charset="0"/>
                <a:cs typeface="Arial" panose="020B0604020202020204" pitchFamily="34" charset="0"/>
              </a:rPr>
              <a:t>camera on</a:t>
            </a:r>
            <a:r>
              <a:rPr lang="en-US" sz="2400" dirty="0">
                <a:solidFill>
                  <a:srgbClr val="000000"/>
                </a:solidFill>
                <a:latin typeface="Arial" panose="020B0604020202020204" pitchFamily="34" charset="0"/>
                <a:cs typeface="Arial" panose="020B0604020202020204" pitchFamily="34" charset="0"/>
              </a:rPr>
              <a:t> so we can see each other.</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It’s OK to use the</a:t>
            </a:r>
            <a:r>
              <a:rPr lang="en-US" sz="2400" b="1" dirty="0">
                <a:solidFill>
                  <a:srgbClr val="000000"/>
                </a:solidFill>
                <a:latin typeface="Arial" panose="020B0604020202020204" pitchFamily="34" charset="0"/>
                <a:cs typeface="Arial" panose="020B0604020202020204" pitchFamily="34" charset="0"/>
              </a:rPr>
              <a:t> chat function</a:t>
            </a:r>
            <a:r>
              <a:rPr lang="en-US" sz="2400" dirty="0">
                <a:solidFill>
                  <a:srgbClr val="000000"/>
                </a:solidFill>
                <a:latin typeface="Arial" panose="020B0604020202020204" pitchFamily="34" charset="0"/>
                <a:cs typeface="Arial" panose="020B0604020202020204" pitchFamily="34" charset="0"/>
              </a:rPr>
              <a:t> but please do so appropriately.</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What is said in this group</a:t>
            </a:r>
            <a:r>
              <a:rPr lang="en-US" sz="2400" b="1" dirty="0">
                <a:solidFill>
                  <a:srgbClr val="000000"/>
                </a:solidFill>
                <a:latin typeface="Arial" panose="020B0604020202020204" pitchFamily="34" charset="0"/>
                <a:cs typeface="Arial" panose="020B0604020202020204" pitchFamily="34" charset="0"/>
              </a:rPr>
              <a:t> stays in this group.*</a:t>
            </a:r>
            <a:endParaRPr sz="2400" b="1"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g240486be900_0_90"/>
          <p:cNvPicPr preferRelativeResize="0"/>
          <p:nvPr/>
        </p:nvPicPr>
        <p:blipFill rotWithShape="1">
          <a:blip r:embed="rId3">
            <a:alphaModFix/>
          </a:blip>
          <a:srcRect l="4882" t="860" r="2473" b="1204"/>
          <a:stretch/>
        </p:blipFill>
        <p:spPr>
          <a:xfrm rot="-4255568">
            <a:off x="3333050" y="1162594"/>
            <a:ext cx="5498580" cy="5462877"/>
          </a:xfrm>
          <a:prstGeom prst="rect">
            <a:avLst/>
          </a:prstGeom>
          <a:noFill/>
          <a:ln>
            <a:noFill/>
          </a:ln>
        </p:spPr>
      </p:pic>
      <p:sp>
        <p:nvSpPr>
          <p:cNvPr id="227" name="Google Shape;227;g240486be900_0_90"/>
          <p:cNvSpPr txBox="1"/>
          <p:nvPr/>
        </p:nvSpPr>
        <p:spPr>
          <a:xfrm>
            <a:off x="1200750" y="51525"/>
            <a:ext cx="9790500" cy="923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US" sz="4800" b="0" i="0" u="none" strike="noStrike" cap="none" dirty="0">
                <a:solidFill>
                  <a:srgbClr val="080EA0"/>
                </a:solidFill>
                <a:latin typeface="Montserrat Black"/>
                <a:ea typeface="Montserrat Black"/>
                <a:cs typeface="Montserrat Black"/>
                <a:sym typeface="Montserrat Black"/>
              </a:rPr>
              <a:t>Color Wheel</a:t>
            </a:r>
            <a:endParaRPr sz="4800" b="0" i="0" u="none" strike="noStrike" cap="none" dirty="0">
              <a:solidFill>
                <a:srgbClr val="080EA0"/>
              </a:solidFill>
              <a:latin typeface="Montserrat Black"/>
              <a:ea typeface="Montserrat Black"/>
              <a:cs typeface="Montserrat Black"/>
              <a:sym typeface="Montserrat Black"/>
            </a:endParaRPr>
          </a:p>
        </p:txBody>
      </p:sp>
      <p:sp>
        <p:nvSpPr>
          <p:cNvPr id="228" name="Google Shape;228;g240486be900_0_90">
            <a:hlinkClick r:id="rId4" action="ppaction://hlinksldjump"/>
          </p:cNvPr>
          <p:cNvSpPr txBox="1"/>
          <p:nvPr/>
        </p:nvSpPr>
        <p:spPr>
          <a:xfrm rot="624" flipH="1">
            <a:off x="10540004" y="6021344"/>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i="0" u="none" strike="noStrike" cap="none" dirty="0">
                <a:solidFill>
                  <a:schemeClr val="dk1"/>
                </a:solidFill>
                <a:latin typeface="Arial"/>
                <a:ea typeface="Arial"/>
                <a:cs typeface="Arial"/>
                <a:sym typeface="Arial"/>
              </a:rPr>
              <a:t>Wrap</a:t>
            </a:r>
            <a:r>
              <a:rPr lang="en-US" sz="2200" b="1" dirty="0">
                <a:solidFill>
                  <a:schemeClr val="dk1"/>
                </a:solidFill>
              </a:rPr>
              <a:t>-</a:t>
            </a:r>
            <a:r>
              <a:rPr lang="en-US" sz="2200" b="1" i="0" u="none" strike="noStrike" cap="none" dirty="0">
                <a:solidFill>
                  <a:schemeClr val="dk1"/>
                </a:solidFill>
                <a:latin typeface="Arial"/>
                <a:ea typeface="Arial"/>
                <a:cs typeface="Arial"/>
                <a:sym typeface="Arial"/>
              </a:rPr>
              <a:t>Up</a:t>
            </a:r>
            <a:endParaRPr sz="2200" b="1" i="0" u="none" strike="noStrike" cap="none" dirty="0">
              <a:solidFill>
                <a:schemeClr val="dk1"/>
              </a:solidFill>
              <a:latin typeface="Arial"/>
              <a:ea typeface="Arial"/>
              <a:cs typeface="Arial"/>
              <a:sym typeface="Arial"/>
            </a:endParaRPr>
          </a:p>
        </p:txBody>
      </p:sp>
      <p:pic>
        <p:nvPicPr>
          <p:cNvPr id="229" name="Google Shape;229;g240486be900_0_90"/>
          <p:cNvPicPr preferRelativeResize="0"/>
          <p:nvPr/>
        </p:nvPicPr>
        <p:blipFill rotWithShape="1">
          <a:blip r:embed="rId5">
            <a:alphaModFix/>
          </a:blip>
          <a:srcRect/>
          <a:stretch/>
        </p:blipFill>
        <p:spPr>
          <a:xfrm>
            <a:off x="5476775" y="2983575"/>
            <a:ext cx="1238450" cy="1560975"/>
          </a:xfrm>
          <a:prstGeom prst="rect">
            <a:avLst/>
          </a:prstGeom>
          <a:noFill/>
          <a:ln>
            <a:noFill/>
          </a:ln>
        </p:spPr>
      </p:pic>
      <p:pic>
        <p:nvPicPr>
          <p:cNvPr id="230" name="Google Shape;230;g240486be900_0_90"/>
          <p:cNvPicPr preferRelativeResize="0"/>
          <p:nvPr/>
        </p:nvPicPr>
        <p:blipFill rotWithShape="1">
          <a:blip r:embed="rId6">
            <a:alphaModFix/>
          </a:blip>
          <a:srcRect/>
          <a:stretch/>
        </p:blipFill>
        <p:spPr>
          <a:xfrm>
            <a:off x="5416587" y="2933662"/>
            <a:ext cx="1358825" cy="166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 fill="hold"/>
                                        <p:tgtEl>
                                          <p:spTgt spid="226"/>
                                        </p:tgtEl>
                                        <p:attrNameLst>
                                          <p:attrName>r</p:attrName>
                                        </p:attrNameLst>
                                      </p:cBhvr>
                                    </p:animRot>
                                  </p:childTnLst>
                                </p:cTn>
                              </p:par>
                            </p:childTnLst>
                          </p:cTn>
                        </p:par>
                        <p:par>
                          <p:cTn id="7" fill="hold">
                            <p:stCondLst>
                              <p:cond delay="100"/>
                            </p:stCondLst>
                            <p:childTnLst>
                              <p:par>
                                <p:cTn id="8" presetID="8" presetClass="emph" presetSubtype="0" fill="hold" nodeType="afterEffect">
                                  <p:stCondLst>
                                    <p:cond delay="0"/>
                                  </p:stCondLst>
                                  <p:childTnLst>
                                    <p:animRot by="-21600000">
                                      <p:cBhvr>
                                        <p:cTn id="9" dur="300" fill="hold"/>
                                        <p:tgtEl>
                                          <p:spTgt spid="226"/>
                                        </p:tgtEl>
                                        <p:attrNameLst>
                                          <p:attrName>r</p:attrName>
                                        </p:attrNameLst>
                                      </p:cBhvr>
                                    </p:animRot>
                                  </p:childTnLst>
                                </p:cTn>
                              </p:par>
                            </p:childTnLst>
                          </p:cTn>
                        </p:par>
                        <p:par>
                          <p:cTn id="10" fill="hold">
                            <p:stCondLst>
                              <p:cond delay="400"/>
                            </p:stCondLst>
                            <p:childTnLst>
                              <p:par>
                                <p:cTn id="11" presetID="8" presetClass="emph" presetSubtype="0" fill="hold" nodeType="afterEffect">
                                  <p:stCondLst>
                                    <p:cond delay="0"/>
                                  </p:stCondLst>
                                  <p:childTnLst>
                                    <p:animRot by="-21600000">
                                      <p:cBhvr>
                                        <p:cTn id="12" dur="500" fill="hold"/>
                                        <p:tgtEl>
                                          <p:spTgt spid="226"/>
                                        </p:tgtEl>
                                        <p:attrNameLst>
                                          <p:attrName>r</p:attrName>
                                        </p:attrNameLst>
                                      </p:cBhvr>
                                    </p:animRot>
                                  </p:childTnLst>
                                </p:cTn>
                              </p:par>
                            </p:childTnLst>
                          </p:cTn>
                        </p:par>
                        <p:par>
                          <p:cTn id="13" fill="hold">
                            <p:stCondLst>
                              <p:cond delay="900"/>
                            </p:stCondLst>
                            <p:childTnLst>
                              <p:par>
                                <p:cTn id="14" presetID="8" presetClass="emph" presetSubtype="0" fill="hold" nodeType="afterEffect">
                                  <p:stCondLst>
                                    <p:cond delay="0"/>
                                  </p:stCondLst>
                                  <p:childTnLst>
                                    <p:animRot by="-21600000">
                                      <p:cBhvr>
                                        <p:cTn id="15" dur="700" fill="hold"/>
                                        <p:tgtEl>
                                          <p:spTgt spid="226"/>
                                        </p:tgtEl>
                                        <p:attrNameLst>
                                          <p:attrName>r</p:attrName>
                                        </p:attrNameLst>
                                      </p:cBhvr>
                                    </p:animRot>
                                  </p:childTnLst>
                                </p:cTn>
                              </p:par>
                            </p:childTnLst>
                          </p:cTn>
                        </p:par>
                        <p:par>
                          <p:cTn id="16" fill="hold">
                            <p:stCondLst>
                              <p:cond delay="1600"/>
                            </p:stCondLst>
                            <p:childTnLst>
                              <p:par>
                                <p:cTn id="17" presetID="8" presetClass="emph" presetSubtype="0" fill="hold" nodeType="afterEffect">
                                  <p:stCondLst>
                                    <p:cond delay="0"/>
                                  </p:stCondLst>
                                  <p:childTnLst>
                                    <p:animRot by="-21600000">
                                      <p:cBhvr>
                                        <p:cTn id="18" dur="1000" fill="hold"/>
                                        <p:tgtEl>
                                          <p:spTgt spid="226"/>
                                        </p:tgtEl>
                                        <p:attrNameLst>
                                          <p:attrName>r</p:attrName>
                                        </p:attrNameLst>
                                      </p:cBhvr>
                                    </p:animRot>
                                  </p:childTnLst>
                                </p:cTn>
                              </p:par>
                            </p:childTnLst>
                          </p:cTn>
                        </p:par>
                        <p:par>
                          <p:cTn id="19" fill="hold">
                            <p:stCondLst>
                              <p:cond delay="2600"/>
                            </p:stCondLst>
                            <p:childTnLst>
                              <p:par>
                                <p:cTn id="20" presetID="8" presetClass="emph" presetSubtype="0" fill="hold" nodeType="afterEffect">
                                  <p:stCondLst>
                                    <p:cond delay="0"/>
                                  </p:stCondLst>
                                  <p:childTnLst>
                                    <p:animRot by="-21600000">
                                      <p:cBhvr>
                                        <p:cTn id="21" dur="1300" fill="hold"/>
                                        <p:tgtEl>
                                          <p:spTgt spid="226"/>
                                        </p:tgtEl>
                                        <p:attrNameLst>
                                          <p:attrName>r</p:attrName>
                                        </p:attrNameLst>
                                      </p:cBhvr>
                                    </p:animRot>
                                  </p:childTnLst>
                                </p:cTn>
                              </p:par>
                            </p:childTnLst>
                          </p:cTn>
                        </p:par>
                        <p:par>
                          <p:cTn id="22" fill="hold">
                            <p:stCondLst>
                              <p:cond delay="3900"/>
                            </p:stCondLst>
                            <p:childTnLst>
                              <p:par>
                                <p:cTn id="23" presetID="8" presetClass="emph" presetSubtype="0" fill="hold" nodeType="afterEffect">
                                  <p:stCondLst>
                                    <p:cond delay="0"/>
                                  </p:stCondLst>
                                  <p:childTnLst>
                                    <p:animRot by="-21600000">
                                      <p:cBhvr>
                                        <p:cTn id="24" dur="2000" fill="hold"/>
                                        <p:tgtEl>
                                          <p:spTgt spid="2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3483"/>
        </a:solidFill>
        <a:effectLst/>
      </p:bgPr>
    </p:bg>
    <p:spTree>
      <p:nvGrpSpPr>
        <p:cNvPr id="1" name="Shape 234"/>
        <p:cNvGrpSpPr/>
        <p:nvPr/>
      </p:nvGrpSpPr>
      <p:grpSpPr>
        <a:xfrm>
          <a:off x="0" y="0"/>
          <a:ext cx="0" cy="0"/>
          <a:chOff x="0" y="0"/>
          <a:chExt cx="0" cy="0"/>
        </a:xfrm>
      </p:grpSpPr>
      <p:sp>
        <p:nvSpPr>
          <p:cNvPr id="235" name="Google Shape;235;p10"/>
          <p:cNvSpPr/>
          <p:nvPr/>
        </p:nvSpPr>
        <p:spPr>
          <a:xfrm>
            <a:off x="983350" y="686400"/>
            <a:ext cx="10225200" cy="5485200"/>
          </a:xfrm>
          <a:prstGeom prst="rect">
            <a:avLst/>
          </a:prstGeom>
          <a:solidFill>
            <a:srgbClr val="F3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36" name="Google Shape;236;p10"/>
          <p:cNvSpPr txBox="1">
            <a:spLocks noGrp="1"/>
          </p:cNvSpPr>
          <p:nvPr>
            <p:ph type="body" idx="1"/>
          </p:nvPr>
        </p:nvSpPr>
        <p:spPr>
          <a:xfrm>
            <a:off x="838200" y="2020050"/>
            <a:ext cx="10515600" cy="2817900"/>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0"/>
              </a:spcBef>
              <a:spcAft>
                <a:spcPts val="0"/>
              </a:spcAft>
              <a:buClr>
                <a:schemeClr val="dk1"/>
              </a:buClr>
              <a:buSzPts val="2800"/>
              <a:buNone/>
            </a:pPr>
            <a:r>
              <a:rPr lang="en-US" sz="3200" dirty="0">
                <a:solidFill>
                  <a:schemeClr val="dk1"/>
                </a:solidFill>
              </a:rPr>
              <a:t>When was a time your sibling upset you?</a:t>
            </a:r>
            <a:endParaRPr sz="3200" dirty="0">
              <a:solidFill>
                <a:schemeClr val="dk1"/>
              </a:solidFill>
            </a:endParaRPr>
          </a:p>
        </p:txBody>
      </p:sp>
      <p:pic>
        <p:nvPicPr>
          <p:cNvPr id="2" name="Google Shape;114;p8">
            <a:extLst>
              <a:ext uri="{FF2B5EF4-FFF2-40B4-BE49-F238E27FC236}">
                <a16:creationId xmlns:a16="http://schemas.microsoft.com/office/drawing/2014/main" id="{D3475C8D-D7A1-EFE0-E250-EA31704BD5FC}"/>
              </a:ext>
            </a:extLst>
          </p:cNvPr>
          <p:cNvPicPr preferRelativeResize="0"/>
          <p:nvPr/>
        </p:nvPicPr>
        <p:blipFill rotWithShape="1">
          <a:blip r:embed="rId3">
            <a:alphaModFix/>
          </a:blip>
          <a:srcRect/>
          <a:stretch/>
        </p:blipFill>
        <p:spPr>
          <a:xfrm>
            <a:off x="11353700" y="6032938"/>
            <a:ext cx="712176" cy="66411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g240486be900_0_99"/>
          <p:cNvPicPr preferRelativeResize="0"/>
          <p:nvPr/>
        </p:nvPicPr>
        <p:blipFill rotWithShape="1">
          <a:blip r:embed="rId3">
            <a:alphaModFix/>
          </a:blip>
          <a:srcRect l="4882" t="860" r="2473" b="1204"/>
          <a:stretch/>
        </p:blipFill>
        <p:spPr>
          <a:xfrm rot="4307978">
            <a:off x="3333050" y="1162597"/>
            <a:ext cx="5498574" cy="5462872"/>
          </a:xfrm>
          <a:prstGeom prst="rect">
            <a:avLst/>
          </a:prstGeom>
          <a:noFill/>
          <a:ln>
            <a:noFill/>
          </a:ln>
        </p:spPr>
      </p:pic>
      <p:sp>
        <p:nvSpPr>
          <p:cNvPr id="244" name="Google Shape;244;g240486be900_0_99"/>
          <p:cNvSpPr txBox="1"/>
          <p:nvPr/>
        </p:nvSpPr>
        <p:spPr>
          <a:xfrm>
            <a:off x="1200750" y="51525"/>
            <a:ext cx="9790500" cy="923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US" sz="4800" b="0" i="0" u="none" strike="noStrike" cap="none" dirty="0">
                <a:solidFill>
                  <a:srgbClr val="080EA0"/>
                </a:solidFill>
                <a:latin typeface="Montserrat Black"/>
                <a:ea typeface="Montserrat Black"/>
                <a:cs typeface="Montserrat Black"/>
                <a:sym typeface="Montserrat Black"/>
              </a:rPr>
              <a:t>Color Wheel</a:t>
            </a:r>
            <a:endParaRPr sz="4800" b="0" i="0" u="none" strike="noStrike" cap="none" dirty="0">
              <a:solidFill>
                <a:srgbClr val="080EA0"/>
              </a:solidFill>
              <a:latin typeface="Montserrat Black"/>
              <a:ea typeface="Montserrat Black"/>
              <a:cs typeface="Montserrat Black"/>
              <a:sym typeface="Montserrat Black"/>
            </a:endParaRPr>
          </a:p>
        </p:txBody>
      </p:sp>
      <p:sp>
        <p:nvSpPr>
          <p:cNvPr id="245" name="Google Shape;245;g240486be900_0_99">
            <a:hlinkClick r:id="rId4" action="ppaction://hlinksldjump"/>
          </p:cNvPr>
          <p:cNvSpPr txBox="1"/>
          <p:nvPr/>
        </p:nvSpPr>
        <p:spPr>
          <a:xfrm rot="624" flipH="1">
            <a:off x="10540004" y="6021344"/>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i="0" u="none" strike="noStrike" cap="none" dirty="0">
                <a:solidFill>
                  <a:schemeClr val="dk1"/>
                </a:solidFill>
                <a:latin typeface="Arial"/>
                <a:ea typeface="Arial"/>
                <a:cs typeface="Arial"/>
                <a:sym typeface="Arial"/>
              </a:rPr>
              <a:t>Wrap-Up</a:t>
            </a:r>
            <a:endParaRPr sz="2200" b="1" i="0" u="none" strike="noStrike" cap="none" dirty="0">
              <a:solidFill>
                <a:schemeClr val="dk1"/>
              </a:solidFill>
              <a:latin typeface="Arial"/>
              <a:ea typeface="Arial"/>
              <a:cs typeface="Arial"/>
              <a:sym typeface="Arial"/>
            </a:endParaRPr>
          </a:p>
        </p:txBody>
      </p:sp>
      <p:pic>
        <p:nvPicPr>
          <p:cNvPr id="246" name="Google Shape;246;g240486be900_0_99"/>
          <p:cNvPicPr preferRelativeResize="0"/>
          <p:nvPr/>
        </p:nvPicPr>
        <p:blipFill rotWithShape="1">
          <a:blip r:embed="rId5">
            <a:alphaModFix/>
          </a:blip>
          <a:srcRect/>
          <a:stretch/>
        </p:blipFill>
        <p:spPr>
          <a:xfrm>
            <a:off x="5476775" y="2983575"/>
            <a:ext cx="1238450" cy="1560975"/>
          </a:xfrm>
          <a:prstGeom prst="rect">
            <a:avLst/>
          </a:prstGeom>
          <a:noFill/>
          <a:ln>
            <a:noFill/>
          </a:ln>
        </p:spPr>
      </p:pic>
      <p:pic>
        <p:nvPicPr>
          <p:cNvPr id="247" name="Google Shape;247;g240486be900_0_99"/>
          <p:cNvPicPr preferRelativeResize="0"/>
          <p:nvPr/>
        </p:nvPicPr>
        <p:blipFill rotWithShape="1">
          <a:blip r:embed="rId6">
            <a:alphaModFix/>
          </a:blip>
          <a:srcRect/>
          <a:stretch/>
        </p:blipFill>
        <p:spPr>
          <a:xfrm>
            <a:off x="5416587" y="2933662"/>
            <a:ext cx="1358825" cy="166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 fill="hold"/>
                                        <p:tgtEl>
                                          <p:spTgt spid="243"/>
                                        </p:tgtEl>
                                        <p:attrNameLst>
                                          <p:attrName>r</p:attrName>
                                        </p:attrNameLst>
                                      </p:cBhvr>
                                    </p:animRot>
                                  </p:childTnLst>
                                </p:cTn>
                              </p:par>
                            </p:childTnLst>
                          </p:cTn>
                        </p:par>
                        <p:par>
                          <p:cTn id="7" fill="hold">
                            <p:stCondLst>
                              <p:cond delay="100"/>
                            </p:stCondLst>
                            <p:childTnLst>
                              <p:par>
                                <p:cTn id="8" presetID="8" presetClass="emph" presetSubtype="0" fill="hold" nodeType="afterEffect">
                                  <p:stCondLst>
                                    <p:cond delay="0"/>
                                  </p:stCondLst>
                                  <p:childTnLst>
                                    <p:animRot by="-21600000">
                                      <p:cBhvr>
                                        <p:cTn id="9" dur="300" fill="hold"/>
                                        <p:tgtEl>
                                          <p:spTgt spid="243"/>
                                        </p:tgtEl>
                                        <p:attrNameLst>
                                          <p:attrName>r</p:attrName>
                                        </p:attrNameLst>
                                      </p:cBhvr>
                                    </p:animRot>
                                  </p:childTnLst>
                                </p:cTn>
                              </p:par>
                            </p:childTnLst>
                          </p:cTn>
                        </p:par>
                        <p:par>
                          <p:cTn id="10" fill="hold">
                            <p:stCondLst>
                              <p:cond delay="400"/>
                            </p:stCondLst>
                            <p:childTnLst>
                              <p:par>
                                <p:cTn id="11" presetID="8" presetClass="emph" presetSubtype="0" fill="hold" nodeType="afterEffect">
                                  <p:stCondLst>
                                    <p:cond delay="0"/>
                                  </p:stCondLst>
                                  <p:childTnLst>
                                    <p:animRot by="-21600000">
                                      <p:cBhvr>
                                        <p:cTn id="12" dur="500" fill="hold"/>
                                        <p:tgtEl>
                                          <p:spTgt spid="243"/>
                                        </p:tgtEl>
                                        <p:attrNameLst>
                                          <p:attrName>r</p:attrName>
                                        </p:attrNameLst>
                                      </p:cBhvr>
                                    </p:animRot>
                                  </p:childTnLst>
                                </p:cTn>
                              </p:par>
                            </p:childTnLst>
                          </p:cTn>
                        </p:par>
                        <p:par>
                          <p:cTn id="13" fill="hold">
                            <p:stCondLst>
                              <p:cond delay="900"/>
                            </p:stCondLst>
                            <p:childTnLst>
                              <p:par>
                                <p:cTn id="14" presetID="8" presetClass="emph" presetSubtype="0" fill="hold" nodeType="afterEffect">
                                  <p:stCondLst>
                                    <p:cond delay="0"/>
                                  </p:stCondLst>
                                  <p:childTnLst>
                                    <p:animRot by="-21600000">
                                      <p:cBhvr>
                                        <p:cTn id="15" dur="700" fill="hold"/>
                                        <p:tgtEl>
                                          <p:spTgt spid="243"/>
                                        </p:tgtEl>
                                        <p:attrNameLst>
                                          <p:attrName>r</p:attrName>
                                        </p:attrNameLst>
                                      </p:cBhvr>
                                    </p:animRot>
                                  </p:childTnLst>
                                </p:cTn>
                              </p:par>
                            </p:childTnLst>
                          </p:cTn>
                        </p:par>
                        <p:par>
                          <p:cTn id="16" fill="hold">
                            <p:stCondLst>
                              <p:cond delay="1600"/>
                            </p:stCondLst>
                            <p:childTnLst>
                              <p:par>
                                <p:cTn id="17" presetID="8" presetClass="emph" presetSubtype="0" fill="hold" nodeType="afterEffect">
                                  <p:stCondLst>
                                    <p:cond delay="0"/>
                                  </p:stCondLst>
                                  <p:childTnLst>
                                    <p:animRot by="-21600000">
                                      <p:cBhvr>
                                        <p:cTn id="18" dur="1000" fill="hold"/>
                                        <p:tgtEl>
                                          <p:spTgt spid="243"/>
                                        </p:tgtEl>
                                        <p:attrNameLst>
                                          <p:attrName>r</p:attrName>
                                        </p:attrNameLst>
                                      </p:cBhvr>
                                    </p:animRot>
                                  </p:childTnLst>
                                </p:cTn>
                              </p:par>
                            </p:childTnLst>
                          </p:cTn>
                        </p:par>
                        <p:par>
                          <p:cTn id="19" fill="hold">
                            <p:stCondLst>
                              <p:cond delay="2600"/>
                            </p:stCondLst>
                            <p:childTnLst>
                              <p:par>
                                <p:cTn id="20" presetID="8" presetClass="emph" presetSubtype="0" fill="hold" nodeType="afterEffect">
                                  <p:stCondLst>
                                    <p:cond delay="0"/>
                                  </p:stCondLst>
                                  <p:childTnLst>
                                    <p:animRot by="-21600000">
                                      <p:cBhvr>
                                        <p:cTn id="21" dur="1300" fill="hold"/>
                                        <p:tgtEl>
                                          <p:spTgt spid="243"/>
                                        </p:tgtEl>
                                        <p:attrNameLst>
                                          <p:attrName>r</p:attrName>
                                        </p:attrNameLst>
                                      </p:cBhvr>
                                    </p:animRot>
                                  </p:childTnLst>
                                </p:cTn>
                              </p:par>
                            </p:childTnLst>
                          </p:cTn>
                        </p:par>
                        <p:par>
                          <p:cTn id="22" fill="hold">
                            <p:stCondLst>
                              <p:cond delay="3900"/>
                            </p:stCondLst>
                            <p:childTnLst>
                              <p:par>
                                <p:cTn id="23" presetID="8" presetClass="emph" presetSubtype="0" fill="hold" nodeType="afterEffect">
                                  <p:stCondLst>
                                    <p:cond delay="0"/>
                                  </p:stCondLst>
                                  <p:childTnLst>
                                    <p:animRot by="-21600000">
                                      <p:cBhvr>
                                        <p:cTn id="24" dur="2000" fill="hold"/>
                                        <p:tgtEl>
                                          <p:spTgt spid="2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98DF9"/>
        </a:solidFill>
        <a:effectLst/>
      </p:bgPr>
    </p:bg>
    <p:spTree>
      <p:nvGrpSpPr>
        <p:cNvPr id="1" name="Shape 252"/>
        <p:cNvGrpSpPr/>
        <p:nvPr/>
      </p:nvGrpSpPr>
      <p:grpSpPr>
        <a:xfrm>
          <a:off x="0" y="0"/>
          <a:ext cx="0" cy="0"/>
          <a:chOff x="0" y="0"/>
          <a:chExt cx="0" cy="0"/>
        </a:xfrm>
      </p:grpSpPr>
      <p:sp>
        <p:nvSpPr>
          <p:cNvPr id="253" name="Google Shape;253;g22b916db9bf_0_6"/>
          <p:cNvSpPr/>
          <p:nvPr/>
        </p:nvSpPr>
        <p:spPr>
          <a:xfrm>
            <a:off x="983350" y="686400"/>
            <a:ext cx="10225200" cy="5485200"/>
          </a:xfrm>
          <a:prstGeom prst="rect">
            <a:avLst/>
          </a:prstGeom>
          <a:solidFill>
            <a:srgbClr val="D0E1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4" name="Google Shape;254;g22b916db9bf_0_6"/>
          <p:cNvSpPr txBox="1">
            <a:spLocks noGrp="1"/>
          </p:cNvSpPr>
          <p:nvPr>
            <p:ph type="body" idx="1"/>
          </p:nvPr>
        </p:nvSpPr>
        <p:spPr>
          <a:xfrm>
            <a:off x="838200" y="2062050"/>
            <a:ext cx="10515600" cy="27339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Do you feel you can talk openly with other people </a:t>
            </a:r>
          </a:p>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about your sibling? Why or why not?</a:t>
            </a:r>
            <a:endParaRPr sz="3200" dirty="0">
              <a:solidFill>
                <a:schemeClr val="dk1"/>
              </a:solidFill>
            </a:endParaRPr>
          </a:p>
        </p:txBody>
      </p:sp>
      <p:pic>
        <p:nvPicPr>
          <p:cNvPr id="2" name="Google Shape;114;p8">
            <a:extLst>
              <a:ext uri="{FF2B5EF4-FFF2-40B4-BE49-F238E27FC236}">
                <a16:creationId xmlns:a16="http://schemas.microsoft.com/office/drawing/2014/main" id="{2A22E109-7EB4-3663-B0DE-038335742D7A}"/>
              </a:ext>
            </a:extLst>
          </p:cNvPr>
          <p:cNvPicPr preferRelativeResize="0"/>
          <p:nvPr/>
        </p:nvPicPr>
        <p:blipFill rotWithShape="1">
          <a:blip r:embed="rId3">
            <a:alphaModFix/>
          </a:blip>
          <a:srcRect/>
          <a:stretch/>
        </p:blipFill>
        <p:spPr>
          <a:xfrm>
            <a:off x="11353700" y="6032938"/>
            <a:ext cx="712176" cy="66411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64D7815E-2625-539F-CA9D-BBA3001E6492}"/>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24943B0A-F8B4-F425-73E8-365AD92BB237}"/>
              </a:ext>
            </a:extLst>
          </p:cNvPr>
          <p:cNvSpPr txBox="1">
            <a:spLocks noGrp="1"/>
          </p:cNvSpPr>
          <p:nvPr>
            <p:ph type="ctrTitle" idx="4294967295"/>
          </p:nvPr>
        </p:nvSpPr>
        <p:spPr>
          <a:xfrm>
            <a:off x="304800" y="304800"/>
            <a:ext cx="115755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Coping Skills: </a:t>
            </a:r>
            <a:r>
              <a:rPr lang="en-US" sz="4800" b="0" i="0" u="none" strike="noStrike" cap="none" dirty="0">
                <a:solidFill>
                  <a:srgbClr val="080EA0"/>
                </a:solidFill>
                <a:latin typeface="Montserrat"/>
                <a:ea typeface="Montserrat"/>
                <a:cs typeface="Montserrat"/>
                <a:sym typeface="Montserrat"/>
              </a:rPr>
              <a:t>What Works for You?</a:t>
            </a:r>
            <a:endParaRPr sz="4800" b="0" i="0" u="none" strike="noStrike" cap="none" dirty="0">
              <a:solidFill>
                <a:srgbClr val="080EA0"/>
              </a:solidFill>
              <a:latin typeface="Montserrat"/>
              <a:ea typeface="Montserrat"/>
              <a:cs typeface="Montserrat"/>
              <a:sym typeface="Montserrat"/>
            </a:endParaRPr>
          </a:p>
        </p:txBody>
      </p:sp>
      <p:sp>
        <p:nvSpPr>
          <p:cNvPr id="4" name="TextBox 3">
            <a:extLst>
              <a:ext uri="{FF2B5EF4-FFF2-40B4-BE49-F238E27FC236}">
                <a16:creationId xmlns:a16="http://schemas.microsoft.com/office/drawing/2014/main" id="{525DED73-582E-8292-971E-8C9265C055CA}"/>
              </a:ext>
            </a:extLst>
          </p:cNvPr>
          <p:cNvSpPr txBox="1"/>
          <p:nvPr/>
        </p:nvSpPr>
        <p:spPr>
          <a:xfrm>
            <a:off x="816292" y="1327500"/>
            <a:ext cx="10559416" cy="5693866"/>
          </a:xfrm>
          <a:prstGeom prst="rect">
            <a:avLst/>
          </a:prstGeom>
          <a:noFill/>
        </p:spPr>
        <p:txBody>
          <a:bodyPr wrap="square" numCol="2" spcCol="457200" rtlCol="0">
            <a:spAutoFit/>
          </a:bodyPr>
          <a:lstStyle/>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Take deep breaths (breathe from your belly, not your chest)</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Move your body (take a walk, stretch, exercise)</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Read a good book</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Watch a funny movie</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Snuggle or play with a pet</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Hug a stuffed animal or pillow</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Take a bath or hot shower</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Rip paper into small pieces</a:t>
            </a:r>
          </a:p>
          <a:p>
            <a:pPr>
              <a:spcAft>
                <a:spcPts val="1500"/>
              </a:spcAft>
            </a:pPr>
            <a:endParaRPr lang="en-US" sz="2400" dirty="0">
              <a:solidFill>
                <a:schemeClr val="tx1"/>
              </a:solidFill>
              <a:latin typeface="Arial" panose="020B0604020202020204" pitchFamily="34" charset="0"/>
              <a:cs typeface="Arial" panose="020B0604020202020204" pitchFamily="34" charset="0"/>
            </a:endParaRP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Write a letter to someone that you may never send</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Journal (write about what you are struggling with)</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Count to 10 slowly</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Get a drink of water</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Call an adult or friend </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Draw or color</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Listen to or play music</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Walk away</a:t>
            </a:r>
          </a:p>
        </p:txBody>
      </p:sp>
    </p:spTree>
    <p:extLst>
      <p:ext uri="{BB962C8B-B14F-4D97-AF65-F5344CB8AC3E}">
        <p14:creationId xmlns:p14="http://schemas.microsoft.com/office/powerpoint/2010/main" val="17326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additive="base">
                                        <p:cTn id="7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2" end="12"/>
                                            </p:txEl>
                                          </p:spTgt>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 calcmode="lin" valueType="num">
                                      <p:cBhvr additive="base">
                                        <p:cTn id="7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3" end="13"/>
                                            </p:txEl>
                                          </p:spTgt>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4">
                                            <p:txEl>
                                              <p:pRg st="14" end="14"/>
                                            </p:txEl>
                                          </p:spTgt>
                                        </p:tgtEl>
                                        <p:attrNameLst>
                                          <p:attrName>style.visibility</p:attrName>
                                        </p:attrNameLst>
                                      </p:cBhvr>
                                      <p:to>
                                        <p:strVal val="visible"/>
                                      </p:to>
                                    </p:set>
                                    <p:anim calcmode="lin" valueType="num">
                                      <p:cBhvr additive="base">
                                        <p:cTn id="8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4" end="14"/>
                                            </p:txEl>
                                          </p:spTgt>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4">
                                            <p:txEl>
                                              <p:pRg st="15" end="15"/>
                                            </p:txEl>
                                          </p:spTgt>
                                        </p:tgtEl>
                                        <p:attrNameLst>
                                          <p:attrName>style.visibility</p:attrName>
                                        </p:attrNameLst>
                                      </p:cBhvr>
                                      <p:to>
                                        <p:strVal val="visible"/>
                                      </p:to>
                                    </p:set>
                                    <p:anim calcmode="lin" valueType="num">
                                      <p:cBhvr additive="base">
                                        <p:cTn id="9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5" end="15"/>
                                            </p:txEl>
                                          </p:spTgt>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4">
                                            <p:txEl>
                                              <p:pRg st="16" end="16"/>
                                            </p:txEl>
                                          </p:spTgt>
                                        </p:tgtEl>
                                        <p:attrNameLst>
                                          <p:attrName>style.visibility</p:attrName>
                                        </p:attrNameLst>
                                      </p:cBhvr>
                                      <p:to>
                                        <p:strVal val="visible"/>
                                      </p:to>
                                    </p:set>
                                    <p:anim calcmode="lin" valueType="num">
                                      <p:cBhvr additive="base">
                                        <p:cTn id="97"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16"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a:spLocks noGrp="1"/>
          </p:cNvSpPr>
          <p:nvPr>
            <p:ph type="title"/>
          </p:nvPr>
        </p:nvSpPr>
        <p:spPr>
          <a:xfrm>
            <a:off x="1154700" y="2088075"/>
            <a:ext cx="9882600" cy="2339700"/>
          </a:xfrm>
          <a:prstGeom prst="rect">
            <a:avLst/>
          </a:prstGeom>
          <a:noFill/>
          <a:ln>
            <a:noFill/>
          </a:ln>
        </p:spPr>
        <p:txBody>
          <a:bodyPr spcFirstLastPara="1" wrap="square" lIns="91425" tIns="45700" rIns="91425" bIns="45700" anchor="t" anchorCtr="0">
            <a:noAutofit/>
          </a:bodyPr>
          <a:lstStyle/>
          <a:p>
            <a:pPr marL="819150" lvl="0" indent="-742950" algn="l" rtl="0">
              <a:lnSpc>
                <a:spcPct val="100000"/>
              </a:lnSpc>
              <a:spcBef>
                <a:spcPts val="0"/>
              </a:spcBef>
              <a:spcAft>
                <a:spcPts val="1800"/>
              </a:spcAft>
              <a:buSzPts val="3600"/>
              <a:buFont typeface="+mj-lt"/>
              <a:buAutoNum type="arabicPeriod"/>
            </a:pPr>
            <a:r>
              <a:rPr lang="en-US" sz="3600" dirty="0"/>
              <a:t>What was your favorite part of today’s group?</a:t>
            </a:r>
            <a:endParaRPr sz="3600" dirty="0"/>
          </a:p>
          <a:p>
            <a:pPr marL="819150" lvl="0" indent="-742950" algn="l" rtl="0">
              <a:lnSpc>
                <a:spcPct val="100000"/>
              </a:lnSpc>
              <a:spcBef>
                <a:spcPts val="1000"/>
              </a:spcBef>
              <a:spcAft>
                <a:spcPts val="1000"/>
              </a:spcAft>
              <a:buSzPts val="3600"/>
              <a:buFont typeface="+mj-lt"/>
              <a:buAutoNum type="arabicPeriod"/>
            </a:pPr>
            <a:r>
              <a:rPr lang="en-US" sz="3600" dirty="0"/>
              <a:t>What would you change to make the group better?</a:t>
            </a:r>
            <a:endParaRPr sz="3600" dirty="0"/>
          </a:p>
        </p:txBody>
      </p:sp>
      <p:sp>
        <p:nvSpPr>
          <p:cNvPr id="203" name="Google Shape;203;p3"/>
          <p:cNvSpPr txBox="1">
            <a:spLocks noGrp="1"/>
          </p:cNvSpPr>
          <p:nvPr>
            <p:ph type="ctrTitle" idx="4294967295"/>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Wrapping Up</a:t>
            </a:r>
            <a:endParaRPr sz="480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2b916db9bf_1_0"/>
          <p:cNvSpPr txBox="1">
            <a:spLocks noGrp="1"/>
          </p:cNvSpPr>
          <p:nvPr>
            <p:ph type="subTitle" idx="1"/>
          </p:nvPr>
        </p:nvSpPr>
        <p:spPr>
          <a:xfrm>
            <a:off x="834000" y="2917650"/>
            <a:ext cx="10524000" cy="1022700"/>
          </a:xfrm>
          <a:prstGeom prst="rect">
            <a:avLst/>
          </a:prstGeom>
          <a:noFill/>
          <a:ln>
            <a:noFill/>
          </a:ln>
        </p:spPr>
        <p:txBody>
          <a:bodyPr spcFirstLastPara="1" wrap="square" lIns="121900" tIns="121900" rIns="121900" bIns="121900" anchor="ctr" anchorCtr="0">
            <a:noAutofit/>
          </a:bodyPr>
          <a:lstStyle/>
          <a:p>
            <a:pPr marL="0" lvl="0" indent="0" algn="ctr" rtl="0">
              <a:lnSpc>
                <a:spcPct val="200000"/>
              </a:lnSpc>
              <a:spcBef>
                <a:spcPts val="0"/>
              </a:spcBef>
              <a:spcAft>
                <a:spcPts val="0"/>
              </a:spcAft>
              <a:buSzPts val="3700"/>
              <a:buNone/>
            </a:pPr>
            <a:r>
              <a:rPr lang="en-US" sz="3200" dirty="0">
                <a:solidFill>
                  <a:srgbClr val="000000"/>
                </a:solidFill>
              </a:rPr>
              <a:t>What kind of music do you like?</a:t>
            </a:r>
            <a:endParaRPr sz="3200" dirty="0">
              <a:solidFill>
                <a:srgbClr val="000000"/>
              </a:solidFill>
            </a:endParaRPr>
          </a:p>
        </p:txBody>
      </p:sp>
      <p:sp>
        <p:nvSpPr>
          <p:cNvPr id="79" name="Google Shape;79;g22b916db9bf_1_0"/>
          <p:cNvSpPr txBox="1"/>
          <p:nvPr/>
        </p:nvSpPr>
        <p:spPr>
          <a:xfrm>
            <a:off x="304800" y="304800"/>
            <a:ext cx="11497200" cy="1022700"/>
          </a:xfrm>
          <a:prstGeom prst="rect">
            <a:avLst/>
          </a:prstGeom>
          <a:noFill/>
          <a:ln>
            <a:noFill/>
          </a:ln>
        </p:spPr>
        <p:txBody>
          <a:bodyPr spcFirstLastPara="1" wrap="square" lIns="121900" tIns="121900" rIns="121900" bIns="121900" anchor="b" anchorCtr="0">
            <a:noAutofit/>
          </a:bodyPr>
          <a:lstStyle/>
          <a:p>
            <a:pPr marL="0" marR="0" lvl="0" indent="0" algn="ctr" rtl="0">
              <a:lnSpc>
                <a:spcPct val="100000"/>
              </a:lnSpc>
              <a:spcBef>
                <a:spcPts val="1300"/>
              </a:spcBef>
              <a:spcAft>
                <a:spcPts val="0"/>
              </a:spcAft>
              <a:buClr>
                <a:srgbClr val="000000"/>
              </a:buClr>
              <a:buSzPts val="3820"/>
              <a:buFont typeface="Arial"/>
              <a:buNone/>
            </a:pPr>
            <a:r>
              <a:rPr lang="en-US" sz="3820" b="0" i="0" u="none" strike="noStrike" cap="none" dirty="0">
                <a:solidFill>
                  <a:srgbClr val="080EA0"/>
                </a:solidFill>
                <a:latin typeface="Montserrat Black"/>
                <a:ea typeface="Montserrat Black"/>
                <a:cs typeface="Montserrat Black"/>
                <a:sym typeface="Montserrat Black"/>
              </a:rPr>
              <a:t>Getting to Know Each Other in 5 Minutes…</a:t>
            </a:r>
            <a:r>
              <a:rPr lang="en-US" sz="3920" b="0" i="0" u="none" strike="noStrike" cap="none" dirty="0">
                <a:solidFill>
                  <a:srgbClr val="080EA0"/>
                </a:solidFill>
                <a:latin typeface="Montserrat Black"/>
                <a:ea typeface="Montserrat Black"/>
                <a:cs typeface="Montserrat Black"/>
                <a:sym typeface="Montserrat Black"/>
              </a:rPr>
              <a:t> </a:t>
            </a:r>
            <a:endParaRPr sz="392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1000"/>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g10f4a602c63_0_0"/>
          <p:cNvPicPr preferRelativeResize="0"/>
          <p:nvPr/>
        </p:nvPicPr>
        <p:blipFill rotWithShape="1">
          <a:blip r:embed="rId3">
            <a:alphaModFix/>
          </a:blip>
          <a:srcRect l="4882" t="860" r="2473" b="1204"/>
          <a:stretch/>
        </p:blipFill>
        <p:spPr>
          <a:xfrm>
            <a:off x="3333050" y="1162600"/>
            <a:ext cx="5498575" cy="5462876"/>
          </a:xfrm>
          <a:prstGeom prst="rect">
            <a:avLst/>
          </a:prstGeom>
          <a:noFill/>
          <a:ln>
            <a:noFill/>
          </a:ln>
        </p:spPr>
      </p:pic>
      <p:sp>
        <p:nvSpPr>
          <p:cNvPr id="86" name="Google Shape;86;g10f4a602c63_0_0"/>
          <p:cNvSpPr txBox="1"/>
          <p:nvPr/>
        </p:nvSpPr>
        <p:spPr>
          <a:xfrm>
            <a:off x="1200750" y="51525"/>
            <a:ext cx="9790500" cy="923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US" sz="4800" b="0" i="0" u="none" strike="noStrike" cap="none" dirty="0">
                <a:solidFill>
                  <a:srgbClr val="080EA0"/>
                </a:solidFill>
                <a:latin typeface="Montserrat Black"/>
                <a:ea typeface="Montserrat Black"/>
                <a:cs typeface="Montserrat Black"/>
                <a:sym typeface="Montserrat Black"/>
              </a:rPr>
              <a:t>Spin the Wheel</a:t>
            </a:r>
            <a:endParaRPr sz="4800" b="0" i="0" u="none" strike="noStrike" cap="none" dirty="0">
              <a:solidFill>
                <a:srgbClr val="080EA0"/>
              </a:solidFill>
              <a:latin typeface="Montserrat Black"/>
              <a:ea typeface="Montserrat Black"/>
              <a:cs typeface="Montserrat Black"/>
              <a:sym typeface="Montserrat Black"/>
            </a:endParaRPr>
          </a:p>
        </p:txBody>
      </p:sp>
      <p:sp>
        <p:nvSpPr>
          <p:cNvPr id="87" name="Google Shape;87;g10f4a602c63_0_0">
            <a:hlinkClick r:id="rId4" action="ppaction://hlinksldjump"/>
          </p:cNvPr>
          <p:cNvSpPr txBox="1"/>
          <p:nvPr/>
        </p:nvSpPr>
        <p:spPr>
          <a:xfrm rot="624" flipH="1">
            <a:off x="10539957" y="6021344"/>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i="0" u="none" strike="noStrike" cap="none" dirty="0">
                <a:solidFill>
                  <a:schemeClr val="dk1"/>
                </a:solidFill>
                <a:latin typeface="Arial"/>
                <a:ea typeface="Arial"/>
                <a:cs typeface="Arial"/>
                <a:sym typeface="Arial"/>
              </a:rPr>
              <a:t>Wrap-Up</a:t>
            </a:r>
            <a:endParaRPr sz="2200" b="1" i="0" u="none" strike="noStrike" cap="none" dirty="0">
              <a:solidFill>
                <a:schemeClr val="dk1"/>
              </a:solidFill>
              <a:latin typeface="Arial"/>
              <a:ea typeface="Arial"/>
              <a:cs typeface="Arial"/>
              <a:sym typeface="Arial"/>
            </a:endParaRPr>
          </a:p>
        </p:txBody>
      </p:sp>
      <p:pic>
        <p:nvPicPr>
          <p:cNvPr id="88" name="Google Shape;88;g10f4a602c63_0_0"/>
          <p:cNvPicPr preferRelativeResize="0"/>
          <p:nvPr/>
        </p:nvPicPr>
        <p:blipFill rotWithShape="1">
          <a:blip r:embed="rId5">
            <a:alphaModFix/>
          </a:blip>
          <a:srcRect/>
          <a:stretch/>
        </p:blipFill>
        <p:spPr>
          <a:xfrm>
            <a:off x="5476775" y="2983575"/>
            <a:ext cx="1238450" cy="1560975"/>
          </a:xfrm>
          <a:prstGeom prst="rect">
            <a:avLst/>
          </a:prstGeom>
          <a:noFill/>
          <a:ln>
            <a:noFill/>
          </a:ln>
        </p:spPr>
      </p:pic>
      <p:pic>
        <p:nvPicPr>
          <p:cNvPr id="89" name="Google Shape;89;g10f4a602c63_0_0"/>
          <p:cNvPicPr preferRelativeResize="0"/>
          <p:nvPr/>
        </p:nvPicPr>
        <p:blipFill rotWithShape="1">
          <a:blip r:embed="rId6">
            <a:alphaModFix/>
          </a:blip>
          <a:srcRect/>
          <a:stretch/>
        </p:blipFill>
        <p:spPr>
          <a:xfrm>
            <a:off x="5416587" y="2933662"/>
            <a:ext cx="1358825" cy="166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 fill="hold"/>
                                        <p:tgtEl>
                                          <p:spTgt spid="85"/>
                                        </p:tgtEl>
                                        <p:attrNameLst>
                                          <p:attrName>r</p:attrName>
                                        </p:attrNameLst>
                                      </p:cBhvr>
                                    </p:animRot>
                                  </p:childTnLst>
                                </p:cTn>
                              </p:par>
                            </p:childTnLst>
                          </p:cTn>
                        </p:par>
                        <p:par>
                          <p:cTn id="7" fill="hold">
                            <p:stCondLst>
                              <p:cond delay="100"/>
                            </p:stCondLst>
                            <p:childTnLst>
                              <p:par>
                                <p:cTn id="8" presetID="8" presetClass="emph" presetSubtype="0" fill="hold" nodeType="afterEffect">
                                  <p:stCondLst>
                                    <p:cond delay="0"/>
                                  </p:stCondLst>
                                  <p:childTnLst>
                                    <p:animRot by="-21600000">
                                      <p:cBhvr>
                                        <p:cTn id="9" dur="300" fill="hold"/>
                                        <p:tgtEl>
                                          <p:spTgt spid="85"/>
                                        </p:tgtEl>
                                        <p:attrNameLst>
                                          <p:attrName>r</p:attrName>
                                        </p:attrNameLst>
                                      </p:cBhvr>
                                    </p:animRot>
                                  </p:childTnLst>
                                </p:cTn>
                              </p:par>
                            </p:childTnLst>
                          </p:cTn>
                        </p:par>
                        <p:par>
                          <p:cTn id="10" fill="hold">
                            <p:stCondLst>
                              <p:cond delay="400"/>
                            </p:stCondLst>
                            <p:childTnLst>
                              <p:par>
                                <p:cTn id="11" presetID="8" presetClass="emph" presetSubtype="0" fill="hold" nodeType="afterEffect">
                                  <p:stCondLst>
                                    <p:cond delay="0"/>
                                  </p:stCondLst>
                                  <p:childTnLst>
                                    <p:animRot by="-21600000">
                                      <p:cBhvr>
                                        <p:cTn id="12" dur="500" fill="hold"/>
                                        <p:tgtEl>
                                          <p:spTgt spid="85"/>
                                        </p:tgtEl>
                                        <p:attrNameLst>
                                          <p:attrName>r</p:attrName>
                                        </p:attrNameLst>
                                      </p:cBhvr>
                                    </p:animRot>
                                  </p:childTnLst>
                                </p:cTn>
                              </p:par>
                            </p:childTnLst>
                          </p:cTn>
                        </p:par>
                        <p:par>
                          <p:cTn id="13" fill="hold">
                            <p:stCondLst>
                              <p:cond delay="900"/>
                            </p:stCondLst>
                            <p:childTnLst>
                              <p:par>
                                <p:cTn id="14" presetID="8" presetClass="emph" presetSubtype="0" fill="hold" nodeType="afterEffect">
                                  <p:stCondLst>
                                    <p:cond delay="0"/>
                                  </p:stCondLst>
                                  <p:childTnLst>
                                    <p:animRot by="-21600000">
                                      <p:cBhvr>
                                        <p:cTn id="15" dur="700" fill="hold"/>
                                        <p:tgtEl>
                                          <p:spTgt spid="85"/>
                                        </p:tgtEl>
                                        <p:attrNameLst>
                                          <p:attrName>r</p:attrName>
                                        </p:attrNameLst>
                                      </p:cBhvr>
                                    </p:animRot>
                                  </p:childTnLst>
                                </p:cTn>
                              </p:par>
                            </p:childTnLst>
                          </p:cTn>
                        </p:par>
                        <p:par>
                          <p:cTn id="16" fill="hold">
                            <p:stCondLst>
                              <p:cond delay="1600"/>
                            </p:stCondLst>
                            <p:childTnLst>
                              <p:par>
                                <p:cTn id="17" presetID="8" presetClass="emph" presetSubtype="0" fill="hold" nodeType="afterEffect">
                                  <p:stCondLst>
                                    <p:cond delay="0"/>
                                  </p:stCondLst>
                                  <p:childTnLst>
                                    <p:animRot by="-21600000">
                                      <p:cBhvr>
                                        <p:cTn id="18" dur="1000" fill="hold"/>
                                        <p:tgtEl>
                                          <p:spTgt spid="85"/>
                                        </p:tgtEl>
                                        <p:attrNameLst>
                                          <p:attrName>r</p:attrName>
                                        </p:attrNameLst>
                                      </p:cBhvr>
                                    </p:animRot>
                                  </p:childTnLst>
                                </p:cTn>
                              </p:par>
                            </p:childTnLst>
                          </p:cTn>
                        </p:par>
                        <p:par>
                          <p:cTn id="19" fill="hold">
                            <p:stCondLst>
                              <p:cond delay="2600"/>
                            </p:stCondLst>
                            <p:childTnLst>
                              <p:par>
                                <p:cTn id="20" presetID="8" presetClass="emph" presetSubtype="0" fill="hold" nodeType="afterEffect">
                                  <p:stCondLst>
                                    <p:cond delay="0"/>
                                  </p:stCondLst>
                                  <p:childTnLst>
                                    <p:animRot by="-21600000">
                                      <p:cBhvr>
                                        <p:cTn id="21" dur="1300" fill="hold"/>
                                        <p:tgtEl>
                                          <p:spTgt spid="85"/>
                                        </p:tgtEl>
                                        <p:attrNameLst>
                                          <p:attrName>r</p:attrName>
                                        </p:attrNameLst>
                                      </p:cBhvr>
                                    </p:animRot>
                                  </p:childTnLst>
                                </p:cTn>
                              </p:par>
                            </p:childTnLst>
                          </p:cTn>
                        </p:par>
                        <p:par>
                          <p:cTn id="22" fill="hold">
                            <p:stCondLst>
                              <p:cond delay="3900"/>
                            </p:stCondLst>
                            <p:childTnLst>
                              <p:par>
                                <p:cTn id="23" presetID="8" presetClass="emph" presetSubtype="0" fill="hold" nodeType="afterEffect">
                                  <p:stCondLst>
                                    <p:cond delay="0"/>
                                  </p:stCondLst>
                                  <p:childTnLst>
                                    <p:animRot by="-21600000">
                                      <p:cBhvr>
                                        <p:cTn id="24" dur="2000" fill="hold"/>
                                        <p:tgtEl>
                                          <p:spTgt spid="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832D3"/>
        </a:solidFill>
        <a:effectLst/>
      </p:bgPr>
    </p:bg>
    <p:spTree>
      <p:nvGrpSpPr>
        <p:cNvPr id="1" name="Shape 94"/>
        <p:cNvGrpSpPr/>
        <p:nvPr/>
      </p:nvGrpSpPr>
      <p:grpSpPr>
        <a:xfrm>
          <a:off x="0" y="0"/>
          <a:ext cx="0" cy="0"/>
          <a:chOff x="0" y="0"/>
          <a:chExt cx="0" cy="0"/>
        </a:xfrm>
      </p:grpSpPr>
      <p:sp>
        <p:nvSpPr>
          <p:cNvPr id="95" name="Google Shape;95;p8"/>
          <p:cNvSpPr/>
          <p:nvPr/>
        </p:nvSpPr>
        <p:spPr>
          <a:xfrm>
            <a:off x="983350" y="686400"/>
            <a:ext cx="10225200" cy="5485200"/>
          </a:xfrm>
          <a:prstGeom prst="rect">
            <a:avLst/>
          </a:prstGeom>
          <a:solidFill>
            <a:srgbClr val="EAD1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6" name="Google Shape;96;p8"/>
          <p:cNvSpPr txBox="1">
            <a:spLocks noGrp="1"/>
          </p:cNvSpPr>
          <p:nvPr>
            <p:ph type="body" idx="1"/>
          </p:nvPr>
        </p:nvSpPr>
        <p:spPr>
          <a:xfrm>
            <a:off x="838200" y="2246838"/>
            <a:ext cx="10515600" cy="2364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1800"/>
              </a:spcBef>
              <a:spcAft>
                <a:spcPts val="1600"/>
              </a:spcAft>
              <a:buClr>
                <a:schemeClr val="dk1"/>
              </a:buClr>
              <a:buSzPts val="2800"/>
              <a:buNone/>
            </a:pPr>
            <a:r>
              <a:rPr lang="en-US" sz="3200" dirty="0">
                <a:solidFill>
                  <a:schemeClr val="dk1"/>
                </a:solidFill>
              </a:rPr>
              <a:t>Who are the most supportive people in your life?</a:t>
            </a:r>
            <a:endParaRPr dirty="0"/>
          </a:p>
        </p:txBody>
      </p:sp>
      <p:sp>
        <p:nvSpPr>
          <p:cNvPr id="97" name="Google Shape;97;p8"/>
          <p:cNvSpPr txBox="1"/>
          <p:nvPr/>
        </p:nvSpPr>
        <p:spPr>
          <a:xfrm>
            <a:off x="4482350" y="6245400"/>
            <a:ext cx="7739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pic>
        <p:nvPicPr>
          <p:cNvPr id="2" name="Google Shape;114;p8">
            <a:extLst>
              <a:ext uri="{FF2B5EF4-FFF2-40B4-BE49-F238E27FC236}">
                <a16:creationId xmlns:a16="http://schemas.microsoft.com/office/drawing/2014/main" id="{7A031979-C9F0-C568-CBC1-3B0B013D418B}"/>
              </a:ext>
            </a:extLst>
          </p:cNvPr>
          <p:cNvPicPr preferRelativeResize="0"/>
          <p:nvPr/>
        </p:nvPicPr>
        <p:blipFill rotWithShape="1">
          <a:blip r:embed="rId3">
            <a:alphaModFix/>
          </a:blip>
          <a:srcRect/>
          <a:stretch/>
        </p:blipFill>
        <p:spPr>
          <a:xfrm>
            <a:off x="11353700" y="6032938"/>
            <a:ext cx="712176" cy="6641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g240486be900_0_18"/>
          <p:cNvPicPr preferRelativeResize="0"/>
          <p:nvPr/>
        </p:nvPicPr>
        <p:blipFill rotWithShape="1">
          <a:blip r:embed="rId3">
            <a:alphaModFix/>
          </a:blip>
          <a:srcRect l="4882" t="860" r="2473" b="1204"/>
          <a:stretch/>
        </p:blipFill>
        <p:spPr>
          <a:xfrm rot="-2136936">
            <a:off x="3333049" y="1162598"/>
            <a:ext cx="5498576" cy="5462875"/>
          </a:xfrm>
          <a:prstGeom prst="rect">
            <a:avLst/>
          </a:prstGeom>
          <a:noFill/>
          <a:ln>
            <a:noFill/>
          </a:ln>
        </p:spPr>
      </p:pic>
      <p:sp>
        <p:nvSpPr>
          <p:cNvPr id="105" name="Google Shape;105;g240486be900_0_18"/>
          <p:cNvSpPr txBox="1"/>
          <p:nvPr/>
        </p:nvSpPr>
        <p:spPr>
          <a:xfrm>
            <a:off x="1200750" y="51525"/>
            <a:ext cx="9790500" cy="923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US" sz="4800" b="0" i="0" u="none" strike="noStrike" cap="none" dirty="0">
                <a:solidFill>
                  <a:srgbClr val="080EA0"/>
                </a:solidFill>
                <a:latin typeface="Montserrat Black"/>
                <a:ea typeface="Montserrat Black"/>
                <a:cs typeface="Montserrat Black"/>
                <a:sym typeface="Montserrat Black"/>
              </a:rPr>
              <a:t>Color Wheel</a:t>
            </a:r>
            <a:endParaRPr sz="4800" b="0" i="0" u="none" strike="noStrike" cap="none" dirty="0">
              <a:solidFill>
                <a:srgbClr val="080EA0"/>
              </a:solidFill>
              <a:latin typeface="Montserrat Black"/>
              <a:ea typeface="Montserrat Black"/>
              <a:cs typeface="Montserrat Black"/>
              <a:sym typeface="Montserrat Black"/>
            </a:endParaRPr>
          </a:p>
        </p:txBody>
      </p:sp>
      <p:sp>
        <p:nvSpPr>
          <p:cNvPr id="106" name="Google Shape;106;g240486be900_0_18">
            <a:hlinkClick r:id="rId4" action="ppaction://hlinksldjump"/>
          </p:cNvPr>
          <p:cNvSpPr txBox="1"/>
          <p:nvPr/>
        </p:nvSpPr>
        <p:spPr>
          <a:xfrm rot="624" flipH="1">
            <a:off x="10540004" y="6021344"/>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i="0" u="none" strike="noStrike" cap="none" dirty="0">
                <a:solidFill>
                  <a:schemeClr val="dk1"/>
                </a:solidFill>
                <a:latin typeface="Arial"/>
                <a:ea typeface="Arial"/>
                <a:cs typeface="Arial"/>
                <a:sym typeface="Arial"/>
              </a:rPr>
              <a:t>Wrap-Up</a:t>
            </a:r>
            <a:endParaRPr sz="2200" b="1" i="0" u="none" strike="noStrike" cap="none" dirty="0">
              <a:solidFill>
                <a:schemeClr val="dk1"/>
              </a:solidFill>
              <a:latin typeface="Arial"/>
              <a:ea typeface="Arial"/>
              <a:cs typeface="Arial"/>
              <a:sym typeface="Arial"/>
            </a:endParaRPr>
          </a:p>
        </p:txBody>
      </p:sp>
      <p:pic>
        <p:nvPicPr>
          <p:cNvPr id="107" name="Google Shape;107;g240486be900_0_18"/>
          <p:cNvPicPr preferRelativeResize="0"/>
          <p:nvPr/>
        </p:nvPicPr>
        <p:blipFill rotWithShape="1">
          <a:blip r:embed="rId5">
            <a:alphaModFix/>
          </a:blip>
          <a:srcRect/>
          <a:stretch/>
        </p:blipFill>
        <p:spPr>
          <a:xfrm>
            <a:off x="5476775" y="2983575"/>
            <a:ext cx="1238450" cy="1560975"/>
          </a:xfrm>
          <a:prstGeom prst="rect">
            <a:avLst/>
          </a:prstGeom>
          <a:noFill/>
          <a:ln>
            <a:noFill/>
          </a:ln>
        </p:spPr>
      </p:pic>
      <p:pic>
        <p:nvPicPr>
          <p:cNvPr id="108" name="Google Shape;108;g240486be900_0_18"/>
          <p:cNvPicPr preferRelativeResize="0"/>
          <p:nvPr/>
        </p:nvPicPr>
        <p:blipFill rotWithShape="1">
          <a:blip r:embed="rId6">
            <a:alphaModFix/>
          </a:blip>
          <a:srcRect/>
          <a:stretch/>
        </p:blipFill>
        <p:spPr>
          <a:xfrm>
            <a:off x="5416587" y="2933662"/>
            <a:ext cx="1358825" cy="166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 fill="hold"/>
                                        <p:tgtEl>
                                          <p:spTgt spid="104"/>
                                        </p:tgtEl>
                                        <p:attrNameLst>
                                          <p:attrName>r</p:attrName>
                                        </p:attrNameLst>
                                      </p:cBhvr>
                                    </p:animRot>
                                  </p:childTnLst>
                                </p:cTn>
                              </p:par>
                            </p:childTnLst>
                          </p:cTn>
                        </p:par>
                        <p:par>
                          <p:cTn id="7" fill="hold">
                            <p:stCondLst>
                              <p:cond delay="100"/>
                            </p:stCondLst>
                            <p:childTnLst>
                              <p:par>
                                <p:cTn id="8" presetID="8" presetClass="emph" presetSubtype="0" fill="hold" nodeType="afterEffect">
                                  <p:stCondLst>
                                    <p:cond delay="0"/>
                                  </p:stCondLst>
                                  <p:childTnLst>
                                    <p:animRot by="-21600000">
                                      <p:cBhvr>
                                        <p:cTn id="9" dur="300" fill="hold"/>
                                        <p:tgtEl>
                                          <p:spTgt spid="104"/>
                                        </p:tgtEl>
                                        <p:attrNameLst>
                                          <p:attrName>r</p:attrName>
                                        </p:attrNameLst>
                                      </p:cBhvr>
                                    </p:animRot>
                                  </p:childTnLst>
                                </p:cTn>
                              </p:par>
                            </p:childTnLst>
                          </p:cTn>
                        </p:par>
                        <p:par>
                          <p:cTn id="10" fill="hold">
                            <p:stCondLst>
                              <p:cond delay="400"/>
                            </p:stCondLst>
                            <p:childTnLst>
                              <p:par>
                                <p:cTn id="11" presetID="8" presetClass="emph" presetSubtype="0" fill="hold" nodeType="afterEffect">
                                  <p:stCondLst>
                                    <p:cond delay="0"/>
                                  </p:stCondLst>
                                  <p:childTnLst>
                                    <p:animRot by="-21600000">
                                      <p:cBhvr>
                                        <p:cTn id="12" dur="500" fill="hold"/>
                                        <p:tgtEl>
                                          <p:spTgt spid="104"/>
                                        </p:tgtEl>
                                        <p:attrNameLst>
                                          <p:attrName>r</p:attrName>
                                        </p:attrNameLst>
                                      </p:cBhvr>
                                    </p:animRot>
                                  </p:childTnLst>
                                </p:cTn>
                              </p:par>
                            </p:childTnLst>
                          </p:cTn>
                        </p:par>
                        <p:par>
                          <p:cTn id="13" fill="hold">
                            <p:stCondLst>
                              <p:cond delay="900"/>
                            </p:stCondLst>
                            <p:childTnLst>
                              <p:par>
                                <p:cTn id="14" presetID="8" presetClass="emph" presetSubtype="0" fill="hold" nodeType="afterEffect">
                                  <p:stCondLst>
                                    <p:cond delay="0"/>
                                  </p:stCondLst>
                                  <p:childTnLst>
                                    <p:animRot by="-21600000">
                                      <p:cBhvr>
                                        <p:cTn id="15" dur="700" fill="hold"/>
                                        <p:tgtEl>
                                          <p:spTgt spid="104"/>
                                        </p:tgtEl>
                                        <p:attrNameLst>
                                          <p:attrName>r</p:attrName>
                                        </p:attrNameLst>
                                      </p:cBhvr>
                                    </p:animRot>
                                  </p:childTnLst>
                                </p:cTn>
                              </p:par>
                            </p:childTnLst>
                          </p:cTn>
                        </p:par>
                        <p:par>
                          <p:cTn id="16" fill="hold">
                            <p:stCondLst>
                              <p:cond delay="1600"/>
                            </p:stCondLst>
                            <p:childTnLst>
                              <p:par>
                                <p:cTn id="17" presetID="8" presetClass="emph" presetSubtype="0" fill="hold" nodeType="afterEffect">
                                  <p:stCondLst>
                                    <p:cond delay="0"/>
                                  </p:stCondLst>
                                  <p:childTnLst>
                                    <p:animRot by="-21600000">
                                      <p:cBhvr>
                                        <p:cTn id="18" dur="1000" fill="hold"/>
                                        <p:tgtEl>
                                          <p:spTgt spid="104"/>
                                        </p:tgtEl>
                                        <p:attrNameLst>
                                          <p:attrName>r</p:attrName>
                                        </p:attrNameLst>
                                      </p:cBhvr>
                                    </p:animRot>
                                  </p:childTnLst>
                                </p:cTn>
                              </p:par>
                            </p:childTnLst>
                          </p:cTn>
                        </p:par>
                        <p:par>
                          <p:cTn id="19" fill="hold">
                            <p:stCondLst>
                              <p:cond delay="2600"/>
                            </p:stCondLst>
                            <p:childTnLst>
                              <p:par>
                                <p:cTn id="20" presetID="8" presetClass="emph" presetSubtype="0" fill="hold" nodeType="afterEffect">
                                  <p:stCondLst>
                                    <p:cond delay="0"/>
                                  </p:stCondLst>
                                  <p:childTnLst>
                                    <p:animRot by="-21600000">
                                      <p:cBhvr>
                                        <p:cTn id="21" dur="1300" fill="hold"/>
                                        <p:tgtEl>
                                          <p:spTgt spid="104"/>
                                        </p:tgtEl>
                                        <p:attrNameLst>
                                          <p:attrName>r</p:attrName>
                                        </p:attrNameLst>
                                      </p:cBhvr>
                                    </p:animRot>
                                  </p:childTnLst>
                                </p:cTn>
                              </p:par>
                            </p:childTnLst>
                          </p:cTn>
                        </p:par>
                        <p:par>
                          <p:cTn id="22" fill="hold">
                            <p:stCondLst>
                              <p:cond delay="3900"/>
                            </p:stCondLst>
                            <p:childTnLst>
                              <p:par>
                                <p:cTn id="23" presetID="8" presetClass="emph" presetSubtype="0" fill="hold" nodeType="afterEffect">
                                  <p:stCondLst>
                                    <p:cond delay="0"/>
                                  </p:stCondLst>
                                  <p:childTnLst>
                                    <p:animRot by="-21600000">
                                      <p:cBhvr>
                                        <p:cTn id="24" dur="2000" fill="hold"/>
                                        <p:tgtEl>
                                          <p:spTgt spid="1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82770"/>
        </a:solidFill>
        <a:effectLst/>
      </p:bgPr>
    </p:bg>
    <p:spTree>
      <p:nvGrpSpPr>
        <p:cNvPr id="1" name="Shape 112"/>
        <p:cNvGrpSpPr/>
        <p:nvPr/>
      </p:nvGrpSpPr>
      <p:grpSpPr>
        <a:xfrm>
          <a:off x="0" y="0"/>
          <a:ext cx="0" cy="0"/>
          <a:chOff x="0" y="0"/>
          <a:chExt cx="0" cy="0"/>
        </a:xfrm>
      </p:grpSpPr>
      <p:sp>
        <p:nvSpPr>
          <p:cNvPr id="113" name="Google Shape;113;p9"/>
          <p:cNvSpPr/>
          <p:nvPr/>
        </p:nvSpPr>
        <p:spPr>
          <a:xfrm>
            <a:off x="983350" y="686400"/>
            <a:ext cx="10225200" cy="5485200"/>
          </a:xfrm>
          <a:prstGeom prst="rect">
            <a:avLst/>
          </a:prstGeom>
          <a:solidFill>
            <a:srgbClr val="E6B8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4" name="Google Shape;114;p9"/>
          <p:cNvSpPr txBox="1">
            <a:spLocks noGrp="1"/>
          </p:cNvSpPr>
          <p:nvPr>
            <p:ph type="body" idx="1"/>
          </p:nvPr>
        </p:nvSpPr>
        <p:spPr>
          <a:xfrm>
            <a:off x="983350" y="2055000"/>
            <a:ext cx="10225200" cy="2748000"/>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0"/>
              </a:spcBef>
              <a:buClr>
                <a:schemeClr val="dk1"/>
              </a:buClr>
              <a:buSzPts val="2800"/>
              <a:buNone/>
            </a:pPr>
            <a:r>
              <a:rPr lang="en-US" sz="3200" dirty="0">
                <a:solidFill>
                  <a:schemeClr val="dk1"/>
                </a:solidFill>
              </a:rPr>
              <a:t>Do you ever worry that your sibling might hurt themself?</a:t>
            </a:r>
            <a:endParaRPr sz="2800" dirty="0">
              <a:solidFill>
                <a:schemeClr val="dk1"/>
              </a:solidFill>
            </a:endParaRPr>
          </a:p>
        </p:txBody>
      </p:sp>
      <p:pic>
        <p:nvPicPr>
          <p:cNvPr id="4" name="Google Shape;114;p8">
            <a:extLst>
              <a:ext uri="{FF2B5EF4-FFF2-40B4-BE49-F238E27FC236}">
                <a16:creationId xmlns:a16="http://schemas.microsoft.com/office/drawing/2014/main" id="{E76BFB1B-DE51-2835-C6C9-6BD3316A90DD}"/>
              </a:ext>
            </a:extLst>
          </p:cNvPr>
          <p:cNvPicPr preferRelativeResize="0"/>
          <p:nvPr/>
        </p:nvPicPr>
        <p:blipFill rotWithShape="1">
          <a:blip r:embed="rId3">
            <a:alphaModFix/>
          </a:blip>
          <a:srcRect/>
          <a:stretch/>
        </p:blipFill>
        <p:spPr>
          <a:xfrm>
            <a:off x="11353700" y="6032938"/>
            <a:ext cx="712176" cy="6641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g240486be900_0_27"/>
          <p:cNvPicPr preferRelativeResize="0"/>
          <p:nvPr/>
        </p:nvPicPr>
        <p:blipFill rotWithShape="1">
          <a:blip r:embed="rId3">
            <a:alphaModFix/>
          </a:blip>
          <a:srcRect l="4882" t="860" r="2473" b="1204"/>
          <a:stretch/>
        </p:blipFill>
        <p:spPr>
          <a:xfrm rot="8772719">
            <a:off x="3333049" y="1162597"/>
            <a:ext cx="5498578" cy="5462875"/>
          </a:xfrm>
          <a:prstGeom prst="rect">
            <a:avLst/>
          </a:prstGeom>
          <a:noFill/>
          <a:ln>
            <a:noFill/>
          </a:ln>
        </p:spPr>
      </p:pic>
      <p:sp>
        <p:nvSpPr>
          <p:cNvPr id="122" name="Google Shape;122;g240486be900_0_27"/>
          <p:cNvSpPr txBox="1"/>
          <p:nvPr/>
        </p:nvSpPr>
        <p:spPr>
          <a:xfrm>
            <a:off x="1200750" y="51525"/>
            <a:ext cx="9790500" cy="923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US" sz="4800" b="0" i="0" u="none" strike="noStrike" cap="none" dirty="0">
                <a:solidFill>
                  <a:srgbClr val="080EA0"/>
                </a:solidFill>
                <a:latin typeface="Montserrat Black"/>
                <a:ea typeface="Montserrat Black"/>
                <a:cs typeface="Montserrat Black"/>
                <a:sym typeface="Montserrat Black"/>
              </a:rPr>
              <a:t>Color Wheel</a:t>
            </a:r>
            <a:endParaRPr sz="4800" b="0" i="0" u="none" strike="noStrike" cap="none" dirty="0">
              <a:solidFill>
                <a:srgbClr val="080EA0"/>
              </a:solidFill>
              <a:latin typeface="Montserrat Black"/>
              <a:ea typeface="Montserrat Black"/>
              <a:cs typeface="Montserrat Black"/>
              <a:sym typeface="Montserrat Black"/>
            </a:endParaRPr>
          </a:p>
        </p:txBody>
      </p:sp>
      <p:sp>
        <p:nvSpPr>
          <p:cNvPr id="123" name="Google Shape;123;g240486be900_0_27">
            <a:hlinkClick r:id="rId4" action="ppaction://hlinksldjump"/>
          </p:cNvPr>
          <p:cNvSpPr txBox="1"/>
          <p:nvPr/>
        </p:nvSpPr>
        <p:spPr>
          <a:xfrm rot="624" flipH="1">
            <a:off x="10540004" y="6021344"/>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i="0" u="none" strike="noStrike" cap="none" dirty="0">
                <a:solidFill>
                  <a:schemeClr val="dk1"/>
                </a:solidFill>
                <a:latin typeface="Arial"/>
                <a:ea typeface="Arial"/>
                <a:cs typeface="Arial"/>
                <a:sym typeface="Arial"/>
              </a:rPr>
              <a:t>Wrap-Up</a:t>
            </a:r>
            <a:endParaRPr sz="2200" b="1" i="0" u="none" strike="noStrike" cap="none" dirty="0">
              <a:solidFill>
                <a:schemeClr val="dk1"/>
              </a:solidFill>
              <a:latin typeface="Arial"/>
              <a:ea typeface="Arial"/>
              <a:cs typeface="Arial"/>
              <a:sym typeface="Arial"/>
            </a:endParaRPr>
          </a:p>
        </p:txBody>
      </p:sp>
      <p:pic>
        <p:nvPicPr>
          <p:cNvPr id="124" name="Google Shape;124;g240486be900_0_27"/>
          <p:cNvPicPr preferRelativeResize="0"/>
          <p:nvPr/>
        </p:nvPicPr>
        <p:blipFill rotWithShape="1">
          <a:blip r:embed="rId5">
            <a:alphaModFix/>
          </a:blip>
          <a:srcRect/>
          <a:stretch/>
        </p:blipFill>
        <p:spPr>
          <a:xfrm>
            <a:off x="5476775" y="2983575"/>
            <a:ext cx="1238450" cy="1560975"/>
          </a:xfrm>
          <a:prstGeom prst="rect">
            <a:avLst/>
          </a:prstGeom>
          <a:noFill/>
          <a:ln>
            <a:noFill/>
          </a:ln>
        </p:spPr>
      </p:pic>
      <p:pic>
        <p:nvPicPr>
          <p:cNvPr id="125" name="Google Shape;125;g240486be900_0_27"/>
          <p:cNvPicPr preferRelativeResize="0"/>
          <p:nvPr/>
        </p:nvPicPr>
        <p:blipFill rotWithShape="1">
          <a:blip r:embed="rId6">
            <a:alphaModFix/>
          </a:blip>
          <a:srcRect/>
          <a:stretch/>
        </p:blipFill>
        <p:spPr>
          <a:xfrm>
            <a:off x="5416587" y="2933662"/>
            <a:ext cx="1358825" cy="166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 fill="hold"/>
                                        <p:tgtEl>
                                          <p:spTgt spid="121"/>
                                        </p:tgtEl>
                                        <p:attrNameLst>
                                          <p:attrName>r</p:attrName>
                                        </p:attrNameLst>
                                      </p:cBhvr>
                                    </p:animRot>
                                  </p:childTnLst>
                                </p:cTn>
                              </p:par>
                            </p:childTnLst>
                          </p:cTn>
                        </p:par>
                        <p:par>
                          <p:cTn id="7" fill="hold">
                            <p:stCondLst>
                              <p:cond delay="100"/>
                            </p:stCondLst>
                            <p:childTnLst>
                              <p:par>
                                <p:cTn id="8" presetID="8" presetClass="emph" presetSubtype="0" fill="hold" nodeType="afterEffect">
                                  <p:stCondLst>
                                    <p:cond delay="0"/>
                                  </p:stCondLst>
                                  <p:childTnLst>
                                    <p:animRot by="-21600000">
                                      <p:cBhvr>
                                        <p:cTn id="9" dur="300" fill="hold"/>
                                        <p:tgtEl>
                                          <p:spTgt spid="121"/>
                                        </p:tgtEl>
                                        <p:attrNameLst>
                                          <p:attrName>r</p:attrName>
                                        </p:attrNameLst>
                                      </p:cBhvr>
                                    </p:animRot>
                                  </p:childTnLst>
                                </p:cTn>
                              </p:par>
                            </p:childTnLst>
                          </p:cTn>
                        </p:par>
                        <p:par>
                          <p:cTn id="10" fill="hold">
                            <p:stCondLst>
                              <p:cond delay="400"/>
                            </p:stCondLst>
                            <p:childTnLst>
                              <p:par>
                                <p:cTn id="11" presetID="8" presetClass="emph" presetSubtype="0" fill="hold" nodeType="afterEffect">
                                  <p:stCondLst>
                                    <p:cond delay="0"/>
                                  </p:stCondLst>
                                  <p:childTnLst>
                                    <p:animRot by="-21600000">
                                      <p:cBhvr>
                                        <p:cTn id="12" dur="500" fill="hold"/>
                                        <p:tgtEl>
                                          <p:spTgt spid="121"/>
                                        </p:tgtEl>
                                        <p:attrNameLst>
                                          <p:attrName>r</p:attrName>
                                        </p:attrNameLst>
                                      </p:cBhvr>
                                    </p:animRot>
                                  </p:childTnLst>
                                </p:cTn>
                              </p:par>
                            </p:childTnLst>
                          </p:cTn>
                        </p:par>
                        <p:par>
                          <p:cTn id="13" fill="hold">
                            <p:stCondLst>
                              <p:cond delay="900"/>
                            </p:stCondLst>
                            <p:childTnLst>
                              <p:par>
                                <p:cTn id="14" presetID="8" presetClass="emph" presetSubtype="0" fill="hold" nodeType="afterEffect">
                                  <p:stCondLst>
                                    <p:cond delay="0"/>
                                  </p:stCondLst>
                                  <p:childTnLst>
                                    <p:animRot by="-21600000">
                                      <p:cBhvr>
                                        <p:cTn id="15" dur="700" fill="hold"/>
                                        <p:tgtEl>
                                          <p:spTgt spid="121"/>
                                        </p:tgtEl>
                                        <p:attrNameLst>
                                          <p:attrName>r</p:attrName>
                                        </p:attrNameLst>
                                      </p:cBhvr>
                                    </p:animRot>
                                  </p:childTnLst>
                                </p:cTn>
                              </p:par>
                            </p:childTnLst>
                          </p:cTn>
                        </p:par>
                        <p:par>
                          <p:cTn id="16" fill="hold">
                            <p:stCondLst>
                              <p:cond delay="1600"/>
                            </p:stCondLst>
                            <p:childTnLst>
                              <p:par>
                                <p:cTn id="17" presetID="8" presetClass="emph" presetSubtype="0" fill="hold" nodeType="afterEffect">
                                  <p:stCondLst>
                                    <p:cond delay="0"/>
                                  </p:stCondLst>
                                  <p:childTnLst>
                                    <p:animRot by="-21600000">
                                      <p:cBhvr>
                                        <p:cTn id="18" dur="1000" fill="hold"/>
                                        <p:tgtEl>
                                          <p:spTgt spid="121"/>
                                        </p:tgtEl>
                                        <p:attrNameLst>
                                          <p:attrName>r</p:attrName>
                                        </p:attrNameLst>
                                      </p:cBhvr>
                                    </p:animRot>
                                  </p:childTnLst>
                                </p:cTn>
                              </p:par>
                            </p:childTnLst>
                          </p:cTn>
                        </p:par>
                        <p:par>
                          <p:cTn id="19" fill="hold">
                            <p:stCondLst>
                              <p:cond delay="2600"/>
                            </p:stCondLst>
                            <p:childTnLst>
                              <p:par>
                                <p:cTn id="20" presetID="8" presetClass="emph" presetSubtype="0" fill="hold" nodeType="afterEffect">
                                  <p:stCondLst>
                                    <p:cond delay="0"/>
                                  </p:stCondLst>
                                  <p:childTnLst>
                                    <p:animRot by="-21600000">
                                      <p:cBhvr>
                                        <p:cTn id="21" dur="1300" fill="hold"/>
                                        <p:tgtEl>
                                          <p:spTgt spid="121"/>
                                        </p:tgtEl>
                                        <p:attrNameLst>
                                          <p:attrName>r</p:attrName>
                                        </p:attrNameLst>
                                      </p:cBhvr>
                                    </p:animRot>
                                  </p:childTnLst>
                                </p:cTn>
                              </p:par>
                            </p:childTnLst>
                          </p:cTn>
                        </p:par>
                        <p:par>
                          <p:cTn id="22" fill="hold">
                            <p:stCondLst>
                              <p:cond delay="3900"/>
                            </p:stCondLst>
                            <p:childTnLst>
                              <p:par>
                                <p:cTn id="23" presetID="8" presetClass="emph" presetSubtype="0" fill="hold" nodeType="afterEffect">
                                  <p:stCondLst>
                                    <p:cond delay="0"/>
                                  </p:stCondLst>
                                  <p:childTnLst>
                                    <p:animRot by="-21600000">
                                      <p:cBhvr>
                                        <p:cTn id="24" dur="2000" fill="hold"/>
                                        <p:tgtEl>
                                          <p:spTgt spid="1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AF741"/>
        </a:solidFill>
        <a:effectLst/>
      </p:bgPr>
    </p:bg>
    <p:spTree>
      <p:nvGrpSpPr>
        <p:cNvPr id="1" name="Shape 130"/>
        <p:cNvGrpSpPr/>
        <p:nvPr/>
      </p:nvGrpSpPr>
      <p:grpSpPr>
        <a:xfrm>
          <a:off x="0" y="0"/>
          <a:ext cx="0" cy="0"/>
          <a:chOff x="0" y="0"/>
          <a:chExt cx="0" cy="0"/>
        </a:xfrm>
      </p:grpSpPr>
      <p:sp>
        <p:nvSpPr>
          <p:cNvPr id="131" name="Google Shape;131;p2"/>
          <p:cNvSpPr/>
          <p:nvPr/>
        </p:nvSpPr>
        <p:spPr>
          <a:xfrm>
            <a:off x="983400" y="686400"/>
            <a:ext cx="10225200" cy="5485200"/>
          </a:xfrm>
          <a:prstGeom prst="rect">
            <a:avLst/>
          </a:prstGeom>
          <a:solidFill>
            <a:srgbClr val="D9EA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2" name="Google Shape;132;p2"/>
          <p:cNvSpPr txBox="1">
            <a:spLocks noGrp="1"/>
          </p:cNvSpPr>
          <p:nvPr>
            <p:ph type="body" idx="1"/>
          </p:nvPr>
        </p:nvSpPr>
        <p:spPr>
          <a:xfrm>
            <a:off x="983400" y="2062049"/>
            <a:ext cx="10225200" cy="2924607"/>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When your sibling gets upset, do you try to help them </a:t>
            </a:r>
          </a:p>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or is it better to let an adult deal with it?</a:t>
            </a:r>
            <a:endParaRPr sz="3200" dirty="0">
              <a:solidFill>
                <a:schemeClr val="dk1"/>
              </a:solidFill>
            </a:endParaRPr>
          </a:p>
        </p:txBody>
      </p:sp>
      <p:pic>
        <p:nvPicPr>
          <p:cNvPr id="2" name="Google Shape;114;p8">
            <a:extLst>
              <a:ext uri="{FF2B5EF4-FFF2-40B4-BE49-F238E27FC236}">
                <a16:creationId xmlns:a16="http://schemas.microsoft.com/office/drawing/2014/main" id="{BE0AC06B-BF3F-E585-98D0-E4E7B4CED302}"/>
              </a:ext>
            </a:extLst>
          </p:cNvPr>
          <p:cNvPicPr preferRelativeResize="0"/>
          <p:nvPr/>
        </p:nvPicPr>
        <p:blipFill rotWithShape="1">
          <a:blip r:embed="rId3">
            <a:alphaModFix/>
          </a:blip>
          <a:srcRect/>
          <a:stretch/>
        </p:blipFill>
        <p:spPr>
          <a:xfrm>
            <a:off x="11353700" y="6032938"/>
            <a:ext cx="712176" cy="66411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3238</Words>
  <Application>Microsoft Office PowerPoint</Application>
  <PresentationFormat>Widescreen</PresentationFormat>
  <Paragraphs>347</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Lato</vt:lpstr>
      <vt:lpstr>Montserrat Black</vt:lpstr>
      <vt:lpstr>Montserrat</vt:lpstr>
      <vt:lpstr>Calibri</vt:lpstr>
      <vt:lpstr>Arial</vt:lpstr>
      <vt:lpstr>Aptos</vt:lpstr>
      <vt:lpstr>Simple Light</vt:lpstr>
      <vt:lpstr>Sibling Color Wheel</vt:lpstr>
      <vt:lpstr>Group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difference between being alone  and feeling lonely?</vt:lpstr>
      <vt:lpstr>PowerPoint Presentation</vt:lpstr>
      <vt:lpstr>PowerPoint Presentation</vt:lpstr>
      <vt:lpstr>PowerPoint Presentation</vt:lpstr>
      <vt:lpstr>PowerPoint Presentation</vt:lpstr>
      <vt:lpstr>Coping Skills: What Works for You?</vt:lpstr>
      <vt:lpstr>What was your favorite part of today’s group? What would you change to make the group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Joshua Feriante</dc:creator>
  <cp:lastModifiedBy>Jacobs, Ashley</cp:lastModifiedBy>
  <cp:revision>27</cp:revision>
  <dcterms:created xsi:type="dcterms:W3CDTF">2021-08-02T19:01:22Z</dcterms:created>
  <dcterms:modified xsi:type="dcterms:W3CDTF">2025-11-25T22:11:29Z</dcterms:modified>
</cp:coreProperties>
</file>