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Lst>
  <p:sldSz cx="12192000" cy="6858000"/>
  <p:notesSz cx="6858000" cy="9144000"/>
  <p:embeddedFontLst>
    <p:embeddedFont>
      <p:font typeface="Lato" panose="020F0502020204030203"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Montserrat Black" panose="00000A00000000000000" pitchFamily="2" charset="0"/>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D6MxOwZ2xEHh0SjP1EW4A/dFe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p:restoredTop sz="45022" autoAdjust="0"/>
  </p:normalViewPr>
  <p:slideViewPr>
    <p:cSldViewPr snapToGrid="0">
      <p:cViewPr varScale="1">
        <p:scale>
          <a:sx n="40" d="100"/>
          <a:sy n="40" d="100"/>
        </p:scale>
        <p:origin x="2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Introductions: Ask siblings to share their name, age, preferred pronouns, and favorite color.</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Go to next slide.</a:t>
            </a:r>
            <a:endParaRPr dirty="0">
              <a:latin typeface="Arial"/>
              <a:ea typeface="Arial"/>
              <a:cs typeface="Arial"/>
              <a:sym typeface="Aria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Is this statement true or false: “A person’s mood can be changed by eating, drinking, getting physical activity and getting enough sleep.” Please explain your decision.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Have you heard of a “mood swing,” where someone’s mood changes quickly? Does anyone in your family have moods swings, and how does that affect you?</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How do you handle it when your sibling is in a bad mood? Do you stay out of their way, or do you try to comfort them?</a:t>
            </a:r>
          </a:p>
          <a:p>
            <a:pPr marL="228600" marR="0" lvl="0" indent="-228600" algn="l" defTabSz="914400" rtl="0" eaLnBrk="1" fontAlgn="auto" latinLnBrk="0" hangingPunct="1">
              <a:lnSpc>
                <a:spcPct val="115000"/>
              </a:lnSpc>
              <a:spcBef>
                <a:spcPts val="0"/>
              </a:spcBef>
              <a:spcAft>
                <a:spcPts val="0"/>
              </a:spcAft>
              <a:buClr>
                <a:schemeClr val="dk1"/>
              </a:buClr>
              <a:buSzPts val="1100"/>
              <a:buFont typeface="+mj-lt"/>
              <a:buAutoNum type="arabicPeriod"/>
              <a:tabLst/>
              <a:defRPr/>
            </a:pPr>
            <a:r>
              <a:rPr lang="en-US" dirty="0">
                <a:latin typeface="Arial"/>
                <a:ea typeface="Arial"/>
                <a:cs typeface="Arial"/>
                <a:sym typeface="Arial"/>
              </a:rPr>
              <a:t>If your sibling is in a bad mood, does that put you in a bad mood, too? Please explain.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Describe a time you felt embarrassed by your sibling. How did you handle it?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feel nervous to introduce your sibling to your friends? Please explain.</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Are you the type of person who gets embarrassed easily? Please explain. </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have you heard your parents/guardians say about your sibling? How did that make you feel?</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Have other people said things to you about your sibling that made you uncomfortable? What did you do?</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say different things to different people about your sibling? Please explain.</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48" name="Google Shape;14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b916db9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2b916db9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0" marR="0">
              <a:buAutoNum type="arabicPeriod"/>
            </a:pPr>
            <a:r>
              <a:rPr lang="en-US" dirty="0">
                <a:latin typeface="Arial"/>
                <a:ea typeface="Arial"/>
                <a:cs typeface="Arial"/>
                <a:sym typeface="Arial"/>
              </a:rPr>
              <a:t>Do you like spending time at home? Why or why not?</a:t>
            </a:r>
          </a:p>
          <a:p>
            <a:pPr marL="0" marR="0">
              <a:buAutoNum type="arabicPeriod"/>
            </a:pPr>
            <a:r>
              <a:rPr lang="en-US" dirty="0">
                <a:latin typeface="Arial"/>
                <a:ea typeface="Arial"/>
                <a:cs typeface="Arial"/>
                <a:sym typeface="Arial"/>
              </a:rPr>
              <a:t>Do you like spending time with your sibling at home? Why or why not?</a:t>
            </a:r>
          </a:p>
          <a:p>
            <a:pPr marL="0" marR="0">
              <a:buAutoNum type="arabicPeriod"/>
            </a:pPr>
            <a:r>
              <a:rPr lang="en-US" dirty="0">
                <a:latin typeface="Arial"/>
                <a:ea typeface="Arial"/>
                <a:cs typeface="Arial"/>
                <a:sym typeface="Arial"/>
              </a:rPr>
              <a:t>Do you think your sibling likes being at home? Please explain. </a:t>
            </a:r>
          </a:p>
          <a:p>
            <a:pPr marL="0" marR="0">
              <a:buAutoNum type="arabicPeriod"/>
            </a:pPr>
            <a:r>
              <a:rPr lang="en-US" dirty="0">
                <a:latin typeface="Arial"/>
                <a:ea typeface="Arial"/>
                <a:cs typeface="Arial"/>
                <a:sym typeface="Arial"/>
              </a:rPr>
              <a:t>What do you do in your free time at home?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
        <p:nvSpPr>
          <p:cNvPr id="155" name="Google Shape;155;g22b916db9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b916db9b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2b916db9b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Sibling Anxiety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Is it easy or hard to be honest with your parents/guardians about how you feel? Please explain.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worry about disappointing your parents/guardians? Please explain.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would happen if your parents/guardians knew how you truly felt?</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think your life would be easier if your sibling didn’t have challenging behavior? Please explain.</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If you could change one thing about your family, what would it be? Please explain.</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feel like nobody understands how you feel? How do you cope with that?</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62" name="Google Shape;162;g22b916db9b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bf28db0b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bf28db0b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usually have time to relax, or do you feel like your life is too busy?</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Does having a challenging sibling make it hard for you to relax? Why or why not?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Why is it important to make sure we have time to relax? (ex: it is good for your mental/physical health)</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are some good ways to calm down after a stressful day? </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feel that other people are more relaxed than you are? Please explain.</a:t>
            </a: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69" name="Google Shape;169;g22bf28db0b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2eff8bf3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32eff8bf3f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Tell the group “You have completed the puzzle!”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Ask, “What does the ‘S’ stand for on the dog’s shirt?” (</a:t>
            </a:r>
            <a:r>
              <a:rPr lang="en-US" dirty="0" err="1">
                <a:latin typeface="Arial"/>
                <a:ea typeface="Arial"/>
                <a:cs typeface="Arial"/>
                <a:sym typeface="Arial"/>
              </a:rPr>
              <a:t>SuperDog</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Tell the group: “I feel that by coming to this sibling group and sharing your experiences with others, you did something important. And that makes you a </a:t>
            </a:r>
            <a:r>
              <a:rPr lang="en-US" dirty="0" err="1">
                <a:latin typeface="Arial"/>
                <a:ea typeface="Arial"/>
                <a:cs typeface="Arial"/>
                <a:sym typeface="Arial"/>
              </a:rPr>
              <a:t>SuperSib</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dirty="0">
                <a:latin typeface="Arial"/>
                <a:ea typeface="Arial"/>
                <a:cs typeface="Arial"/>
                <a:sym typeface="Arial"/>
              </a:rPr>
              <a:t>Ask: “Does anyone here feel like a </a:t>
            </a:r>
            <a:r>
              <a:rPr lang="en-US" dirty="0" err="1">
                <a:latin typeface="Arial"/>
                <a:ea typeface="Arial"/>
                <a:cs typeface="Arial"/>
                <a:sym typeface="Arial"/>
              </a:rPr>
              <a:t>SuperSib</a:t>
            </a:r>
            <a:r>
              <a:rPr lang="en-US" dirty="0">
                <a:latin typeface="Arial"/>
                <a:ea typeface="Arial"/>
                <a:cs typeface="Arial"/>
                <a:sym typeface="Arial"/>
              </a:rPr>
              <a:t>? Why or why not?”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76" name="Google Shape;176;g232eff8bf3f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Return button.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 to facilitators: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1. You need to click Return for the question to appear.</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2. Try to only spend 5 minutes on this slide so there is time for the group activity.</a:t>
            </a:r>
            <a:endParaRPr dirty="0">
              <a:latin typeface="Arial"/>
              <a:ea typeface="Arial"/>
              <a:cs typeface="Arial"/>
              <a:sym typeface="Aria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4a602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f4a602c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a:t>
            </a:r>
            <a:r>
              <a:rPr lang="en-US">
                <a:solidFill>
                  <a:srgbClr val="000000"/>
                </a:solidFill>
                <a:latin typeface="Arial"/>
                <a:ea typeface="Arial"/>
                <a:cs typeface="Arial"/>
                <a:sym typeface="Arial"/>
              </a:rPr>
              <a:t>siblings, </a:t>
            </a:r>
            <a:r>
              <a:rPr lang="en-US" i="0" u="none" strike="noStrike">
                <a:solidFill>
                  <a:srgbClr val="000000"/>
                </a:solidFill>
                <a:latin typeface="Arial"/>
                <a:ea typeface="Arial"/>
                <a:cs typeface="Arial"/>
                <a:sym typeface="Arial"/>
              </a:rPr>
              <a:t>“</a:t>
            </a:r>
            <a:r>
              <a:rPr lang="en-US" i="0" u="none" strike="noStrike" dirty="0">
                <a:solidFill>
                  <a:srgbClr val="000000"/>
                </a:solidFill>
                <a:latin typeface="Arial"/>
                <a:ea typeface="Arial"/>
                <a:cs typeface="Arial"/>
                <a:sym typeface="Arial"/>
              </a:rPr>
              <a:t>Today we are going to do an activity where siblings take turns choosing a </a:t>
            </a:r>
            <a:r>
              <a:rPr lang="en-US" dirty="0">
                <a:solidFill>
                  <a:srgbClr val="000000"/>
                </a:solidFill>
                <a:latin typeface="Arial"/>
                <a:ea typeface="Arial"/>
                <a:cs typeface="Arial"/>
                <a:sym typeface="Arial"/>
              </a:rPr>
              <a:t>puzzle piece</a:t>
            </a:r>
            <a:r>
              <a:rPr lang="en-US" i="0" u="none" strike="noStrike" dirty="0">
                <a:solidFill>
                  <a:srgbClr val="000000"/>
                </a:solidFill>
                <a:latin typeface="Arial"/>
                <a:ea typeface="Arial"/>
                <a:cs typeface="Arial"/>
                <a:sym typeface="Arial"/>
              </a:rPr>
              <a:t>, and then we discuss the question that appears. At the end of the group, we will see what the puzzle looks like when all the pieces are put together.”</a:t>
            </a:r>
            <a:endParaRPr lang="en-US" sz="1200" i="0" u="none" strike="noStrike" kern="0"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400"/>
              <a:buNone/>
            </a:pPr>
            <a:endParaRPr lang="en-US" sz="1200" i="0" u="none" strike="noStrike" kern="0" dirty="0">
              <a:solidFill>
                <a:srgbClr val="000000"/>
              </a:solidFill>
              <a:effectLst/>
              <a:latin typeface="Arial"/>
              <a:ea typeface="Aptos" panose="020B0004020202020204" pitchFamily="34" charset="0"/>
              <a:cs typeface="Arial"/>
              <a:sym typeface="Arial"/>
            </a:endParaRPr>
          </a:p>
          <a:p>
            <a:pPr marL="0" lvl="0" indent="0" algn="l" rtl="0">
              <a:lnSpc>
                <a:spcPct val="100000"/>
              </a:lnSpc>
              <a:spcBef>
                <a:spcPts val="0"/>
              </a:spcBef>
              <a:spcAft>
                <a:spcPts val="0"/>
              </a:spcAft>
              <a:buSzPts val="1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Notes to facilitators:</a:t>
            </a:r>
            <a:endParaRPr dirty="0">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u="none" strike="noStrike" dirty="0">
                <a:solidFill>
                  <a:srgbClr val="000000"/>
                </a:solidFill>
                <a:latin typeface="Arial"/>
                <a:ea typeface="Arial"/>
                <a:cs typeface="Arial"/>
                <a:sym typeface="Arial"/>
              </a:rPr>
              <a:t>When the activity is over (when all prompts have been selected or before time runs out), click </a:t>
            </a:r>
            <a:r>
              <a:rPr lang="en-US" b="1" dirty="0">
                <a:solidFill>
                  <a:srgbClr val="000000"/>
                </a:solidFill>
                <a:latin typeface="Arial"/>
                <a:ea typeface="Arial"/>
                <a:cs typeface="Arial"/>
                <a:sym typeface="Arial"/>
              </a:rPr>
              <a:t>“Wrap-Up” </a:t>
            </a:r>
            <a:r>
              <a:rPr lang="en-US" b="1" i="0" u="none" strike="noStrike" dirty="0">
                <a:solidFill>
                  <a:srgbClr val="000000"/>
                </a:solidFill>
                <a:latin typeface="Arial"/>
                <a:ea typeface="Arial"/>
                <a:cs typeface="Arial"/>
                <a:sym typeface="Arial"/>
              </a:rPr>
              <a:t>to be brought to the completed puzz</a:t>
            </a:r>
            <a:r>
              <a:rPr lang="en-US" b="1" dirty="0">
                <a:solidFill>
                  <a:srgbClr val="000000"/>
                </a:solidFill>
                <a:latin typeface="Arial"/>
                <a:ea typeface="Arial"/>
                <a:cs typeface="Arial"/>
                <a:sym typeface="Arial"/>
              </a:rPr>
              <a:t>le. Next, click Return to go to the </a:t>
            </a:r>
            <a:r>
              <a:rPr lang="en-US" b="1" i="0" u="none" strike="noStrike" dirty="0">
                <a:solidFill>
                  <a:srgbClr val="000000"/>
                </a:solidFill>
                <a:latin typeface="Arial"/>
                <a:ea typeface="Arial"/>
                <a:cs typeface="Arial"/>
                <a:sym typeface="Arial"/>
              </a:rPr>
              <a:t>slide </a:t>
            </a:r>
            <a:r>
              <a:rPr lang="en-US" b="1" dirty="0">
                <a:solidFill>
                  <a:srgbClr val="000000"/>
                </a:solidFill>
                <a:latin typeface="Arial"/>
                <a:ea typeface="Arial"/>
                <a:cs typeface="Arial"/>
                <a:sym typeface="Arial"/>
              </a:rPr>
              <a:t>on</a:t>
            </a:r>
            <a:r>
              <a:rPr lang="en-US" b="1" i="0" u="none" strike="noStrike" dirty="0">
                <a:solidFill>
                  <a:srgbClr val="000000"/>
                </a:solidFill>
                <a:latin typeface="Arial"/>
                <a:ea typeface="Arial"/>
                <a:cs typeface="Arial"/>
                <a:sym typeface="Arial"/>
              </a:rPr>
              <a:t> coping skills.</a:t>
            </a:r>
            <a:endParaRPr b="1"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83" name="Google Shape;83;g10f4a602c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Font typeface="+mj-lt"/>
              <a:buAutoNum type="arabicPeriod"/>
            </a:pPr>
            <a:r>
              <a:rPr lang="en-US" dirty="0">
                <a:latin typeface="Arial"/>
                <a:ea typeface="Arial"/>
                <a:cs typeface="Arial"/>
                <a:sym typeface="Arial"/>
              </a:rPr>
              <a:t>Does your sibling have any qualities you like? If so, what are they?</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Is there anything you like to do with your sibling? If so, what is it?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get annoyed if you spend too much time with your sibling?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Are you comfortable telling your sibling when you need some time alone? Why or why not?</a:t>
            </a:r>
          </a:p>
          <a:p>
            <a:pPr marL="228600" marR="0" lvl="0" indent="-228600" algn="l" defTabSz="914400" rtl="0" eaLnBrk="1" fontAlgn="auto" latinLnBrk="0" hangingPunct="1">
              <a:lnSpc>
                <a:spcPct val="115000"/>
              </a:lnSpc>
              <a:spcBef>
                <a:spcPts val="0"/>
              </a:spcBef>
              <a:spcAft>
                <a:spcPts val="0"/>
              </a:spcAft>
              <a:buClr>
                <a:schemeClr val="dk1"/>
              </a:buClr>
              <a:buSzPts val="1100"/>
              <a:buFont typeface="+mj-lt"/>
              <a:buAutoNum type="arabicPeriod"/>
              <a:tabLst/>
              <a:defRPr/>
            </a:pPr>
            <a:r>
              <a:rPr lang="en-US" dirty="0">
                <a:latin typeface="Arial"/>
                <a:ea typeface="Arial"/>
                <a:cs typeface="Arial"/>
                <a:sym typeface="Arial"/>
              </a:rPr>
              <a:t>Is it better if there is an adult present when you spend time together?</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p:txBody>
      </p:sp>
      <p:sp>
        <p:nvSpPr>
          <p:cNvPr id="110" name="Google Shape;11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Font typeface="+mj-lt"/>
              <a:buAutoNum type="arabicPeriod"/>
            </a:pPr>
            <a:r>
              <a:rPr lang="en-US" dirty="0">
                <a:latin typeface="Arial"/>
                <a:ea typeface="Arial"/>
                <a:cs typeface="Arial"/>
                <a:sym typeface="Arial"/>
              </a:rPr>
              <a:t>Does your sibling have trouble with certain sensory things? (ex: the way certain clothes feel on their skin, the way certain foods smell or taste, getting scared from loud noises, etc.) If so, what do you think about that?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often feel like your parents treat you differently than your sibling? If so, how does that make you feel?</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and your sibling have to follow different rules? Please give an example. How does it make you feel?</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How do you deal with the frustration when something doesn’t feel fair between you and your sibling? </a:t>
            </a:r>
          </a:p>
          <a:p>
            <a:pPr marL="228600" lvl="0" indent="-228600" algn="l" rtl="0">
              <a:lnSpc>
                <a:spcPct val="115000"/>
              </a:lnSpc>
              <a:spcBef>
                <a:spcPts val="0"/>
              </a:spcBef>
              <a:spcAft>
                <a:spcPts val="0"/>
              </a:spcAft>
              <a:buClr>
                <a:schemeClr val="dk1"/>
              </a:buClr>
              <a:buSzPts val="1100"/>
              <a:buFont typeface="+mj-lt"/>
              <a:buAutoNum type="arabicPeriod"/>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lang="en-US"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17" name="Google Shape;1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SzPts val="1100"/>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SzPts val="1100"/>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SzPts val="1100"/>
              <a:buFont typeface="+mj-lt"/>
              <a:buAutoNum type="arabicPeriod"/>
            </a:pPr>
            <a:r>
              <a:rPr lang="en-US" dirty="0">
                <a:latin typeface="Arial"/>
                <a:ea typeface="Arial"/>
                <a:cs typeface="Arial"/>
                <a:sym typeface="Arial"/>
              </a:rPr>
              <a:t>Describe a time you got hurt physically. How did it make you feel, and how did you deal with it?</a:t>
            </a:r>
            <a:endParaRPr dirty="0">
              <a:latin typeface="Arial"/>
              <a:ea typeface="Arial"/>
              <a:cs typeface="Arial"/>
              <a:sym typeface="Arial"/>
            </a:endParaRPr>
          </a:p>
          <a:p>
            <a:pPr marL="228600" lvl="0" indent="-228600" algn="l" rtl="0">
              <a:lnSpc>
                <a:spcPct val="115000"/>
              </a:lnSpc>
              <a:spcBef>
                <a:spcPts val="0"/>
              </a:spcBef>
              <a:spcAft>
                <a:spcPts val="0"/>
              </a:spcAft>
              <a:buSzPts val="1100"/>
              <a:buFont typeface="+mj-lt"/>
              <a:buAutoNum type="arabicPeriod"/>
            </a:pPr>
            <a:r>
              <a:rPr lang="en-US" dirty="0">
                <a:latin typeface="Arial"/>
                <a:ea typeface="Arial"/>
                <a:cs typeface="Arial"/>
                <a:sym typeface="Arial"/>
              </a:rPr>
              <a:t>Describe a time when someone hurt your feelings. How did it make you feel, and how did you deal with it?</a:t>
            </a:r>
            <a:endParaRPr dirty="0">
              <a:latin typeface="Arial"/>
              <a:ea typeface="Arial"/>
              <a:cs typeface="Arial"/>
              <a:sym typeface="Arial"/>
            </a:endParaRPr>
          </a:p>
          <a:p>
            <a:pPr marL="228600" lvl="0" indent="-228600" algn="l" rtl="0">
              <a:lnSpc>
                <a:spcPct val="115000"/>
              </a:lnSpc>
              <a:spcBef>
                <a:spcPts val="0"/>
              </a:spcBef>
              <a:spcAft>
                <a:spcPts val="0"/>
              </a:spcAft>
              <a:buSzPts val="1100"/>
              <a:buFont typeface="+mj-lt"/>
              <a:buAutoNum type="arabicPeriod"/>
            </a:pPr>
            <a:r>
              <a:rPr lang="en-US" dirty="0">
                <a:latin typeface="Arial"/>
                <a:ea typeface="Arial"/>
                <a:cs typeface="Arial"/>
                <a:sym typeface="Arial"/>
              </a:rPr>
              <a:t>Do you have an adult that you feel comfortable talking to when you get hurt? If so, who is it?</a:t>
            </a:r>
            <a:endParaRPr dirty="0">
              <a:latin typeface="Arial"/>
              <a:ea typeface="Arial"/>
              <a:cs typeface="Arial"/>
              <a:sym typeface="Arial"/>
            </a:endParaRPr>
          </a:p>
          <a:p>
            <a:pPr marL="228600" lvl="0" indent="-228600" algn="l" rtl="0">
              <a:lnSpc>
                <a:spcPct val="115000"/>
              </a:lnSpc>
              <a:spcBef>
                <a:spcPts val="0"/>
              </a:spcBef>
              <a:spcAft>
                <a:spcPts val="0"/>
              </a:spcAft>
              <a:buSzPts val="1100"/>
              <a:buFont typeface="+mj-lt"/>
              <a:buAutoNum type="arabicPeriod"/>
            </a:pPr>
            <a:r>
              <a:rPr lang="en-US" dirty="0">
                <a:latin typeface="Arial"/>
                <a:ea typeface="Arial"/>
                <a:cs typeface="Arial"/>
                <a:sym typeface="Arial"/>
              </a:rPr>
              <a:t>What is the difference between getting hurt physically and getting hurt emotionally? </a:t>
            </a:r>
            <a:endParaRPr dirty="0">
              <a:latin typeface="Arial"/>
              <a:ea typeface="Arial"/>
              <a:cs typeface="Arial"/>
              <a:sym typeface="Arial"/>
            </a:endParaRPr>
          </a:p>
          <a:p>
            <a:pPr marL="0" lvl="0" indent="0" algn="l" rtl="0">
              <a:lnSpc>
                <a:spcPct val="115000"/>
              </a:lnSpc>
              <a:spcBef>
                <a:spcPts val="0"/>
              </a:spcBef>
              <a:spcAft>
                <a:spcPts val="0"/>
              </a:spcAft>
              <a:buSzPts val="1100"/>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23" name="Google Shape;1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7000"/>
              </a:lnSpc>
              <a:spcBef>
                <a:spcPts val="0"/>
              </a:spcBef>
              <a:spcAft>
                <a:spcPts val="0"/>
              </a:spcAft>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lang="en-US"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feel unsafe around your sibling? What kinds of things do they do to make you feel that way?</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How do you cope with feeling unsafe around your sibling? </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Would anything help you feel safer at home? If so, what would that be?</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helps you feel safe?</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is the difference between physical safety and emotional safety?</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will you do to make sure you have a safe home when you are an adult?</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29" name="Google Shape;1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lvl="0" indent="-228600" algn="l" defTabSz="914400" rtl="0" eaLnBrk="1" fontAlgn="auto" latinLnBrk="0" hangingPunct="1">
              <a:lnSpc>
                <a:spcPct val="115000"/>
              </a:lnSpc>
              <a:spcBef>
                <a:spcPts val="0"/>
              </a:spcBef>
              <a:spcAft>
                <a:spcPts val="0"/>
              </a:spcAft>
              <a:buClr>
                <a:schemeClr val="dk1"/>
              </a:buClr>
              <a:buSzPts val="1100"/>
              <a:buFont typeface="+mj-lt"/>
              <a:buAutoNum type="arabicPeriod"/>
              <a:tabLst/>
              <a:defRPr/>
            </a:pPr>
            <a:r>
              <a:rPr lang="en-US" dirty="0">
                <a:latin typeface="Arial"/>
                <a:ea typeface="Arial"/>
                <a:cs typeface="Arial"/>
                <a:sym typeface="Arial"/>
              </a:rPr>
              <a:t>Which child are you</a:t>
            </a:r>
            <a:r>
              <a:rPr lang="en-US" dirty="0">
                <a:effectLst/>
              </a:rPr>
              <a:t>—</a:t>
            </a:r>
            <a:r>
              <a:rPr lang="en-US" dirty="0">
                <a:latin typeface="Arial"/>
                <a:ea typeface="Arial"/>
                <a:cs typeface="Arial"/>
                <a:sym typeface="Arial"/>
              </a:rPr>
              <a:t>the oldest, youngest, or middle?</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like being whichever sibling you are (oldest, youngest, or middle)? Why or why not?</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wish you had a different role in your family? Please explain.</a:t>
            </a:r>
            <a:endParaRPr dirty="0">
              <a:latin typeface="Arial"/>
              <a:ea typeface="Arial"/>
              <a:cs typeface="Arial"/>
              <a:sym typeface="Arial"/>
            </a:endParaRP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kids at different ages have more freedom or more responsibilities?</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What kinds of responsibilities do you have around the house? </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have different responsibilities than you? If so, why do you think that is?</a:t>
            </a:r>
          </a:p>
          <a:p>
            <a:pPr marL="228600" lvl="0" indent="-228600" algn="l" rtl="0">
              <a:lnSpc>
                <a:spcPct val="115000"/>
              </a:lnSpc>
              <a:spcBef>
                <a:spcPts val="0"/>
              </a:spcBef>
              <a:spcAft>
                <a:spcPts val="0"/>
              </a:spcAft>
              <a:buClr>
                <a:schemeClr val="dk1"/>
              </a:buClr>
              <a:buSzPts val="1100"/>
              <a:buFont typeface="+mj-lt"/>
              <a:buAutoNum type="arabicPeriod"/>
            </a:pPr>
            <a:r>
              <a:rPr lang="en-US" dirty="0">
                <a:latin typeface="Arial"/>
                <a:ea typeface="Arial"/>
                <a:cs typeface="Arial"/>
                <a:sym typeface="Arial"/>
              </a:rPr>
              <a:t>If you could switch the ages of the kids in your family, what changes would you make?</a:t>
            </a: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p>
          <a:p>
            <a:pPr marL="0" lvl="0" indent="0" algn="l" rtl="0">
              <a:lnSpc>
                <a:spcPct val="100000"/>
              </a:lnSpc>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i="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35" name="Google Shape;1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image" Target="../media/image5.png"/><Relationship Id="rId3" Type="http://schemas.openxmlformats.org/officeDocument/2006/relationships/slide" Target="slide15.xml"/><Relationship Id="rId21" Type="http://schemas.openxmlformats.org/officeDocument/2006/relationships/image" Target="../media/image8.png"/><Relationship Id="rId7" Type="http://schemas.openxmlformats.org/officeDocument/2006/relationships/slide" Target="slide8.xml"/><Relationship Id="rId12" Type="http://schemas.openxmlformats.org/officeDocument/2006/relationships/slide" Target="slide12.xml"/><Relationship Id="rId17" Type="http://schemas.openxmlformats.org/officeDocument/2006/relationships/image" Target="../media/image4.png"/><Relationship Id="rId2" Type="http://schemas.openxmlformats.org/officeDocument/2006/relationships/notesSlide" Target="../notesSlides/notesSlide4.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image" Target="../media/image2.png"/><Relationship Id="rId23" Type="http://schemas.openxmlformats.org/officeDocument/2006/relationships/image" Target="../media/image10.png"/><Relationship Id="rId10" Type="http://schemas.openxmlformats.org/officeDocument/2006/relationships/slide" Target="slide11.xml"/><Relationship Id="rId19" Type="http://schemas.openxmlformats.org/officeDocument/2006/relationships/image" Target="../media/image6.png"/><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image" Target="../media/image1.png"/><Relationship Id="rId2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2" name="Google Shape;117;g2ada1dabbf4_0_8">
            <a:extLst>
              <a:ext uri="{FF2B5EF4-FFF2-40B4-BE49-F238E27FC236}">
                <a16:creationId xmlns:a16="http://schemas.microsoft.com/office/drawing/2014/main" id="{222DE8A1-7F26-1AE3-313C-905B54FDC521}"/>
              </a:ext>
            </a:extLst>
          </p:cNvPr>
          <p:cNvSpPr txBox="1"/>
          <p:nvPr/>
        </p:nvSpPr>
        <p:spPr>
          <a:xfrm>
            <a:off x="3072985" y="6111489"/>
            <a:ext cx="9119016" cy="49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
        <p:nvSpPr>
          <p:cNvPr id="3" name="Google Shape;65;p1">
            <a:extLst>
              <a:ext uri="{FF2B5EF4-FFF2-40B4-BE49-F238E27FC236}">
                <a16:creationId xmlns:a16="http://schemas.microsoft.com/office/drawing/2014/main" id="{DF1672C0-5D7A-8A01-790D-4E3ACCE03D15}"/>
              </a:ext>
            </a:extLst>
          </p:cNvPr>
          <p:cNvSpPr txBox="1"/>
          <p:nvPr/>
        </p:nvSpPr>
        <p:spPr>
          <a:xfrm>
            <a:off x="0" y="3965400"/>
            <a:ext cx="121920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6" name="Google Shape;64;p1">
            <a:extLst>
              <a:ext uri="{FF2B5EF4-FFF2-40B4-BE49-F238E27FC236}">
                <a16:creationId xmlns:a16="http://schemas.microsoft.com/office/drawing/2014/main" id="{9E163EA0-245F-6C32-9337-11B804F51B58}"/>
              </a:ext>
            </a:extLst>
          </p:cNvPr>
          <p:cNvSpPr txBox="1">
            <a:spLocks noGrp="1"/>
          </p:cNvSpPr>
          <p:nvPr>
            <p:ph type="ctrTitle"/>
          </p:nvPr>
        </p:nvSpPr>
        <p:spPr>
          <a:xfrm>
            <a:off x="0" y="2338496"/>
            <a:ext cx="12192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Pieces of My Puzzle</a:t>
            </a:r>
            <a:endParaRPr sz="8400" b="1" dirty="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42"/>
        <p:cNvGrpSpPr/>
        <p:nvPr/>
      </p:nvGrpSpPr>
      <p:grpSpPr>
        <a:xfrm>
          <a:off x="0" y="0"/>
          <a:ext cx="0" cy="0"/>
          <a:chOff x="0" y="0"/>
          <a:chExt cx="0" cy="0"/>
        </a:xfrm>
      </p:grpSpPr>
      <p:sp>
        <p:nvSpPr>
          <p:cNvPr id="143" name="Google Shape;143;p4"/>
          <p:cNvSpPr txBox="1">
            <a:spLocks noGrp="1"/>
          </p:cNvSpPr>
          <p:nvPr>
            <p:ph type="body" idx="1"/>
          </p:nvPr>
        </p:nvSpPr>
        <p:spPr>
          <a:xfrm>
            <a:off x="838200" y="2057550"/>
            <a:ext cx="10515600" cy="2742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None/>
            </a:pPr>
            <a:r>
              <a:rPr lang="en-US" sz="3200" dirty="0">
                <a:solidFill>
                  <a:schemeClr val="dk1"/>
                </a:solidFill>
              </a:rPr>
              <a:t>How can a person change their mood?</a:t>
            </a:r>
            <a:endParaRPr sz="3200" dirty="0">
              <a:solidFill>
                <a:schemeClr val="dk1"/>
              </a:solidFill>
            </a:endParaRPr>
          </a:p>
        </p:txBody>
      </p:sp>
      <p:pic>
        <p:nvPicPr>
          <p:cNvPr id="144" name="Google Shape;144;p4">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9"/>
        <p:cNvGrpSpPr/>
        <p:nvPr/>
      </p:nvGrpSpPr>
      <p:grpSpPr>
        <a:xfrm>
          <a:off x="0" y="0"/>
          <a:ext cx="0" cy="0"/>
          <a:chOff x="0" y="0"/>
          <a:chExt cx="0" cy="0"/>
        </a:xfrm>
      </p:grpSpPr>
      <p:sp>
        <p:nvSpPr>
          <p:cNvPr id="150" name="Google Shape;150;p2"/>
          <p:cNvSpPr txBox="1">
            <a:spLocks noGrp="1"/>
          </p:cNvSpPr>
          <p:nvPr>
            <p:ph type="body" idx="1"/>
          </p:nvPr>
        </p:nvSpPr>
        <p:spPr>
          <a:xfrm>
            <a:off x="838200" y="2062050"/>
            <a:ext cx="105156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Arial"/>
              <a:buNone/>
            </a:pPr>
            <a:r>
              <a:rPr lang="en-US" sz="3200" dirty="0">
                <a:solidFill>
                  <a:schemeClr val="dk1"/>
                </a:solidFill>
              </a:rPr>
              <a:t>Why do some people feel embarrassed by their sibling?</a:t>
            </a:r>
            <a:endParaRPr sz="3200" dirty="0">
              <a:solidFill>
                <a:schemeClr val="dk1"/>
              </a:solidFill>
            </a:endParaRPr>
          </a:p>
        </p:txBody>
      </p:sp>
      <p:pic>
        <p:nvPicPr>
          <p:cNvPr id="151" name="Google Shape;151;p2">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6"/>
        <p:cNvGrpSpPr/>
        <p:nvPr/>
      </p:nvGrpSpPr>
      <p:grpSpPr>
        <a:xfrm>
          <a:off x="0" y="0"/>
          <a:ext cx="0" cy="0"/>
          <a:chOff x="0" y="0"/>
          <a:chExt cx="0" cy="0"/>
        </a:xfrm>
      </p:grpSpPr>
      <p:sp>
        <p:nvSpPr>
          <p:cNvPr id="157" name="Google Shape;157;g22b916db9bf_0_0"/>
          <p:cNvSpPr txBox="1">
            <a:spLocks noGrp="1"/>
          </p:cNvSpPr>
          <p:nvPr>
            <p:ph type="body" idx="1"/>
          </p:nvPr>
        </p:nvSpPr>
        <p:spPr>
          <a:xfrm>
            <a:off x="0" y="2055150"/>
            <a:ext cx="12192000" cy="27477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buClr>
                <a:schemeClr val="dk1"/>
              </a:buClr>
              <a:buSzPts val="2800"/>
              <a:buFont typeface="Arial"/>
              <a:buNone/>
            </a:pPr>
            <a:r>
              <a:rPr lang="en-US" sz="3200" dirty="0">
                <a:solidFill>
                  <a:schemeClr val="dk1"/>
                </a:solidFill>
              </a:rPr>
              <a:t>Some siblings don’t like to spend time at home. Why do you think that is?</a:t>
            </a:r>
            <a:endParaRPr dirty="0"/>
          </a:p>
        </p:txBody>
      </p:sp>
      <p:pic>
        <p:nvPicPr>
          <p:cNvPr id="158" name="Google Shape;158;g22b916db9bf_0_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3"/>
        <p:cNvGrpSpPr/>
        <p:nvPr/>
      </p:nvGrpSpPr>
      <p:grpSpPr>
        <a:xfrm>
          <a:off x="0" y="0"/>
          <a:ext cx="0" cy="0"/>
          <a:chOff x="0" y="0"/>
          <a:chExt cx="0" cy="0"/>
        </a:xfrm>
      </p:grpSpPr>
      <p:sp>
        <p:nvSpPr>
          <p:cNvPr id="164" name="Google Shape;164;g22b916db9bf_0_6"/>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buClr>
                <a:schemeClr val="dk1"/>
              </a:buClr>
              <a:buSzPts val="2800"/>
              <a:buFont typeface="Arial"/>
              <a:buNone/>
            </a:pPr>
            <a:r>
              <a:rPr lang="en-US" sz="3200" dirty="0">
                <a:solidFill>
                  <a:schemeClr val="dk1"/>
                </a:solidFill>
              </a:rPr>
              <a:t>What do you wish your parents/guardians knew about how </a:t>
            </a:r>
          </a:p>
          <a:p>
            <a:pPr marL="0" lvl="0" indent="0" algn="ctr" rtl="0">
              <a:lnSpc>
                <a:spcPct val="114000"/>
              </a:lnSpc>
              <a:spcBef>
                <a:spcPts val="0"/>
              </a:spcBef>
              <a:buClr>
                <a:schemeClr val="dk1"/>
              </a:buClr>
              <a:buSzPts val="2800"/>
              <a:buFont typeface="Arial"/>
              <a:buNone/>
            </a:pPr>
            <a:r>
              <a:rPr lang="en-US" sz="3200" dirty="0">
                <a:solidFill>
                  <a:schemeClr val="dk1"/>
                </a:solidFill>
              </a:rPr>
              <a:t>you feel?</a:t>
            </a:r>
            <a:endParaRPr sz="3200" dirty="0">
              <a:solidFill>
                <a:schemeClr val="dk1"/>
              </a:solidFill>
            </a:endParaRPr>
          </a:p>
        </p:txBody>
      </p:sp>
      <p:pic>
        <p:nvPicPr>
          <p:cNvPr id="165" name="Google Shape;165;g22b916db9bf_0_6">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19C"/>
        </a:solidFill>
        <a:effectLst/>
      </p:bgPr>
    </p:bg>
    <p:spTree>
      <p:nvGrpSpPr>
        <p:cNvPr id="1" name="Shape 170"/>
        <p:cNvGrpSpPr/>
        <p:nvPr/>
      </p:nvGrpSpPr>
      <p:grpSpPr>
        <a:xfrm>
          <a:off x="0" y="0"/>
          <a:ext cx="0" cy="0"/>
          <a:chOff x="0" y="0"/>
          <a:chExt cx="0" cy="0"/>
        </a:xfrm>
      </p:grpSpPr>
      <p:sp>
        <p:nvSpPr>
          <p:cNvPr id="171" name="Google Shape;171;g22bf28db0be_1_0"/>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buClr>
                <a:schemeClr val="dk1"/>
              </a:buClr>
              <a:buSzPts val="2800"/>
              <a:buFont typeface="Arial"/>
              <a:buNone/>
            </a:pPr>
            <a:r>
              <a:rPr lang="en-US" sz="3200" dirty="0">
                <a:solidFill>
                  <a:schemeClr val="dk1"/>
                </a:solidFill>
              </a:rPr>
              <a:t>What is your favorite way to relax?</a:t>
            </a:r>
            <a:endParaRPr sz="3200" dirty="0">
              <a:solidFill>
                <a:schemeClr val="dk1"/>
              </a:solidFill>
            </a:endParaRPr>
          </a:p>
        </p:txBody>
      </p:sp>
      <p:pic>
        <p:nvPicPr>
          <p:cNvPr id="172" name="Google Shape;172;g22bf28db0be_1_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g232eff8bf3f_0_24"/>
          <p:cNvPicPr preferRelativeResize="0"/>
          <p:nvPr/>
        </p:nvPicPr>
        <p:blipFill rotWithShape="1">
          <a:blip r:embed="rId3">
            <a:alphaModFix/>
          </a:blip>
          <a:srcRect/>
          <a:stretch/>
        </p:blipFill>
        <p:spPr>
          <a:xfrm>
            <a:off x="4788177" y="158650"/>
            <a:ext cx="2615651" cy="65406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rPr>
              <a:t>Take deep breaths (breathe from your belly, not your chest)</a:t>
            </a:r>
          </a:p>
          <a:p>
            <a:pPr marL="457200" indent="-457200">
              <a:spcAft>
                <a:spcPts val="1500"/>
              </a:spcAft>
              <a:buFont typeface="+mj-lt"/>
              <a:buAutoNum type="arabicPeriod"/>
            </a:pPr>
            <a:r>
              <a:rPr lang="en-US" sz="2400" dirty="0">
                <a:solidFill>
                  <a:schemeClr val="tx1"/>
                </a:solidFill>
              </a:rPr>
              <a:t>Move your body (take a walk, stretch, exercise)</a:t>
            </a:r>
          </a:p>
          <a:p>
            <a:pPr marL="457200" indent="-457200">
              <a:spcAft>
                <a:spcPts val="1500"/>
              </a:spcAft>
              <a:buFont typeface="+mj-lt"/>
              <a:buAutoNum type="arabicPeriod"/>
            </a:pPr>
            <a:r>
              <a:rPr lang="en-US" sz="2400" dirty="0">
                <a:solidFill>
                  <a:schemeClr val="tx1"/>
                </a:solidFill>
              </a:rPr>
              <a:t>Read a good book</a:t>
            </a:r>
          </a:p>
          <a:p>
            <a:pPr marL="457200" indent="-457200">
              <a:spcAft>
                <a:spcPts val="1500"/>
              </a:spcAft>
              <a:buFont typeface="+mj-lt"/>
              <a:buAutoNum type="arabicPeriod"/>
            </a:pPr>
            <a:r>
              <a:rPr lang="en-US" sz="2400" dirty="0">
                <a:solidFill>
                  <a:schemeClr val="tx1"/>
                </a:solidFill>
              </a:rPr>
              <a:t>Watch a funny movie</a:t>
            </a:r>
          </a:p>
          <a:p>
            <a:pPr marL="457200" indent="-457200">
              <a:spcAft>
                <a:spcPts val="1500"/>
              </a:spcAft>
              <a:buFont typeface="+mj-lt"/>
              <a:buAutoNum type="arabicPeriod"/>
            </a:pPr>
            <a:r>
              <a:rPr lang="en-US" sz="2400" dirty="0">
                <a:solidFill>
                  <a:schemeClr val="tx1"/>
                </a:solidFill>
              </a:rPr>
              <a:t>Snuggle or play with a pet</a:t>
            </a:r>
          </a:p>
          <a:p>
            <a:pPr marL="457200" indent="-457200">
              <a:spcAft>
                <a:spcPts val="1500"/>
              </a:spcAft>
              <a:buFont typeface="+mj-lt"/>
              <a:buAutoNum type="arabicPeriod"/>
            </a:pPr>
            <a:r>
              <a:rPr lang="en-US" sz="2400" dirty="0">
                <a:solidFill>
                  <a:schemeClr val="tx1"/>
                </a:solidFill>
              </a:rPr>
              <a:t>Hug a stuffed animal or pillow</a:t>
            </a:r>
          </a:p>
          <a:p>
            <a:pPr marL="457200" indent="-457200">
              <a:spcAft>
                <a:spcPts val="1500"/>
              </a:spcAft>
              <a:buFont typeface="+mj-lt"/>
              <a:buAutoNum type="arabicPeriod"/>
            </a:pPr>
            <a:r>
              <a:rPr lang="en-US" sz="2400" dirty="0">
                <a:solidFill>
                  <a:schemeClr val="tx1"/>
                </a:solidFill>
              </a:rPr>
              <a:t>Take a bath or hot shower</a:t>
            </a:r>
          </a:p>
          <a:p>
            <a:pPr marL="457200" indent="-457200">
              <a:spcAft>
                <a:spcPts val="1500"/>
              </a:spcAft>
              <a:buFont typeface="+mj-lt"/>
              <a:buAutoNum type="arabicPeriod"/>
            </a:pPr>
            <a:r>
              <a:rPr lang="en-US" sz="2400" dirty="0">
                <a:solidFill>
                  <a:schemeClr val="tx1"/>
                </a:solidFill>
              </a:rPr>
              <a:t>Rip paper into small pieces</a:t>
            </a:r>
          </a:p>
          <a:p>
            <a:pPr>
              <a:spcAft>
                <a:spcPts val="1500"/>
              </a:spcAft>
            </a:pPr>
            <a:endParaRPr lang="en-US" sz="2400" dirty="0">
              <a:solidFill>
                <a:schemeClr val="tx1"/>
              </a:solidFill>
            </a:endParaRPr>
          </a:p>
          <a:p>
            <a:pPr marL="457200" indent="-457200">
              <a:spcAft>
                <a:spcPts val="1500"/>
              </a:spcAft>
              <a:buFont typeface="+mj-lt"/>
              <a:buAutoNum type="arabicPeriod" startAt="9"/>
            </a:pPr>
            <a:r>
              <a:rPr lang="en-US" sz="2400" dirty="0">
                <a:solidFill>
                  <a:schemeClr val="tx1"/>
                </a:solidFill>
              </a:rPr>
              <a:t>Write a letter to someone that you may never send</a:t>
            </a:r>
          </a:p>
          <a:p>
            <a:pPr marL="457200" indent="-457200">
              <a:spcAft>
                <a:spcPts val="1500"/>
              </a:spcAft>
              <a:buFont typeface="+mj-lt"/>
              <a:buAutoNum type="arabicPeriod" startAt="9"/>
            </a:pPr>
            <a:r>
              <a:rPr lang="en-US" sz="2400" dirty="0">
                <a:solidFill>
                  <a:schemeClr val="tx1"/>
                </a:solidFill>
              </a:rPr>
              <a:t>Journal (write about what you are struggling with)</a:t>
            </a:r>
          </a:p>
          <a:p>
            <a:pPr marL="457200" indent="-457200">
              <a:spcAft>
                <a:spcPts val="1500"/>
              </a:spcAft>
              <a:buFont typeface="+mj-lt"/>
              <a:buAutoNum type="arabicPeriod" startAt="9"/>
            </a:pPr>
            <a:r>
              <a:rPr lang="en-US" sz="2400" dirty="0">
                <a:solidFill>
                  <a:schemeClr val="tx1"/>
                </a:solidFill>
              </a:rPr>
              <a:t>Count to 10 slowly</a:t>
            </a:r>
          </a:p>
          <a:p>
            <a:pPr marL="457200" indent="-457200">
              <a:spcAft>
                <a:spcPts val="1500"/>
              </a:spcAft>
              <a:buFont typeface="+mj-lt"/>
              <a:buAutoNum type="arabicPeriod" startAt="9"/>
            </a:pPr>
            <a:r>
              <a:rPr lang="en-US" sz="2400" dirty="0">
                <a:solidFill>
                  <a:schemeClr val="tx1"/>
                </a:solidFill>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rPr>
              <a:t>Draw or color</a:t>
            </a:r>
          </a:p>
          <a:p>
            <a:pPr marL="457200" indent="-457200">
              <a:spcAft>
                <a:spcPts val="1500"/>
              </a:spcAft>
              <a:buClr>
                <a:schemeClr val="tx1"/>
              </a:buClr>
              <a:buSzPts val="2400"/>
              <a:buFont typeface="+mj-lt"/>
              <a:buAutoNum type="arabicPeriod" startAt="9"/>
            </a:pPr>
            <a:r>
              <a:rPr lang="en-US" sz="2400" dirty="0">
                <a:solidFill>
                  <a:schemeClr val="tx1"/>
                </a:solidFill>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This is a</a:t>
            </a:r>
            <a:r>
              <a:rPr lang="en-US" sz="2400" b="1" dirty="0">
                <a:solidFill>
                  <a:srgbClr val="000000"/>
                </a:solidFill>
              </a:rPr>
              <a:t> safe place.</a:t>
            </a:r>
            <a:endParaRPr sz="2400" b="1"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We </a:t>
            </a:r>
            <a:r>
              <a:rPr lang="en-US" sz="2400" b="1" dirty="0">
                <a:solidFill>
                  <a:srgbClr val="000000"/>
                </a:solidFill>
              </a:rPr>
              <a:t>respect </a:t>
            </a:r>
            <a:r>
              <a:rPr lang="en-US" sz="2400" dirty="0">
                <a:solidFill>
                  <a:srgbClr val="000000"/>
                </a:solidFill>
              </a:rPr>
              <a:t>each other.</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Please keep your </a:t>
            </a:r>
            <a:r>
              <a:rPr lang="en-US" sz="2400" b="1" dirty="0">
                <a:solidFill>
                  <a:srgbClr val="000000"/>
                </a:solidFill>
              </a:rPr>
              <a:t>camera on</a:t>
            </a:r>
            <a:r>
              <a:rPr lang="en-US" sz="2400" dirty="0">
                <a:solidFill>
                  <a:srgbClr val="000000"/>
                </a:solidFill>
              </a:rPr>
              <a:t> so we can see each other.</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It’s OK to use the</a:t>
            </a:r>
            <a:r>
              <a:rPr lang="en-US" sz="2400" b="1" dirty="0">
                <a:solidFill>
                  <a:srgbClr val="000000"/>
                </a:solidFill>
              </a:rPr>
              <a:t> chat function</a:t>
            </a:r>
            <a:r>
              <a:rPr lang="en-US" sz="2400" dirty="0">
                <a:solidFill>
                  <a:srgbClr val="000000"/>
                </a:solidFill>
              </a:rPr>
              <a:t> but please do so appropriately.</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What is said in this group</a:t>
            </a:r>
            <a:r>
              <a:rPr lang="en-US" sz="2400" b="1" dirty="0">
                <a:solidFill>
                  <a:srgbClr val="000000"/>
                </a:solidFill>
              </a:rPr>
              <a:t> stays in this group.*</a:t>
            </a:r>
            <a:endParaRPr sz="24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834000" y="2573150"/>
            <a:ext cx="10524000" cy="1711700"/>
          </a:xfrm>
          <a:prstGeom prst="rect">
            <a:avLst/>
          </a:prstGeom>
          <a:noFill/>
          <a:ln>
            <a:noFill/>
          </a:ln>
        </p:spPr>
        <p:txBody>
          <a:bodyPr spcFirstLastPara="1" wrap="square" lIns="121900" tIns="121900" rIns="121900" bIns="121900" anchor="ctr" anchorCtr="0">
            <a:noAutofit/>
          </a:bodyPr>
          <a:lstStyle/>
          <a:p>
            <a:pPr marL="0" lvl="0" indent="0" algn="ctr" rtl="0">
              <a:lnSpc>
                <a:spcPct val="200000"/>
              </a:lnSpc>
              <a:spcBef>
                <a:spcPts val="0"/>
              </a:spcBef>
              <a:spcAft>
                <a:spcPts val="0"/>
              </a:spcAft>
              <a:buSzPts val="3700"/>
              <a:buNone/>
            </a:pPr>
            <a:r>
              <a:rPr lang="en-US" sz="3200" dirty="0">
                <a:solidFill>
                  <a:srgbClr val="000000"/>
                </a:solidFill>
              </a:rPr>
              <a:t>What is your favorite animal?</a:t>
            </a:r>
            <a:endParaRPr sz="3200" dirty="0">
              <a:solidFill>
                <a:srgbClr val="000000"/>
              </a:solidFill>
            </a:endParaRPr>
          </a:p>
        </p:txBody>
      </p:sp>
      <p:sp>
        <p:nvSpPr>
          <p:cNvPr id="79" name="Google Shape;79;g22b916db9bf_1_0"/>
          <p:cNvSpPr txBox="1">
            <a:spLocks noGrp="1"/>
          </p:cNvSpPr>
          <p:nvPr>
            <p:ph type="ctrTitle"/>
          </p:nvPr>
        </p:nvSpPr>
        <p:spPr>
          <a:xfrm>
            <a:off x="304800" y="304800"/>
            <a:ext cx="11497200" cy="10227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1300"/>
              </a:spcBef>
              <a:spcAft>
                <a:spcPts val="0"/>
              </a:spcAft>
              <a:buSzPts val="6400"/>
              <a:buNone/>
            </a:pPr>
            <a:r>
              <a:rPr lang="en-US" sz="3820" dirty="0">
                <a:solidFill>
                  <a:srgbClr val="080EA0"/>
                </a:solidFill>
                <a:latin typeface="Montserrat Black"/>
                <a:ea typeface="Montserrat Black"/>
                <a:cs typeface="Montserrat Black"/>
                <a:sym typeface="Montserrat Black"/>
              </a:rPr>
              <a:t>Getting to Know Each Other in 5 Minutes…</a:t>
            </a:r>
            <a:r>
              <a:rPr lang="en-US" sz="3920" dirty="0">
                <a:solidFill>
                  <a:srgbClr val="080EA0"/>
                </a:solidFill>
                <a:latin typeface="Montserrat Black"/>
                <a:ea typeface="Montserrat Black"/>
                <a:cs typeface="Montserrat Black"/>
                <a:sym typeface="Montserrat Black"/>
              </a:rPr>
              <a:t> </a:t>
            </a:r>
            <a:endParaRPr sz="3920"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0f4a602c63_0_0"/>
          <p:cNvSpPr txBox="1"/>
          <p:nvPr/>
        </p:nvSpPr>
        <p:spPr>
          <a:xfrm>
            <a:off x="1200750" y="5087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Choose a Puzzle Piece</a:t>
            </a:r>
            <a:endParaRPr sz="4800" b="0" i="0" u="none" strike="noStrike" cap="none" dirty="0">
              <a:solidFill>
                <a:srgbClr val="080EA0"/>
              </a:solidFill>
              <a:latin typeface="Montserrat Black"/>
              <a:ea typeface="Montserrat Black"/>
              <a:cs typeface="Montserrat Black"/>
              <a:sym typeface="Montserrat Black"/>
            </a:endParaRPr>
          </a:p>
        </p:txBody>
      </p:sp>
      <p:sp>
        <p:nvSpPr>
          <p:cNvPr id="86" name="Google Shape;86;g10f4a602c63_0_0">
            <a:hlinkClick r:id="rId3" action="ppaction://hlinksldjump"/>
          </p:cNvPr>
          <p:cNvSpPr txBox="1"/>
          <p:nvPr/>
        </p:nvSpPr>
        <p:spPr>
          <a:xfrm rot="624" flipH="1">
            <a:off x="10540004" y="63261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sp>
        <p:nvSpPr>
          <p:cNvPr id="87" name="Google Shape;87;g10f4a602c63_0_0">
            <a:hlinkClick r:id="rId4" action="ppaction://hlinksldjump"/>
          </p:cNvPr>
          <p:cNvSpPr txBox="1"/>
          <p:nvPr/>
        </p:nvSpPr>
        <p:spPr>
          <a:xfrm>
            <a:off x="1345313" y="3228151"/>
            <a:ext cx="811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1</a:t>
            </a:r>
            <a:endParaRPr sz="2400" b="0" i="0" u="none" strike="noStrike" cap="none" dirty="0">
              <a:solidFill>
                <a:schemeClr val="dk1"/>
              </a:solidFill>
              <a:latin typeface="Arial"/>
              <a:ea typeface="Arial"/>
              <a:cs typeface="Arial"/>
              <a:sym typeface="Arial"/>
            </a:endParaRPr>
          </a:p>
        </p:txBody>
      </p:sp>
      <p:sp>
        <p:nvSpPr>
          <p:cNvPr id="88" name="Google Shape;88;g10f4a602c63_0_0">
            <a:hlinkClick r:id="rId5" action="ppaction://hlinksldjump"/>
          </p:cNvPr>
          <p:cNvSpPr txBox="1"/>
          <p:nvPr/>
        </p:nvSpPr>
        <p:spPr>
          <a:xfrm>
            <a:off x="3433584" y="3228151"/>
            <a:ext cx="811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2</a:t>
            </a:r>
            <a:endParaRPr sz="2400" b="0" i="0" u="none" strike="noStrike" cap="none" dirty="0">
              <a:solidFill>
                <a:schemeClr val="dk1"/>
              </a:solidFill>
              <a:latin typeface="Arial"/>
              <a:ea typeface="Arial"/>
              <a:cs typeface="Arial"/>
              <a:sym typeface="Arial"/>
            </a:endParaRPr>
          </a:p>
        </p:txBody>
      </p:sp>
      <p:sp>
        <p:nvSpPr>
          <p:cNvPr id="89" name="Google Shape;89;g10f4a602c63_0_0">
            <a:hlinkClick r:id="rId6" action="ppaction://hlinksldjump"/>
          </p:cNvPr>
          <p:cNvSpPr txBox="1"/>
          <p:nvPr/>
        </p:nvSpPr>
        <p:spPr>
          <a:xfrm>
            <a:off x="5798963" y="3228151"/>
            <a:ext cx="811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3</a:t>
            </a:r>
            <a:endParaRPr sz="2400" b="0" i="0" u="none" strike="noStrike" cap="none" dirty="0">
              <a:solidFill>
                <a:schemeClr val="dk1"/>
              </a:solidFill>
              <a:latin typeface="Arial"/>
              <a:ea typeface="Arial"/>
              <a:cs typeface="Arial"/>
              <a:sym typeface="Arial"/>
            </a:endParaRPr>
          </a:p>
        </p:txBody>
      </p:sp>
      <p:sp>
        <p:nvSpPr>
          <p:cNvPr id="90" name="Google Shape;90;g10f4a602c63_0_0">
            <a:hlinkClick r:id="rId7" action="ppaction://hlinksldjump"/>
          </p:cNvPr>
          <p:cNvSpPr txBox="1"/>
          <p:nvPr/>
        </p:nvSpPr>
        <p:spPr>
          <a:xfrm>
            <a:off x="7915169" y="3228151"/>
            <a:ext cx="811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4</a:t>
            </a:r>
            <a:endParaRPr sz="2400" b="0" i="0" u="none" strike="noStrike" cap="none" dirty="0">
              <a:solidFill>
                <a:schemeClr val="dk1"/>
              </a:solidFill>
              <a:latin typeface="Arial"/>
              <a:ea typeface="Arial"/>
              <a:cs typeface="Arial"/>
              <a:sym typeface="Arial"/>
            </a:endParaRPr>
          </a:p>
        </p:txBody>
      </p:sp>
      <p:sp>
        <p:nvSpPr>
          <p:cNvPr id="91" name="Google Shape;91;g10f4a602c63_0_0">
            <a:hlinkClick r:id="rId8" action="ppaction://hlinksldjump"/>
          </p:cNvPr>
          <p:cNvSpPr txBox="1"/>
          <p:nvPr/>
        </p:nvSpPr>
        <p:spPr>
          <a:xfrm>
            <a:off x="10031341" y="3228151"/>
            <a:ext cx="811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5</a:t>
            </a:r>
            <a:endParaRPr sz="2400" b="0" i="0" u="none" strike="noStrike" cap="none" dirty="0">
              <a:solidFill>
                <a:schemeClr val="dk1"/>
              </a:solidFill>
              <a:latin typeface="Arial"/>
              <a:ea typeface="Arial"/>
              <a:cs typeface="Arial"/>
              <a:sym typeface="Arial"/>
            </a:endParaRPr>
          </a:p>
        </p:txBody>
      </p:sp>
      <p:sp>
        <p:nvSpPr>
          <p:cNvPr id="92" name="Google Shape;92;g10f4a602c63_0_0">
            <a:hlinkClick r:id="rId9" action="ppaction://hlinksldjump"/>
          </p:cNvPr>
          <p:cNvSpPr txBox="1"/>
          <p:nvPr/>
        </p:nvSpPr>
        <p:spPr>
          <a:xfrm>
            <a:off x="1345324" y="5742245"/>
            <a:ext cx="811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6</a:t>
            </a:r>
            <a:endParaRPr sz="2400" b="0" i="0" u="none" strike="noStrike" cap="none" dirty="0">
              <a:solidFill>
                <a:schemeClr val="dk1"/>
              </a:solidFill>
              <a:latin typeface="Arial"/>
              <a:ea typeface="Arial"/>
              <a:cs typeface="Arial"/>
              <a:sym typeface="Arial"/>
            </a:endParaRPr>
          </a:p>
        </p:txBody>
      </p:sp>
      <p:sp>
        <p:nvSpPr>
          <p:cNvPr id="93" name="Google Shape;93;g10f4a602c63_0_0">
            <a:hlinkClick r:id="rId10" action="ppaction://hlinksldjump"/>
          </p:cNvPr>
          <p:cNvSpPr txBox="1"/>
          <p:nvPr/>
        </p:nvSpPr>
        <p:spPr>
          <a:xfrm>
            <a:off x="3572140" y="5742245"/>
            <a:ext cx="811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7</a:t>
            </a:r>
            <a:endParaRPr sz="2400" b="0" i="0" u="none" strike="noStrike" cap="none" dirty="0">
              <a:solidFill>
                <a:schemeClr val="dk1"/>
              </a:solidFill>
              <a:latin typeface="Arial"/>
              <a:ea typeface="Arial"/>
              <a:cs typeface="Arial"/>
              <a:sym typeface="Arial"/>
            </a:endParaRPr>
          </a:p>
        </p:txBody>
      </p:sp>
      <p:sp>
        <p:nvSpPr>
          <p:cNvPr id="94" name="Google Shape;94;g10f4a602c63_0_0">
            <a:hlinkClick r:id="rId11" action="ppaction://hlinksldjump"/>
          </p:cNvPr>
          <p:cNvSpPr txBox="1"/>
          <p:nvPr/>
        </p:nvSpPr>
        <p:spPr>
          <a:xfrm>
            <a:off x="7935500" y="5742245"/>
            <a:ext cx="811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9</a:t>
            </a:r>
            <a:endParaRPr sz="2400" b="0" i="0" u="none" strike="noStrike" cap="none" dirty="0">
              <a:solidFill>
                <a:schemeClr val="dk1"/>
              </a:solidFill>
              <a:latin typeface="Arial"/>
              <a:ea typeface="Arial"/>
              <a:cs typeface="Arial"/>
              <a:sym typeface="Arial"/>
            </a:endParaRPr>
          </a:p>
        </p:txBody>
      </p:sp>
      <p:sp>
        <p:nvSpPr>
          <p:cNvPr id="95" name="Google Shape;95;g10f4a602c63_0_0">
            <a:hlinkClick r:id="rId12" action="ppaction://hlinksldjump"/>
          </p:cNvPr>
          <p:cNvSpPr txBox="1"/>
          <p:nvPr/>
        </p:nvSpPr>
        <p:spPr>
          <a:xfrm>
            <a:off x="5671260" y="5742245"/>
            <a:ext cx="8115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8</a:t>
            </a:r>
            <a:endParaRPr sz="2400" b="0" i="0" u="none" strike="noStrike" cap="none" dirty="0">
              <a:solidFill>
                <a:schemeClr val="dk1"/>
              </a:solidFill>
              <a:latin typeface="Arial"/>
              <a:ea typeface="Arial"/>
              <a:cs typeface="Arial"/>
              <a:sym typeface="Arial"/>
            </a:endParaRPr>
          </a:p>
        </p:txBody>
      </p:sp>
      <p:sp>
        <p:nvSpPr>
          <p:cNvPr id="96" name="Google Shape;96;g10f4a602c63_0_0">
            <a:hlinkClick r:id="rId13" action="ppaction://hlinksldjump"/>
          </p:cNvPr>
          <p:cNvSpPr txBox="1"/>
          <p:nvPr/>
        </p:nvSpPr>
        <p:spPr>
          <a:xfrm>
            <a:off x="9997176" y="5742240"/>
            <a:ext cx="11007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2400" b="0" i="0" u="none" strike="noStrike" cap="none" dirty="0">
                <a:solidFill>
                  <a:schemeClr val="dk1"/>
                </a:solidFill>
                <a:latin typeface="Arial"/>
                <a:ea typeface="Arial"/>
                <a:cs typeface="Arial"/>
                <a:sym typeface="Arial"/>
              </a:rPr>
              <a:t>10</a:t>
            </a:r>
            <a:endParaRPr sz="2400" b="0" i="0" u="none" strike="noStrike" cap="none" dirty="0">
              <a:solidFill>
                <a:schemeClr val="dk1"/>
              </a:solidFill>
              <a:latin typeface="Arial"/>
              <a:ea typeface="Arial"/>
              <a:cs typeface="Arial"/>
              <a:sym typeface="Arial"/>
            </a:endParaRPr>
          </a:p>
        </p:txBody>
      </p:sp>
      <p:pic>
        <p:nvPicPr>
          <p:cNvPr id="97" name="Google Shape;97;g10f4a602c63_0_0">
            <a:hlinkClick r:id="rId4" action="ppaction://hlinksldjump"/>
          </p:cNvPr>
          <p:cNvPicPr preferRelativeResize="0"/>
          <p:nvPr/>
        </p:nvPicPr>
        <p:blipFill rotWithShape="1">
          <a:blip r:embed="rId14">
            <a:alphaModFix/>
          </a:blip>
          <a:srcRect/>
          <a:stretch/>
        </p:blipFill>
        <p:spPr>
          <a:xfrm>
            <a:off x="993825" y="1707175"/>
            <a:ext cx="1514475" cy="1514475"/>
          </a:xfrm>
          <a:prstGeom prst="rect">
            <a:avLst/>
          </a:prstGeom>
          <a:noFill/>
          <a:ln>
            <a:noFill/>
          </a:ln>
        </p:spPr>
      </p:pic>
      <p:pic>
        <p:nvPicPr>
          <p:cNvPr id="98" name="Google Shape;98;g10f4a602c63_0_0">
            <a:hlinkClick r:id="rId5" action="ppaction://hlinksldjump"/>
          </p:cNvPr>
          <p:cNvPicPr preferRelativeResize="0"/>
          <p:nvPr/>
        </p:nvPicPr>
        <p:blipFill rotWithShape="1">
          <a:blip r:embed="rId15">
            <a:alphaModFix/>
          </a:blip>
          <a:srcRect/>
          <a:stretch/>
        </p:blipFill>
        <p:spPr>
          <a:xfrm>
            <a:off x="3053980" y="1707978"/>
            <a:ext cx="1847850" cy="1512872"/>
          </a:xfrm>
          <a:prstGeom prst="rect">
            <a:avLst/>
          </a:prstGeom>
          <a:noFill/>
          <a:ln>
            <a:noFill/>
          </a:ln>
        </p:spPr>
      </p:pic>
      <p:pic>
        <p:nvPicPr>
          <p:cNvPr id="99" name="Google Shape;99;g10f4a602c63_0_0">
            <a:hlinkClick r:id="rId6" action="ppaction://hlinksldjump"/>
          </p:cNvPr>
          <p:cNvPicPr preferRelativeResize="0"/>
          <p:nvPr/>
        </p:nvPicPr>
        <p:blipFill rotWithShape="1">
          <a:blip r:embed="rId16">
            <a:alphaModFix/>
          </a:blip>
          <a:srcRect/>
          <a:stretch/>
        </p:blipFill>
        <p:spPr>
          <a:xfrm>
            <a:off x="5254025" y="1379295"/>
            <a:ext cx="1652200" cy="1951718"/>
          </a:xfrm>
          <a:prstGeom prst="rect">
            <a:avLst/>
          </a:prstGeom>
          <a:noFill/>
          <a:ln>
            <a:noFill/>
          </a:ln>
        </p:spPr>
      </p:pic>
      <p:pic>
        <p:nvPicPr>
          <p:cNvPr id="100" name="Google Shape;100;g10f4a602c63_0_0">
            <a:hlinkClick r:id="rId7" action="ppaction://hlinksldjump"/>
          </p:cNvPr>
          <p:cNvPicPr preferRelativeResize="0"/>
          <p:nvPr/>
        </p:nvPicPr>
        <p:blipFill rotWithShape="1">
          <a:blip r:embed="rId17">
            <a:alphaModFix/>
          </a:blip>
          <a:srcRect/>
          <a:stretch/>
        </p:blipFill>
        <p:spPr>
          <a:xfrm>
            <a:off x="7563673" y="1707173"/>
            <a:ext cx="1514475" cy="1514475"/>
          </a:xfrm>
          <a:prstGeom prst="rect">
            <a:avLst/>
          </a:prstGeom>
          <a:noFill/>
          <a:ln>
            <a:noFill/>
          </a:ln>
        </p:spPr>
      </p:pic>
      <p:pic>
        <p:nvPicPr>
          <p:cNvPr id="101" name="Google Shape;101;g10f4a602c63_0_0">
            <a:hlinkClick r:id="rId8" action="ppaction://hlinksldjump"/>
          </p:cNvPr>
          <p:cNvPicPr preferRelativeResize="0"/>
          <p:nvPr/>
        </p:nvPicPr>
        <p:blipFill rotWithShape="1">
          <a:blip r:embed="rId18">
            <a:alphaModFix/>
          </a:blip>
          <a:srcRect/>
          <a:stretch/>
        </p:blipFill>
        <p:spPr>
          <a:xfrm>
            <a:off x="9593375" y="1707985"/>
            <a:ext cx="1847850" cy="1512855"/>
          </a:xfrm>
          <a:prstGeom prst="rect">
            <a:avLst/>
          </a:prstGeom>
          <a:noFill/>
          <a:ln>
            <a:noFill/>
          </a:ln>
        </p:spPr>
      </p:pic>
      <p:pic>
        <p:nvPicPr>
          <p:cNvPr id="102" name="Google Shape;102;g10f4a602c63_0_0">
            <a:hlinkClick r:id="rId9" action="ppaction://hlinksldjump"/>
          </p:cNvPr>
          <p:cNvPicPr preferRelativeResize="0"/>
          <p:nvPr/>
        </p:nvPicPr>
        <p:blipFill rotWithShape="1">
          <a:blip r:embed="rId19">
            <a:alphaModFix/>
          </a:blip>
          <a:srcRect/>
          <a:stretch/>
        </p:blipFill>
        <p:spPr>
          <a:xfrm>
            <a:off x="1047650" y="3788750"/>
            <a:ext cx="1406125" cy="2028850"/>
          </a:xfrm>
          <a:prstGeom prst="rect">
            <a:avLst/>
          </a:prstGeom>
          <a:noFill/>
          <a:ln>
            <a:noFill/>
          </a:ln>
        </p:spPr>
      </p:pic>
      <p:pic>
        <p:nvPicPr>
          <p:cNvPr id="103" name="Google Shape;103;g10f4a602c63_0_0">
            <a:hlinkClick r:id="rId10" action="ppaction://hlinksldjump"/>
          </p:cNvPr>
          <p:cNvPicPr preferRelativeResize="0"/>
          <p:nvPr/>
        </p:nvPicPr>
        <p:blipFill rotWithShape="1">
          <a:blip r:embed="rId20">
            <a:alphaModFix/>
          </a:blip>
          <a:srcRect/>
          <a:stretch/>
        </p:blipFill>
        <p:spPr>
          <a:xfrm>
            <a:off x="3220660" y="3817508"/>
            <a:ext cx="1514475" cy="1849830"/>
          </a:xfrm>
          <a:prstGeom prst="rect">
            <a:avLst/>
          </a:prstGeom>
          <a:noFill/>
          <a:ln>
            <a:noFill/>
          </a:ln>
        </p:spPr>
      </p:pic>
      <p:pic>
        <p:nvPicPr>
          <p:cNvPr id="104" name="Google Shape;104;g10f4a602c63_0_0">
            <a:hlinkClick r:id="rId12" action="ppaction://hlinksldjump"/>
          </p:cNvPr>
          <p:cNvPicPr preferRelativeResize="0"/>
          <p:nvPr/>
        </p:nvPicPr>
        <p:blipFill rotWithShape="1">
          <a:blip r:embed="rId21">
            <a:alphaModFix/>
          </a:blip>
          <a:srcRect/>
          <a:stretch/>
        </p:blipFill>
        <p:spPr>
          <a:xfrm>
            <a:off x="5319750" y="3907689"/>
            <a:ext cx="1514475" cy="1849823"/>
          </a:xfrm>
          <a:prstGeom prst="rect">
            <a:avLst/>
          </a:prstGeom>
          <a:noFill/>
          <a:ln>
            <a:noFill/>
          </a:ln>
        </p:spPr>
      </p:pic>
      <p:pic>
        <p:nvPicPr>
          <p:cNvPr id="105" name="Google Shape;105;g10f4a602c63_0_0">
            <a:hlinkClick r:id="rId11" action="ppaction://hlinksldjump"/>
          </p:cNvPr>
          <p:cNvPicPr preferRelativeResize="0"/>
          <p:nvPr/>
        </p:nvPicPr>
        <p:blipFill rotWithShape="1">
          <a:blip r:embed="rId22">
            <a:alphaModFix/>
          </a:blip>
          <a:srcRect/>
          <a:stretch/>
        </p:blipFill>
        <p:spPr>
          <a:xfrm>
            <a:off x="7445086" y="3728001"/>
            <a:ext cx="1717497" cy="2028850"/>
          </a:xfrm>
          <a:prstGeom prst="rect">
            <a:avLst/>
          </a:prstGeom>
          <a:noFill/>
          <a:ln>
            <a:noFill/>
          </a:ln>
        </p:spPr>
      </p:pic>
      <p:pic>
        <p:nvPicPr>
          <p:cNvPr id="106" name="Google Shape;106;g10f4a602c63_0_0">
            <a:hlinkClick r:id="rId13" action="ppaction://hlinksldjump"/>
          </p:cNvPr>
          <p:cNvPicPr preferRelativeResize="0"/>
          <p:nvPr/>
        </p:nvPicPr>
        <p:blipFill rotWithShape="1">
          <a:blip r:embed="rId23">
            <a:alphaModFix/>
          </a:blip>
          <a:srcRect/>
          <a:stretch/>
        </p:blipFill>
        <p:spPr>
          <a:xfrm>
            <a:off x="9623600" y="4076187"/>
            <a:ext cx="1847850" cy="15128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1"/>
        <p:cNvGrpSpPr/>
        <p:nvPr/>
      </p:nvGrpSpPr>
      <p:grpSpPr>
        <a:xfrm>
          <a:off x="0" y="0"/>
          <a:ext cx="0" cy="0"/>
          <a:chOff x="0" y="0"/>
          <a:chExt cx="0" cy="0"/>
        </a:xfrm>
      </p:grpSpPr>
      <p:sp>
        <p:nvSpPr>
          <p:cNvPr id="112" name="Google Shape;112;p8"/>
          <p:cNvSpPr txBox="1">
            <a:spLocks noGrp="1"/>
          </p:cNvSpPr>
          <p:nvPr>
            <p:ph type="body" idx="1"/>
          </p:nvPr>
        </p:nvSpPr>
        <p:spPr>
          <a:xfrm>
            <a:off x="68088" y="2583612"/>
            <a:ext cx="12055825" cy="1690776"/>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buClr>
                <a:schemeClr val="dk1"/>
              </a:buClr>
              <a:buSzPts val="2800"/>
              <a:buNone/>
            </a:pPr>
            <a:r>
              <a:rPr lang="en-US" sz="3200" dirty="0">
                <a:solidFill>
                  <a:schemeClr val="dk1"/>
                </a:solidFill>
              </a:rPr>
              <a:t>Does anything annoy you about your sibling? Is there anything you admire about your sibling?</a:t>
            </a:r>
            <a:endParaRPr sz="3200" dirty="0"/>
          </a:p>
        </p:txBody>
      </p:sp>
      <p:sp>
        <p:nvSpPr>
          <p:cNvPr id="113" name="Google Shape;113;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114" name="Google Shape;114;p8">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18"/>
        <p:cNvGrpSpPr/>
        <p:nvPr/>
      </p:nvGrpSpPr>
      <p:grpSpPr>
        <a:xfrm>
          <a:off x="0" y="0"/>
          <a:ext cx="0" cy="0"/>
          <a:chOff x="0" y="0"/>
          <a:chExt cx="0" cy="0"/>
        </a:xfrm>
      </p:grpSpPr>
      <p:sp>
        <p:nvSpPr>
          <p:cNvPr id="119" name="Google Shape;119;p9"/>
          <p:cNvSpPr txBox="1">
            <a:spLocks noGrp="1"/>
          </p:cNvSpPr>
          <p:nvPr>
            <p:ph type="body" idx="1"/>
          </p:nvPr>
        </p:nvSpPr>
        <p:spPr>
          <a:xfrm>
            <a:off x="0" y="2055000"/>
            <a:ext cx="12192000" cy="27480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buClr>
                <a:schemeClr val="dk1"/>
              </a:buClr>
              <a:buSzPts val="2800"/>
              <a:buNone/>
            </a:pPr>
            <a:r>
              <a:rPr lang="en-US" sz="3200" dirty="0">
                <a:solidFill>
                  <a:schemeClr val="dk1"/>
                </a:solidFill>
              </a:rPr>
              <a:t>My sibling is very sensitive to the way food </a:t>
            </a:r>
            <a:r>
              <a:rPr lang="en-US" sz="3200" dirty="0" err="1">
                <a:solidFill>
                  <a:schemeClr val="dk1"/>
                </a:solidFill>
              </a:rPr>
              <a:t>smeIls</a:t>
            </a:r>
            <a:r>
              <a:rPr lang="en-US" sz="3200" dirty="0">
                <a:solidFill>
                  <a:schemeClr val="dk1"/>
                </a:solidFill>
              </a:rPr>
              <a:t>. They are allowed to eat cereal for dinner, but I have to eat the meal that is served. Is that fair?</a:t>
            </a:r>
            <a:endParaRPr sz="2800" dirty="0">
              <a:solidFill>
                <a:schemeClr val="dk1"/>
              </a:solidFill>
            </a:endParaRPr>
          </a:p>
        </p:txBody>
      </p:sp>
      <p:pic>
        <p:nvPicPr>
          <p:cNvPr id="120" name="Google Shape;120;p9">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4"/>
        <p:cNvGrpSpPr/>
        <p:nvPr/>
      </p:nvGrpSpPr>
      <p:grpSpPr>
        <a:xfrm>
          <a:off x="0" y="0"/>
          <a:ext cx="0" cy="0"/>
          <a:chOff x="0" y="0"/>
          <a:chExt cx="0" cy="0"/>
        </a:xfrm>
      </p:grpSpPr>
      <p:sp>
        <p:nvSpPr>
          <p:cNvPr id="125" name="Google Shape;125;p10"/>
          <p:cNvSpPr txBox="1">
            <a:spLocks noGrp="1"/>
          </p:cNvSpPr>
          <p:nvPr>
            <p:ph type="body" idx="1"/>
          </p:nvPr>
        </p:nvSpPr>
        <p:spPr>
          <a:xfrm>
            <a:off x="0" y="2020050"/>
            <a:ext cx="12192000" cy="28179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buClr>
                <a:schemeClr val="dk1"/>
              </a:buClr>
              <a:buSzPts val="2800"/>
              <a:buNone/>
            </a:pPr>
            <a:r>
              <a:rPr lang="en-US" sz="3200" dirty="0">
                <a:solidFill>
                  <a:schemeClr val="dk1"/>
                </a:solidFill>
              </a:rPr>
              <a:t>Which is worse: being called names or being punched? Why?</a:t>
            </a:r>
            <a:endParaRPr sz="3200" dirty="0">
              <a:solidFill>
                <a:schemeClr val="dk1"/>
              </a:solidFill>
            </a:endParaRPr>
          </a:p>
        </p:txBody>
      </p:sp>
      <p:pic>
        <p:nvPicPr>
          <p:cNvPr id="126" name="Google Shape;126;p10">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0" y="2766150"/>
            <a:ext cx="12192000" cy="1325700"/>
          </a:xfrm>
          <a:prstGeom prst="rect">
            <a:avLst/>
          </a:prstGeom>
          <a:noFill/>
          <a:ln>
            <a:noFill/>
          </a:ln>
        </p:spPr>
        <p:txBody>
          <a:bodyPr spcFirstLastPara="1" wrap="square" lIns="91425" tIns="45700" rIns="91425" bIns="45700" anchor="ctr" anchorCtr="0">
            <a:noAutofit/>
          </a:bodyPr>
          <a:lstStyle/>
          <a:p>
            <a:pPr lvl="0" indent="0" algn="ctr" rtl="0">
              <a:lnSpc>
                <a:spcPct val="114000"/>
              </a:lnSpc>
              <a:buClr>
                <a:schemeClr val="dk1"/>
              </a:buClr>
              <a:buSzPct val="97222"/>
              <a:buFont typeface="Arial"/>
              <a:buNone/>
            </a:pPr>
            <a:r>
              <a:rPr lang="en-US" sz="3200" dirty="0"/>
              <a:t>Does home feel like a safe place for you? Why or why not? </a:t>
            </a:r>
            <a:endParaRPr sz="3200" dirty="0"/>
          </a:p>
        </p:txBody>
      </p:sp>
      <p:pic>
        <p:nvPicPr>
          <p:cNvPr id="132" name="Google Shape;132;p11">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6"/>
        <p:cNvGrpSpPr/>
        <p:nvPr/>
      </p:nvGrpSpPr>
      <p:grpSpPr>
        <a:xfrm>
          <a:off x="0" y="0"/>
          <a:ext cx="0" cy="0"/>
          <a:chOff x="0" y="0"/>
          <a:chExt cx="0" cy="0"/>
        </a:xfrm>
      </p:grpSpPr>
      <p:sp>
        <p:nvSpPr>
          <p:cNvPr id="137" name="Google Shape;137;p12"/>
          <p:cNvSpPr txBox="1">
            <a:spLocks noGrp="1"/>
          </p:cNvSpPr>
          <p:nvPr>
            <p:ph type="body" idx="1"/>
          </p:nvPr>
        </p:nvSpPr>
        <p:spPr>
          <a:xfrm>
            <a:off x="838200" y="1985850"/>
            <a:ext cx="10515600" cy="2886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3200" dirty="0">
                <a:solidFill>
                  <a:schemeClr val="dk1"/>
                </a:solidFill>
              </a:rPr>
              <a:t>Is it better to be the oldest, youngest, or middle child?</a:t>
            </a:r>
            <a:endParaRPr sz="2800" dirty="0">
              <a:solidFill>
                <a:schemeClr val="dk1"/>
              </a:solidFill>
            </a:endParaRPr>
          </a:p>
        </p:txBody>
      </p:sp>
      <p:pic>
        <p:nvPicPr>
          <p:cNvPr id="138" name="Google Shape;138;p12">
            <a:hlinkClick r:id="rId3" action="ppaction://hlinksldjump"/>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2735</Words>
  <Application>Microsoft Office PowerPoint</Application>
  <PresentationFormat>Widescreen</PresentationFormat>
  <Paragraphs>274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Montserrat</vt:lpstr>
      <vt:lpstr>Montserrat Black</vt:lpstr>
      <vt:lpstr>Calibri</vt:lpstr>
      <vt:lpstr>Arial</vt:lpstr>
      <vt:lpstr>Aptos</vt:lpstr>
      <vt:lpstr>Lato</vt:lpstr>
      <vt:lpstr>Simple Light</vt:lpstr>
      <vt:lpstr>Pieces of My Puzzle</vt:lpstr>
      <vt:lpstr>Group Rules</vt:lpstr>
      <vt:lpstr>Getting to Know Each Other in 5 Minutes… </vt:lpstr>
      <vt:lpstr>PowerPoint Presentation</vt:lpstr>
      <vt:lpstr>PowerPoint Presentation</vt:lpstr>
      <vt:lpstr>PowerPoint Presentation</vt:lpstr>
      <vt:lpstr>PowerPoint Presentation</vt:lpstr>
      <vt:lpstr>Does home feel like a safe place for you? Why or why not?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19</cp:revision>
  <dcterms:created xsi:type="dcterms:W3CDTF">2021-08-02T19:01:22Z</dcterms:created>
  <dcterms:modified xsi:type="dcterms:W3CDTF">2025-11-24T16:18:55Z</dcterms:modified>
</cp:coreProperties>
</file>