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1" r:id="rId17"/>
  </p:sldIdLst>
  <p:sldSz cx="12192000" cy="6858000"/>
  <p:notesSz cx="6858000" cy="9144000"/>
  <p:embeddedFontLst>
    <p:embeddedFont>
      <p:font typeface="Lato" panose="020F0502020204030203" pitchFamily="3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Montserrat Black" panose="00000A00000000000000" pitchFamily="2" charset="0"/>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knxeVippRafrf1ERjtqBXhxu7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54851" autoAdjust="0"/>
  </p:normalViewPr>
  <p:slideViewPr>
    <p:cSldViewPr snapToGrid="0">
      <p:cViewPr varScale="1">
        <p:scale>
          <a:sx n="49" d="100"/>
          <a:sy n="49" d="100"/>
        </p:scale>
        <p:origin x="222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Introductions: Ask sibs to share their name, age, preferred pronouns, and favorite dessert.</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Ask the group: “Does everyone know why they are in this group?” and ask siblings to explain.</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(“Everyone is here today because they have a sibling with challenges. We know it can be hard to grow up with a sibling that has mental health or behavioral problems.”)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Tell siblings that right now, their parents/guardians are in a separate Zoom group to learn about how to support siblings.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Go to next slide.</a:t>
            </a:r>
            <a:endParaRPr dirty="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dirty="0">
              <a:solidFill>
                <a:srgbClr val="000000"/>
              </a:solidFill>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Building Self-Esteem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What do you enjoy doing in your free time? </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How do you think your sibling feels about your talents and skills?</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have a skill you’d like to improve? How do you plan on doing that? </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Have you ever heard someone say, “Nobody’s perfect” or “Practice makes perfect”? What are your thoughts on that?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43" name="Google Shape;1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Shame/Embarrassment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Clr>
                <a:schemeClr val="dk1"/>
              </a:buClr>
              <a:buSzPts val="1100"/>
              <a:buFont typeface="Arial"/>
              <a:buAutoNum type="arabicPeriod"/>
            </a:pPr>
            <a:r>
              <a:rPr lang="en-US" dirty="0">
                <a:latin typeface="Arial"/>
                <a:ea typeface="Arial"/>
                <a:cs typeface="Arial"/>
                <a:sym typeface="Arial"/>
              </a:rPr>
              <a:t>What do you do when you feel embarrassed by your sibling? </a:t>
            </a:r>
          </a:p>
          <a:p>
            <a:pPr marL="228600" lvl="0" indent="-228600" algn="l" rtl="0">
              <a:spcBef>
                <a:spcPts val="0"/>
              </a:spcBef>
              <a:spcAft>
                <a:spcPts val="0"/>
              </a:spcAft>
              <a:buClr>
                <a:schemeClr val="dk1"/>
              </a:buClr>
              <a:buSzPts val="1100"/>
              <a:buFont typeface="Arial"/>
              <a:buAutoNum type="arabicPeriod"/>
            </a:pPr>
            <a:r>
              <a:rPr lang="en-US" dirty="0">
                <a:latin typeface="Arial"/>
                <a:ea typeface="Arial"/>
                <a:cs typeface="Arial"/>
                <a:sym typeface="Arial"/>
              </a:rPr>
              <a:t>Can you love someone and still feel embarrassed by them? Explain your answer. </a:t>
            </a:r>
          </a:p>
          <a:p>
            <a:pPr marL="228600" lvl="0" indent="-228600" algn="l" rtl="0">
              <a:spcBef>
                <a:spcPts val="0"/>
              </a:spcBef>
              <a:spcAft>
                <a:spcPts val="0"/>
              </a:spcAft>
              <a:buClr>
                <a:schemeClr val="dk1"/>
              </a:buClr>
              <a:buSzPts val="1100"/>
              <a:buFont typeface="Arial"/>
              <a:buAutoNum type="arabicPeriod"/>
            </a:pPr>
            <a:r>
              <a:rPr lang="en-US" dirty="0">
                <a:latin typeface="Arial"/>
                <a:ea typeface="Arial"/>
                <a:cs typeface="Arial"/>
                <a:sym typeface="Arial"/>
              </a:rPr>
              <a:t>Does everyone feel embarrassed by their family at some point in their life? Please explain. </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b="1" dirty="0">
                <a:latin typeface="Arial"/>
                <a:ea typeface="Arial"/>
                <a:cs typeface="Arial"/>
                <a:sym typeface="Arial"/>
              </a:rPr>
              <a:t>Click</a:t>
            </a:r>
            <a:r>
              <a:rPr lang="en-US" dirty="0">
                <a:latin typeface="Arial"/>
                <a:ea typeface="Arial"/>
                <a:cs typeface="Arial"/>
                <a:sym typeface="Arial"/>
              </a:rPr>
              <a:t> on the Home icon to go back to the game slide.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50" name="Google Shape;15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2b916db9b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22b916db9b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Guilt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Describe a time you felt guilty. What happened?</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Is feeling guilty ever a good thing? Please explain.</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Let’s say you are tired and accidentally snap at your sibling, causing them to cry. Would you feel guilty?</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What are some ways to help guilty feelings go away? (ex: tell the truth, apologize to someone if you did something wrong, etc.)</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Does your sibling apologize to you if they hurt your feelings? Do you think their disability makes it harder for them to recognize when they did something hurtful?</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57" name="Google Shape;157;g22b916db9b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2b916db9b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2b916db9b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Anxiety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What is it like to have a sibling that struggles with their behavior?</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In what ways is your life at home different from other kids your age?</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Are there times you wish your life was easier? What would make your life easier?</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SzPts val="1100"/>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SzPts val="1100"/>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64" name="Google Shape;164;g22b916db9bf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2bf28db0b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22bf28db0b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Mindfulness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 you like to do physical activity? Tell us about it.</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Does exercising help you feel better when you are upset? Why or why not?</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 you have gym class at school? If so, do you like it or dislike it?</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Being inclusive means making sure everyone, whether or not they have a disability, can participate in the same activities. Do you think inclusion is a good idea or a bad idea? Please explain.</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p>
        </p:txBody>
      </p:sp>
      <p:sp>
        <p:nvSpPr>
          <p:cNvPr id="171" name="Google Shape;171;g22bf28db0b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AF9F8470-1F23-4BF8-0E66-B5CD39422884}"/>
            </a:ext>
          </a:extLst>
        </p:cNvPr>
        <p:cNvGrpSpPr/>
        <p:nvPr/>
      </p:nvGrpSpPr>
      <p:grpSpPr>
        <a:xfrm>
          <a:off x="0" y="0"/>
          <a:ext cx="0" cy="0"/>
          <a:chOff x="0" y="0"/>
          <a:chExt cx="0" cy="0"/>
        </a:xfrm>
      </p:grpSpPr>
      <p:sp>
        <p:nvSpPr>
          <p:cNvPr id="176" name="Google Shape;176;p5:notes">
            <a:extLst>
              <a:ext uri="{FF2B5EF4-FFF2-40B4-BE49-F238E27FC236}">
                <a16:creationId xmlns:a16="http://schemas.microsoft.com/office/drawing/2014/main" id="{FF14D0A3-97EF-CFEA-2C88-F2D94D8AD7F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a:extLst>
              <a:ext uri="{FF2B5EF4-FFF2-40B4-BE49-F238E27FC236}">
                <a16:creationId xmlns:a16="http://schemas.microsoft.com/office/drawing/2014/main" id="{7D20E0CC-5580-6BD8-8E93-9E83920822A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group, “We talked about coping skills in today’s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share the coping strategies that work for them.</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Next, tell the group, “Now we want to share a list of coping skills that other siblings have told us about.”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The coping skills will appear one at a time when you hit the space bar.</a:t>
            </a: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group: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have you tried that work for you?</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would you like to try after today’s group?</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Are there any coping skills you use that aren’t on this list?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Go to next slide to wrap up the group.</a:t>
            </a:r>
            <a:endParaRPr dirty="0">
              <a:latin typeface="Arial"/>
              <a:ea typeface="Arial"/>
              <a:cs typeface="Arial"/>
              <a:sym typeface="Arial"/>
            </a:endParaRPr>
          </a:p>
        </p:txBody>
      </p:sp>
      <p:sp>
        <p:nvSpPr>
          <p:cNvPr id="178" name="Google Shape;178;p5:notes">
            <a:extLst>
              <a:ext uri="{FF2B5EF4-FFF2-40B4-BE49-F238E27FC236}">
                <a16:creationId xmlns:a16="http://schemas.microsoft.com/office/drawing/2014/main" id="{113DEFC9-FBD3-7008-7E35-72951CB080E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4416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siblings the questions on the slide. Allow them to respond verbally or in the chat feature. Record the responses.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Let the siblings know when the group will meet again and that they are always welcome to return.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Finally, remind siblings to complete the survey that we are sending to their parent/guardian’s email.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them, “Your responses are important to us and help us improve the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Thank the siblings for participating. </a:t>
            </a:r>
            <a:endParaRPr dirty="0">
              <a:latin typeface="Arial"/>
              <a:ea typeface="Arial"/>
              <a:cs typeface="Arial"/>
              <a:sym typeface="Arial"/>
            </a:endParaRPr>
          </a:p>
        </p:txBody>
      </p:sp>
      <p:sp>
        <p:nvSpPr>
          <p:cNvPr id="200" name="Google Shape;2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efdfbf04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10efdfbf04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take turns reading the rules.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 you think it means that this is a safe place?”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(Be respectful and nonjudgmental, we support each other, etc.)</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they can participate as much as they like and they can always say “pass.”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does it mean that ‘what is said in this group stays in this group’?”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 The only exception is safety-related. We want to make sure that everyone is safe at home and sometimes a family member might need some extra help.</a:t>
            </a:r>
            <a:endParaRPr b="1" dirty="0">
              <a:latin typeface="Arial"/>
              <a:ea typeface="Arial"/>
              <a:cs typeface="Arial"/>
              <a:sym typeface="Arial"/>
            </a:endParaRPr>
          </a:p>
        </p:txBody>
      </p:sp>
      <p:sp>
        <p:nvSpPr>
          <p:cNvPr id="69" name="Google Shape;69;g10efdfbf04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2b916db9b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22b916db9b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“Before we start today’s activity, let’s get to know each other a little bit.”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for a volunteer to read the question that appears after you click the Return button.</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Note to facilitators: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You need to click Return for the question to appear.</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Try to only spend 5 minutes on this slide so there is time for the group activity.</a:t>
            </a:r>
            <a:endParaRPr dirty="0">
              <a:latin typeface="Arial"/>
              <a:ea typeface="Arial"/>
              <a:cs typeface="Arial"/>
              <a:sym typeface="Arial"/>
            </a:endParaRPr>
          </a:p>
        </p:txBody>
      </p:sp>
      <p:sp>
        <p:nvSpPr>
          <p:cNvPr id="76" name="Google Shape;76;g22b916db9bf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f4a602c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10f4a602c6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000000"/>
                </a:solidFill>
                <a:latin typeface="Arial"/>
                <a:ea typeface="Arial"/>
                <a:cs typeface="Arial"/>
                <a:sym typeface="Arial"/>
              </a:rPr>
              <a:t>Tell the siblings, </a:t>
            </a:r>
            <a:r>
              <a:rPr lang="en-US" i="0" u="none" strike="noStrik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“Today we are going to do an activity where siblings take turns choosing </a:t>
            </a:r>
            <a:r>
              <a:rPr lang="en-US"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 friend</a:t>
            </a:r>
            <a:r>
              <a:rPr lang="en-US" i="0" u="none" strike="noStrik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on the slide, and then we will discuss the question </a:t>
            </a:r>
            <a:r>
              <a:rPr lang="en-US" i="0" u="none" strike="noStrik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that appears</a:t>
            </a:r>
            <a:r>
              <a:rPr lang="en-US"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t>
            </a:r>
            <a:r>
              <a:rPr lang="en-US" i="0" u="none" strike="noStrik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a:t>
            </a:r>
            <a:endParaRPr lang="en-US" i="0" u="none" strike="noStrik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0" lvl="0" indent="0" algn="l" rtl="0">
              <a:lnSpc>
                <a:spcPct val="100000"/>
              </a:lnSpc>
              <a:spcBef>
                <a:spcPts val="0"/>
              </a:spcBef>
              <a:spcAft>
                <a:spcPts val="0"/>
              </a:spcAft>
              <a:buSzPts val="1400"/>
              <a:buNone/>
            </a:pPr>
            <a:endParaRPr lang="en-US" i="0" u="none" strike="noStrik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Tell the siblings, “We will also be talking about coping skills today. Before we get started, would someone define the term ‘coping skills’?” (Things we can do to manage difficult situations.)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i="0" u="none" strike="noStrike" dirty="0">
                <a:solidFill>
                  <a:srgbClr val="000000"/>
                </a:solidFill>
                <a:latin typeface="Arial"/>
                <a:ea typeface="Arial"/>
                <a:cs typeface="Arial"/>
                <a:sym typeface="Arial"/>
              </a:rPr>
              <a:t>Notes to facilitators:</a:t>
            </a:r>
          </a:p>
          <a:p>
            <a:pPr marL="0" lvl="0" indent="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i="0" u="none" strike="noStrike" dirty="0">
                <a:solidFill>
                  <a:srgbClr val="000000"/>
                </a:solidFill>
                <a:latin typeface="Arial"/>
                <a:ea typeface="Arial"/>
                <a:cs typeface="Arial"/>
                <a:sym typeface="Arial"/>
              </a:rPr>
              <a:t>When the activity is over (when all prompts have been selected or before time runs out), click </a:t>
            </a:r>
            <a:r>
              <a:rPr lang="en-US" b="1" dirty="0">
                <a:solidFill>
                  <a:srgbClr val="000000"/>
                </a:solidFill>
                <a:latin typeface="Arial"/>
                <a:ea typeface="Arial"/>
                <a:cs typeface="Arial"/>
                <a:sym typeface="Arial"/>
              </a:rPr>
              <a:t>“Wrap-Up” </a:t>
            </a:r>
            <a:r>
              <a:rPr lang="en-US" b="1" i="0" u="none" strike="noStrike" dirty="0">
                <a:solidFill>
                  <a:srgbClr val="000000"/>
                </a:solidFill>
                <a:latin typeface="Arial"/>
                <a:ea typeface="Arial"/>
                <a:cs typeface="Arial"/>
                <a:sym typeface="Arial"/>
              </a:rPr>
              <a:t>to be brought to the slide </a:t>
            </a:r>
            <a:r>
              <a:rPr lang="en-US" b="1" dirty="0">
                <a:solidFill>
                  <a:srgbClr val="000000"/>
                </a:solidFill>
                <a:latin typeface="Arial"/>
                <a:ea typeface="Arial"/>
                <a:cs typeface="Arial"/>
                <a:sym typeface="Arial"/>
              </a:rPr>
              <a:t>on</a:t>
            </a:r>
            <a:r>
              <a:rPr lang="en-US" b="1" i="0" u="none" strike="noStrike" dirty="0">
                <a:solidFill>
                  <a:srgbClr val="000000"/>
                </a:solidFill>
                <a:latin typeface="Arial"/>
                <a:ea typeface="Arial"/>
                <a:cs typeface="Arial"/>
                <a:sym typeface="Arial"/>
              </a:rPr>
              <a:t> coping skills.</a:t>
            </a:r>
            <a:endParaRPr b="1" dirty="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83" name="Google Shape;83;g10f4a602c6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Love/Hate Relationship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How often does your sibling make you mad or upset? How do you deal with it when that happens?</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 you enjoy spending time with your sibling? If so, what do you like to do with them?</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Is there anything you love about your sibling? Please explain.</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Is there anything you hate about your sibling? Please explain.</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b="1" dirty="0">
                <a:latin typeface="Arial"/>
                <a:ea typeface="Arial"/>
                <a:cs typeface="Arial"/>
                <a:sym typeface="Arial"/>
              </a:rPr>
              <a:t>Click</a:t>
            </a:r>
            <a:r>
              <a:rPr lang="en-US" dirty="0">
                <a:latin typeface="Arial"/>
                <a:ea typeface="Arial"/>
                <a:cs typeface="Arial"/>
                <a:sym typeface="Arial"/>
              </a:rPr>
              <a:t> on the Home icon to go back to the game slide.</a:t>
            </a: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7000"/>
              </a:lnSpc>
              <a:spcBef>
                <a:spcPts val="80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7000"/>
              </a:lnSpc>
              <a:spcBef>
                <a:spcPts val="800"/>
              </a:spcBef>
              <a:spcAft>
                <a:spcPts val="0"/>
              </a:spcAft>
              <a:buClr>
                <a:schemeClr val="dk1"/>
              </a:buClr>
              <a:buSzPts val="1400"/>
              <a:buFont typeface="Arial"/>
              <a:buNone/>
            </a:pPr>
            <a:endParaRPr dirty="0">
              <a:latin typeface="Lato"/>
              <a:ea typeface="Lato"/>
              <a:cs typeface="Lato"/>
              <a:sym typeface="Lato"/>
            </a:endParaRPr>
          </a:p>
          <a:p>
            <a:pPr marL="0" lvl="0" indent="0" algn="l" rtl="0">
              <a:lnSpc>
                <a:spcPct val="107000"/>
              </a:lnSpc>
              <a:spcBef>
                <a:spcPts val="800"/>
              </a:spcBef>
              <a:spcAft>
                <a:spcPts val="0"/>
              </a:spcAft>
              <a:buSzPts val="1400"/>
              <a:buNone/>
            </a:pPr>
            <a:endParaRPr dirty="0"/>
          </a:p>
        </p:txBody>
      </p:sp>
      <p:sp>
        <p:nvSpPr>
          <p:cNvPr id="112" name="Google Shape;11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Fair is Not Equal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 you ever have friends over to your house? Why or why not?</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Have you ever asked your parents if you could have your friends over and they said no? How did that make you feel, and how did you cope with those feelings?</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Does your sibling have a hard time in social situations? If so, why do you think this might be?</a:t>
            </a:r>
            <a:endParaRPr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19" name="Google Shape;11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Aggression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Does your sibling tend to be aggressive? Tell us about it.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What happens when your sibling gets upset? Are they more aggressive? Please explain.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ever worry that your sibling might hurt you (either by accident or on purpose)? How do you cope with that fear?</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have anyone to talk to when you don’t feel safe around your sibling? If so, what kind of advice do they give to you?</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Does anyone have a sibling who is aggressive to themself, such as hurting themself? Please explain.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25" name="Google Shape;12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Safety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Does home feel like a safe place? Why or why not?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ever feel scared of your sibling? Please explain.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What makes you feel safe? </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What kinds of things are you afraid of? How do you stay calm when you run into something you’re afraid of?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31" name="Google Shape;1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Family Rules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have a lot of rules to follow at home? Name a few of them.</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Does your sibling follow the same rules as you, or do they have different rules? Please explain.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Are your parents more strict or less strict with your sibling? How does that make you feel?</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Why do we need rules? What would happen if we didn’t have any?</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37" name="Google Shape;13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dfca2059e5_0_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1dfca2059e5_0_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dfca2059e5_0_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g1dfca2059e5_0_3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53" name="Google Shape;53;g1dfca2059e5_0_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g1dfca2059e5_0_39"/>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6" name="Google Shape;56;g1dfca2059e5_0_39"/>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7" name="Google Shape;57;g1dfca2059e5_0_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g1dfca2059e5_0_4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g1dfca2059e5_0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19" name="Google Shape;19;g1dfca2059e5_0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20" name="Google Shape;20;g1dfca2059e5_0_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1" name="Google Shape;21;g1dfca2059e5_0_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2" name="Google Shape;22;g1dfca2059e5_0_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g1dfca2059e5_0_8"/>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5" name="Google Shape;25;g1dfca2059e5_0_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1dfca2059e5_0_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dfca2059e5_0_1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9" name="Google Shape;29;g1dfca2059e5_0_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1dfca2059e5_0_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2" name="Google Shape;32;g1dfca2059e5_0_15"/>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3" name="Google Shape;33;g1dfca2059e5_0_1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4" name="Google Shape;34;g1dfca2059e5_0_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1dfca2059e5_0_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1dfca2059e5_0_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g1dfca2059e5_0_2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0" name="Google Shape;40;g1dfca2059e5_0_2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1" name="Google Shape;41;g1dfca2059e5_0_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1dfca2059e5_0_27"/>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4" name="Google Shape;44;g1dfca2059e5_0_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1dfca2059e5_0_3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7" name="Google Shape;47;g1dfca2059e5_0_30"/>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8" name="Google Shape;48;g1dfca2059e5_0_30"/>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9" name="Google Shape;49;g1dfca2059e5_0_30"/>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50" name="Google Shape;50;g1dfca2059e5_0_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dfca2059e5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dfca2059e5_0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dfca2059e5_0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image" Target="../media/image1.jpg"/><Relationship Id="rId7" Type="http://schemas.openxmlformats.org/officeDocument/2006/relationships/slide" Target="slide7.xml"/><Relationship Id="rId12"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15.xml"/><Relationship Id="rId15" Type="http://schemas.openxmlformats.org/officeDocument/2006/relationships/slide" Target="slide5.xml"/><Relationship Id="rId10" Type="http://schemas.openxmlformats.org/officeDocument/2006/relationships/slide" Target="slide10.xml"/><Relationship Id="rId4" Type="http://schemas.openxmlformats.org/officeDocument/2006/relationships/image" Target="../media/image2.png"/><Relationship Id="rId9" Type="http://schemas.openxmlformats.org/officeDocument/2006/relationships/slide" Target="slide9.xml"/><Relationship Id="rId14" Type="http://schemas.openxmlformats.org/officeDocument/2006/relationships/slide" Target="slide14.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0EA0"/>
        </a:solidFill>
        <a:effectLst/>
      </p:bgPr>
    </p:bg>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0" y="2338496"/>
            <a:ext cx="12192000" cy="1626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8400" b="1" dirty="0">
                <a:solidFill>
                  <a:schemeClr val="lt1"/>
                </a:solidFill>
                <a:latin typeface="Montserrat"/>
                <a:ea typeface="Montserrat"/>
                <a:cs typeface="Montserrat"/>
                <a:sym typeface="Montserrat"/>
              </a:rPr>
              <a:t>Love Can Be Hard</a:t>
            </a:r>
            <a:endParaRPr sz="8400" b="1" dirty="0">
              <a:solidFill>
                <a:schemeClr val="lt1"/>
              </a:solidFill>
              <a:latin typeface="Montserrat"/>
              <a:ea typeface="Montserrat"/>
              <a:cs typeface="Montserrat"/>
              <a:sym typeface="Montserrat"/>
            </a:endParaRPr>
          </a:p>
        </p:txBody>
      </p:sp>
      <p:sp>
        <p:nvSpPr>
          <p:cNvPr id="65" name="Google Shape;65;p1"/>
          <p:cNvSpPr txBox="1"/>
          <p:nvPr/>
        </p:nvSpPr>
        <p:spPr>
          <a:xfrm>
            <a:off x="0" y="3965400"/>
            <a:ext cx="12192000" cy="5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0" i="0" u="none" strike="noStrike" cap="none" dirty="0">
                <a:solidFill>
                  <a:srgbClr val="FFFFFF"/>
                </a:solidFill>
                <a:latin typeface="Arial"/>
                <a:ea typeface="Arial"/>
                <a:cs typeface="Arial"/>
                <a:sym typeface="Arial"/>
              </a:rPr>
              <a:t>by the Sibling Support Program</a:t>
            </a:r>
            <a:endParaRPr sz="3200" b="0" i="0" u="none" strike="noStrike" cap="none" dirty="0">
              <a:solidFill>
                <a:srgbClr val="FFFFFF"/>
              </a:solidFill>
              <a:latin typeface="Arial"/>
              <a:ea typeface="Arial"/>
              <a:cs typeface="Arial"/>
              <a:sym typeface="Arial"/>
            </a:endParaRPr>
          </a:p>
        </p:txBody>
      </p:sp>
      <p:sp>
        <p:nvSpPr>
          <p:cNvPr id="2" name="Google Shape;117;g2ada1dabbf4_0_8">
            <a:extLst>
              <a:ext uri="{FF2B5EF4-FFF2-40B4-BE49-F238E27FC236}">
                <a16:creationId xmlns:a16="http://schemas.microsoft.com/office/drawing/2014/main" id="{6F4B29ED-B6E9-2096-0E79-96D2FACB37E4}"/>
              </a:ext>
            </a:extLst>
          </p:cNvPr>
          <p:cNvSpPr txBox="1"/>
          <p:nvPr/>
        </p:nvSpPr>
        <p:spPr>
          <a:xfrm>
            <a:off x="3072985" y="6111489"/>
            <a:ext cx="9119016" cy="49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lvl1pPr algn="ctr">
              <a:defRPr sz="3200">
                <a:solidFill>
                  <a:srgbClr val="FFFFFF"/>
                </a:solidFill>
              </a:defRPr>
            </a:lvl1pPr>
          </a:lstStyle>
          <a:p>
            <a:r>
              <a:rPr lang="en-US" sz="2000" dirty="0"/>
              <a:t>Created by Emily Rubin, LICSW © 2025. Do not modify without permission. </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44"/>
        <p:cNvGrpSpPr/>
        <p:nvPr/>
      </p:nvGrpSpPr>
      <p:grpSpPr>
        <a:xfrm>
          <a:off x="0" y="0"/>
          <a:ext cx="0" cy="0"/>
          <a:chOff x="0" y="0"/>
          <a:chExt cx="0" cy="0"/>
        </a:xfrm>
      </p:grpSpPr>
      <p:sp>
        <p:nvSpPr>
          <p:cNvPr id="145" name="Google Shape;145;p4"/>
          <p:cNvSpPr txBox="1">
            <a:spLocks noGrp="1"/>
          </p:cNvSpPr>
          <p:nvPr>
            <p:ph type="body" idx="1"/>
          </p:nvPr>
        </p:nvSpPr>
        <p:spPr>
          <a:xfrm>
            <a:off x="0" y="2621280"/>
            <a:ext cx="12192000" cy="161544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None/>
            </a:pPr>
            <a:r>
              <a:rPr lang="en-US" sz="3200" dirty="0">
                <a:solidFill>
                  <a:schemeClr val="dk1"/>
                </a:solidFill>
              </a:rPr>
              <a:t>Do you have a special talent or skill? Tell us what you're good at.</a:t>
            </a:r>
            <a:endParaRPr sz="3200" dirty="0">
              <a:solidFill>
                <a:schemeClr val="dk1"/>
              </a:solidFill>
            </a:endParaRPr>
          </a:p>
        </p:txBody>
      </p:sp>
      <p:pic>
        <p:nvPicPr>
          <p:cNvPr id="146" name="Google Shape;146;p4">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1"/>
        <p:cNvGrpSpPr/>
        <p:nvPr/>
      </p:nvGrpSpPr>
      <p:grpSpPr>
        <a:xfrm>
          <a:off x="0" y="0"/>
          <a:ext cx="0" cy="0"/>
          <a:chOff x="0" y="0"/>
          <a:chExt cx="0" cy="0"/>
        </a:xfrm>
      </p:grpSpPr>
      <p:sp>
        <p:nvSpPr>
          <p:cNvPr id="152" name="Google Shape;152;p2"/>
          <p:cNvSpPr txBox="1">
            <a:spLocks noGrp="1"/>
          </p:cNvSpPr>
          <p:nvPr>
            <p:ph type="body" idx="1"/>
          </p:nvPr>
        </p:nvSpPr>
        <p:spPr>
          <a:xfrm>
            <a:off x="0" y="2606040"/>
            <a:ext cx="12192000" cy="164592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Has your sibling ever acted out in a public place? If so, </a:t>
            </a:r>
          </a:p>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how did it feel?</a:t>
            </a:r>
            <a:endParaRPr sz="3200" dirty="0">
              <a:solidFill>
                <a:schemeClr val="dk1"/>
              </a:solidFill>
            </a:endParaRPr>
          </a:p>
        </p:txBody>
      </p:sp>
      <p:pic>
        <p:nvPicPr>
          <p:cNvPr id="153" name="Google Shape;153;p2">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8"/>
        <p:cNvGrpSpPr/>
        <p:nvPr/>
      </p:nvGrpSpPr>
      <p:grpSpPr>
        <a:xfrm>
          <a:off x="0" y="0"/>
          <a:ext cx="0" cy="0"/>
          <a:chOff x="0" y="0"/>
          <a:chExt cx="0" cy="0"/>
        </a:xfrm>
      </p:grpSpPr>
      <p:sp>
        <p:nvSpPr>
          <p:cNvPr id="159" name="Google Shape;159;g22b916db9bf_0_0"/>
          <p:cNvSpPr txBox="1">
            <a:spLocks noGrp="1"/>
          </p:cNvSpPr>
          <p:nvPr>
            <p:ph type="body" idx="1"/>
          </p:nvPr>
        </p:nvSpPr>
        <p:spPr>
          <a:xfrm>
            <a:off x="838200" y="2055150"/>
            <a:ext cx="10515600" cy="2747700"/>
          </a:xfrm>
          <a:prstGeom prst="rect">
            <a:avLst/>
          </a:prstGeom>
          <a:noFill/>
          <a:ln>
            <a:noFill/>
          </a:ln>
        </p:spPr>
        <p:txBody>
          <a:bodyPr spcFirstLastPara="1" wrap="square" lIns="91425" tIns="45700" rIns="91425" bIns="45700" anchor="ctr" anchorCtr="0">
            <a:normAutofit/>
          </a:bodyPr>
          <a:lstStyle/>
          <a:p>
            <a:pPr marL="177800" lvl="0" indent="0" algn="ctr" rtl="0">
              <a:lnSpc>
                <a:spcPct val="100000"/>
              </a:lnSpc>
              <a:spcBef>
                <a:spcPts val="0"/>
              </a:spcBef>
              <a:spcAft>
                <a:spcPts val="0"/>
              </a:spcAft>
              <a:buClr>
                <a:schemeClr val="dk1"/>
              </a:buClr>
              <a:buSzPts val="2800"/>
              <a:buFont typeface="Arial"/>
              <a:buNone/>
            </a:pPr>
            <a:r>
              <a:rPr lang="en-US" sz="3200" dirty="0">
                <a:solidFill>
                  <a:schemeClr val="dk1"/>
                </a:solidFill>
              </a:rPr>
              <a:t>Do all siblings feel guilty sometimes?</a:t>
            </a:r>
            <a:endParaRPr sz="3200" dirty="0">
              <a:solidFill>
                <a:schemeClr val="dk1"/>
              </a:solidFill>
            </a:endParaRPr>
          </a:p>
        </p:txBody>
      </p:sp>
      <p:pic>
        <p:nvPicPr>
          <p:cNvPr id="160" name="Google Shape;160;g22b916db9bf_0_0">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5"/>
        <p:cNvGrpSpPr/>
        <p:nvPr/>
      </p:nvGrpSpPr>
      <p:grpSpPr>
        <a:xfrm>
          <a:off x="0" y="0"/>
          <a:ext cx="0" cy="0"/>
          <a:chOff x="0" y="0"/>
          <a:chExt cx="0" cy="0"/>
        </a:xfrm>
      </p:grpSpPr>
      <p:sp>
        <p:nvSpPr>
          <p:cNvPr id="166" name="Google Shape;166;g22b916db9bf_0_6"/>
          <p:cNvSpPr txBox="1">
            <a:spLocks noGrp="1"/>
          </p:cNvSpPr>
          <p:nvPr>
            <p:ph type="body" idx="1"/>
          </p:nvPr>
        </p:nvSpPr>
        <p:spPr>
          <a:xfrm>
            <a:off x="838200" y="2062050"/>
            <a:ext cx="10515600" cy="2733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None/>
            </a:pPr>
            <a:r>
              <a:rPr lang="en-US" sz="3200" dirty="0">
                <a:solidFill>
                  <a:schemeClr val="dk1"/>
                </a:solidFill>
              </a:rPr>
              <a:t>What do you wish your sibling knew about how you felt?</a:t>
            </a:r>
            <a:endParaRPr sz="3200" dirty="0">
              <a:solidFill>
                <a:schemeClr val="dk1"/>
              </a:solidFill>
            </a:endParaRPr>
          </a:p>
        </p:txBody>
      </p:sp>
      <p:pic>
        <p:nvPicPr>
          <p:cNvPr id="167" name="Google Shape;167;g22b916db9bf_0_6">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C19C"/>
        </a:solidFill>
        <a:effectLst/>
      </p:bgPr>
    </p:bg>
    <p:spTree>
      <p:nvGrpSpPr>
        <p:cNvPr id="1" name="Shape 172"/>
        <p:cNvGrpSpPr/>
        <p:nvPr/>
      </p:nvGrpSpPr>
      <p:grpSpPr>
        <a:xfrm>
          <a:off x="0" y="0"/>
          <a:ext cx="0" cy="0"/>
          <a:chOff x="0" y="0"/>
          <a:chExt cx="0" cy="0"/>
        </a:xfrm>
      </p:grpSpPr>
      <p:sp>
        <p:nvSpPr>
          <p:cNvPr id="173" name="Google Shape;173;g22bf28db0be_1_0"/>
          <p:cNvSpPr txBox="1">
            <a:spLocks noGrp="1"/>
          </p:cNvSpPr>
          <p:nvPr>
            <p:ph type="body" idx="1"/>
          </p:nvPr>
        </p:nvSpPr>
        <p:spPr>
          <a:xfrm>
            <a:off x="0" y="2062050"/>
            <a:ext cx="12192000" cy="2733900"/>
          </a:xfrm>
          <a:prstGeom prst="rect">
            <a:avLst/>
          </a:prstGeom>
          <a:noFill/>
          <a:ln>
            <a:noFill/>
          </a:ln>
        </p:spPr>
        <p:txBody>
          <a:bodyPr spcFirstLastPara="1" wrap="square" lIns="91425" tIns="45700" rIns="91425" bIns="45700" anchor="ctr" anchorCtr="0">
            <a:normAutofit/>
          </a:bodyPr>
          <a:lstStyle/>
          <a:p>
            <a:pPr marL="177800" lvl="0" indent="0" algn="ctr" rtl="0">
              <a:lnSpc>
                <a:spcPct val="100000"/>
              </a:lnSpc>
              <a:spcBef>
                <a:spcPts val="0"/>
              </a:spcBef>
              <a:spcAft>
                <a:spcPts val="0"/>
              </a:spcAft>
              <a:buClr>
                <a:schemeClr val="dk1"/>
              </a:buClr>
              <a:buSzPts val="2800"/>
              <a:buFont typeface="Arial"/>
              <a:buNone/>
            </a:pPr>
            <a:r>
              <a:rPr lang="en-US" sz="3200" dirty="0">
                <a:solidFill>
                  <a:schemeClr val="dk1"/>
                </a:solidFill>
              </a:rPr>
              <a:t>Tell us about a time you used exercise, dance, sports, or other movement to feel better.</a:t>
            </a:r>
            <a:endParaRPr sz="3200" dirty="0">
              <a:solidFill>
                <a:schemeClr val="dk1"/>
              </a:solidFill>
            </a:endParaRPr>
          </a:p>
        </p:txBody>
      </p:sp>
      <p:pic>
        <p:nvPicPr>
          <p:cNvPr id="174" name="Google Shape;174;g22bf28db0be_1_0">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64D7815E-2625-539F-CA9D-BBA3001E6492}"/>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24943B0A-F8B4-F425-73E8-365AD92BB237}"/>
              </a:ext>
            </a:extLst>
          </p:cNvPr>
          <p:cNvSpPr txBox="1">
            <a:spLocks noGrp="1"/>
          </p:cNvSpPr>
          <p:nvPr>
            <p:ph type="ctrTitle" idx="4294967295"/>
          </p:nvPr>
        </p:nvSpPr>
        <p:spPr>
          <a:xfrm>
            <a:off x="304800" y="304800"/>
            <a:ext cx="115755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Coping Skills: </a:t>
            </a:r>
            <a:r>
              <a:rPr lang="en-US" sz="4800" b="0" i="0" u="none" strike="noStrike" cap="none" dirty="0">
                <a:solidFill>
                  <a:srgbClr val="080EA0"/>
                </a:solidFill>
                <a:latin typeface="Montserrat"/>
                <a:ea typeface="Montserrat"/>
                <a:cs typeface="Montserrat"/>
                <a:sym typeface="Montserrat"/>
              </a:rPr>
              <a:t>What Works for You?</a:t>
            </a:r>
            <a:endParaRPr sz="4800" b="0" i="0" u="none" strike="noStrike" cap="none" dirty="0">
              <a:solidFill>
                <a:srgbClr val="080EA0"/>
              </a:solidFill>
              <a:latin typeface="Montserrat"/>
              <a:ea typeface="Montserrat"/>
              <a:cs typeface="Montserrat"/>
              <a:sym typeface="Montserrat"/>
            </a:endParaRPr>
          </a:p>
        </p:txBody>
      </p:sp>
      <p:sp>
        <p:nvSpPr>
          <p:cNvPr id="4" name="TextBox 3">
            <a:extLst>
              <a:ext uri="{FF2B5EF4-FFF2-40B4-BE49-F238E27FC236}">
                <a16:creationId xmlns:a16="http://schemas.microsoft.com/office/drawing/2014/main" id="{525DED73-582E-8292-971E-8C9265C055CA}"/>
              </a:ext>
            </a:extLst>
          </p:cNvPr>
          <p:cNvSpPr txBox="1"/>
          <p:nvPr/>
        </p:nvSpPr>
        <p:spPr>
          <a:xfrm>
            <a:off x="816292" y="1327500"/>
            <a:ext cx="10559416" cy="5693866"/>
          </a:xfrm>
          <a:prstGeom prst="rect">
            <a:avLst/>
          </a:prstGeom>
          <a:noFill/>
        </p:spPr>
        <p:txBody>
          <a:bodyPr wrap="square" numCol="2" spcCol="457200" rtlCol="0">
            <a:spAutoFit/>
          </a:bodyPr>
          <a:lstStyle/>
          <a:p>
            <a:pPr marL="457200" indent="-457200">
              <a:spcAft>
                <a:spcPts val="1500"/>
              </a:spcAft>
              <a:buFont typeface="+mj-lt"/>
              <a:buAutoNum type="arabicPeriod"/>
            </a:pPr>
            <a:r>
              <a:rPr lang="en-US" sz="2400" dirty="0">
                <a:solidFill>
                  <a:schemeClr val="tx1"/>
                </a:solidFill>
              </a:rPr>
              <a:t>Take deep breaths (breathe from your belly, not your chest)</a:t>
            </a:r>
          </a:p>
          <a:p>
            <a:pPr marL="457200" indent="-457200">
              <a:spcAft>
                <a:spcPts val="1500"/>
              </a:spcAft>
              <a:buFont typeface="+mj-lt"/>
              <a:buAutoNum type="arabicPeriod"/>
            </a:pPr>
            <a:r>
              <a:rPr lang="en-US" sz="2400" dirty="0">
                <a:solidFill>
                  <a:schemeClr val="tx1"/>
                </a:solidFill>
              </a:rPr>
              <a:t>Move your body (take a walk, stretch, exercise)</a:t>
            </a:r>
          </a:p>
          <a:p>
            <a:pPr marL="457200" indent="-457200">
              <a:spcAft>
                <a:spcPts val="1500"/>
              </a:spcAft>
              <a:buFont typeface="+mj-lt"/>
              <a:buAutoNum type="arabicPeriod"/>
            </a:pPr>
            <a:r>
              <a:rPr lang="en-US" sz="2400" dirty="0">
                <a:solidFill>
                  <a:schemeClr val="tx1"/>
                </a:solidFill>
              </a:rPr>
              <a:t>Read a good book</a:t>
            </a:r>
          </a:p>
          <a:p>
            <a:pPr marL="457200" indent="-457200">
              <a:spcAft>
                <a:spcPts val="1500"/>
              </a:spcAft>
              <a:buFont typeface="+mj-lt"/>
              <a:buAutoNum type="arabicPeriod"/>
            </a:pPr>
            <a:r>
              <a:rPr lang="en-US" sz="2400" dirty="0">
                <a:solidFill>
                  <a:schemeClr val="tx1"/>
                </a:solidFill>
              </a:rPr>
              <a:t>Watch a funny movie</a:t>
            </a:r>
          </a:p>
          <a:p>
            <a:pPr marL="457200" indent="-457200">
              <a:spcAft>
                <a:spcPts val="1500"/>
              </a:spcAft>
              <a:buFont typeface="+mj-lt"/>
              <a:buAutoNum type="arabicPeriod"/>
            </a:pPr>
            <a:r>
              <a:rPr lang="en-US" sz="2400" dirty="0">
                <a:solidFill>
                  <a:schemeClr val="tx1"/>
                </a:solidFill>
              </a:rPr>
              <a:t>Snuggle or play with a pet</a:t>
            </a:r>
          </a:p>
          <a:p>
            <a:pPr marL="457200" indent="-457200">
              <a:spcAft>
                <a:spcPts val="1500"/>
              </a:spcAft>
              <a:buFont typeface="+mj-lt"/>
              <a:buAutoNum type="arabicPeriod"/>
            </a:pPr>
            <a:r>
              <a:rPr lang="en-US" sz="2400" dirty="0">
                <a:solidFill>
                  <a:schemeClr val="tx1"/>
                </a:solidFill>
              </a:rPr>
              <a:t>Hug a stuffed animal or pillow</a:t>
            </a:r>
          </a:p>
          <a:p>
            <a:pPr marL="457200" indent="-457200">
              <a:spcAft>
                <a:spcPts val="1500"/>
              </a:spcAft>
              <a:buFont typeface="+mj-lt"/>
              <a:buAutoNum type="arabicPeriod"/>
            </a:pPr>
            <a:r>
              <a:rPr lang="en-US" sz="2400" dirty="0">
                <a:solidFill>
                  <a:schemeClr val="tx1"/>
                </a:solidFill>
              </a:rPr>
              <a:t>Take a bath or hot shower</a:t>
            </a:r>
          </a:p>
          <a:p>
            <a:pPr marL="457200" indent="-457200">
              <a:spcAft>
                <a:spcPts val="1500"/>
              </a:spcAft>
              <a:buFont typeface="+mj-lt"/>
              <a:buAutoNum type="arabicPeriod"/>
            </a:pPr>
            <a:r>
              <a:rPr lang="en-US" sz="2400" dirty="0">
                <a:solidFill>
                  <a:schemeClr val="tx1"/>
                </a:solidFill>
              </a:rPr>
              <a:t>Rip paper into small pieces</a:t>
            </a:r>
          </a:p>
          <a:p>
            <a:pPr>
              <a:spcAft>
                <a:spcPts val="1500"/>
              </a:spcAft>
            </a:pPr>
            <a:endParaRPr lang="en-US" sz="2400" dirty="0">
              <a:solidFill>
                <a:schemeClr val="tx1"/>
              </a:solidFill>
            </a:endParaRPr>
          </a:p>
          <a:p>
            <a:pPr marL="457200" indent="-457200">
              <a:spcAft>
                <a:spcPts val="1500"/>
              </a:spcAft>
              <a:buFont typeface="+mj-lt"/>
              <a:buAutoNum type="arabicPeriod" startAt="9"/>
            </a:pPr>
            <a:r>
              <a:rPr lang="en-US" sz="2400" dirty="0">
                <a:solidFill>
                  <a:schemeClr val="tx1"/>
                </a:solidFill>
              </a:rPr>
              <a:t>Write a letter to someone that you may never send</a:t>
            </a:r>
          </a:p>
          <a:p>
            <a:pPr marL="457200" indent="-457200">
              <a:spcAft>
                <a:spcPts val="1500"/>
              </a:spcAft>
              <a:buFont typeface="+mj-lt"/>
              <a:buAutoNum type="arabicPeriod" startAt="9"/>
            </a:pPr>
            <a:r>
              <a:rPr lang="en-US" sz="2400" dirty="0">
                <a:solidFill>
                  <a:schemeClr val="tx1"/>
                </a:solidFill>
              </a:rPr>
              <a:t>Journal (write about what you are struggling with)</a:t>
            </a:r>
          </a:p>
          <a:p>
            <a:pPr marL="457200" indent="-457200">
              <a:spcAft>
                <a:spcPts val="1500"/>
              </a:spcAft>
              <a:buFont typeface="+mj-lt"/>
              <a:buAutoNum type="arabicPeriod" startAt="9"/>
            </a:pPr>
            <a:r>
              <a:rPr lang="en-US" sz="2400" dirty="0">
                <a:solidFill>
                  <a:schemeClr val="tx1"/>
                </a:solidFill>
              </a:rPr>
              <a:t>Count to 10 slowly</a:t>
            </a:r>
          </a:p>
          <a:p>
            <a:pPr marL="457200" indent="-457200">
              <a:spcAft>
                <a:spcPts val="1500"/>
              </a:spcAft>
              <a:buFont typeface="+mj-lt"/>
              <a:buAutoNum type="arabicPeriod" startAt="9"/>
            </a:pPr>
            <a:r>
              <a:rPr lang="en-US" sz="2400" dirty="0">
                <a:solidFill>
                  <a:schemeClr val="tx1"/>
                </a:solidFill>
              </a:rPr>
              <a:t>Get a drink of water</a:t>
            </a:r>
          </a:p>
          <a:p>
            <a:pPr marL="457200" indent="-457200">
              <a:spcAft>
                <a:spcPts val="1500"/>
              </a:spcAft>
              <a:buClr>
                <a:schemeClr val="tx1"/>
              </a:buClr>
              <a:buSzPts val="2400"/>
              <a:buFont typeface="+mj-lt"/>
              <a:buAutoNum type="arabicPeriod" startAt="9"/>
            </a:pPr>
            <a:r>
              <a:rPr lang="en-US" sz="2400" dirty="0">
                <a:solidFill>
                  <a:schemeClr val="tx1"/>
                </a:solidFill>
              </a:rPr>
              <a:t>Call an adult or friend </a:t>
            </a:r>
          </a:p>
          <a:p>
            <a:pPr marL="457200" indent="-457200">
              <a:spcAft>
                <a:spcPts val="1500"/>
              </a:spcAft>
              <a:buClr>
                <a:schemeClr val="tx1"/>
              </a:buClr>
              <a:buSzPts val="2400"/>
              <a:buFont typeface="+mj-lt"/>
              <a:buAutoNum type="arabicPeriod" startAt="9"/>
            </a:pPr>
            <a:r>
              <a:rPr lang="en-US" sz="2400" dirty="0">
                <a:solidFill>
                  <a:schemeClr val="tx1"/>
                </a:solidFill>
              </a:rPr>
              <a:t>Draw or color</a:t>
            </a:r>
          </a:p>
          <a:p>
            <a:pPr marL="457200" indent="-457200">
              <a:spcAft>
                <a:spcPts val="1500"/>
              </a:spcAft>
              <a:buClr>
                <a:schemeClr val="tx1"/>
              </a:buClr>
              <a:buSzPts val="2400"/>
              <a:buFont typeface="+mj-lt"/>
              <a:buAutoNum type="arabicPeriod" startAt="9"/>
            </a:pPr>
            <a:r>
              <a:rPr lang="en-US" sz="2400" dirty="0">
                <a:solidFill>
                  <a:schemeClr val="tx1"/>
                </a:solidFill>
              </a:rPr>
              <a:t>Listen to or play music</a:t>
            </a:r>
          </a:p>
          <a:p>
            <a:pPr marL="457200" indent="-457200">
              <a:spcAft>
                <a:spcPts val="1500"/>
              </a:spcAft>
              <a:buClr>
                <a:schemeClr val="tx1"/>
              </a:buClr>
              <a:buSzPts val="2400"/>
              <a:buFont typeface="+mj-lt"/>
              <a:buAutoNum type="arabicPeriod" startAt="9"/>
            </a:pPr>
            <a:r>
              <a:rPr lang="en-US" sz="2400" dirty="0">
                <a:solidFill>
                  <a:schemeClr val="tx1"/>
                </a:solidFill>
              </a:rPr>
              <a:t>Walk away</a:t>
            </a:r>
          </a:p>
        </p:txBody>
      </p:sp>
    </p:spTree>
    <p:extLst>
      <p:ext uri="{BB962C8B-B14F-4D97-AF65-F5344CB8AC3E}">
        <p14:creationId xmlns:p14="http://schemas.microsoft.com/office/powerpoint/2010/main" val="17326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 calcmode="lin" valueType="num">
                                      <p:cBhvr additive="base">
                                        <p:cTn id="8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4" end="14"/>
                                            </p:tx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4">
                                            <p:txEl>
                                              <p:pRg st="15" end="15"/>
                                            </p:txEl>
                                          </p:spTgt>
                                        </p:tgtEl>
                                        <p:attrNameLst>
                                          <p:attrName>style.visibility</p:attrName>
                                        </p:attrNameLst>
                                      </p:cBhvr>
                                      <p:to>
                                        <p:strVal val="visible"/>
                                      </p:to>
                                    </p:set>
                                    <p:anim calcmode="lin" valueType="num">
                                      <p:cBhvr additive="base">
                                        <p:cTn id="9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5" end="15"/>
                                            </p:txEl>
                                          </p:spTgt>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4">
                                            <p:txEl>
                                              <p:pRg st="16" end="16"/>
                                            </p:txEl>
                                          </p:spTgt>
                                        </p:tgtEl>
                                        <p:attrNameLst>
                                          <p:attrName>style.visibility</p:attrName>
                                        </p:attrNameLst>
                                      </p:cBhvr>
                                      <p:to>
                                        <p:strVal val="visible"/>
                                      </p:to>
                                    </p:set>
                                    <p:anim calcmode="lin" valueType="num">
                                      <p:cBhvr additive="base">
                                        <p:cTn id="9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16"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title"/>
          </p:nvPr>
        </p:nvSpPr>
        <p:spPr>
          <a:xfrm>
            <a:off x="1154700" y="2088075"/>
            <a:ext cx="9882600" cy="2339700"/>
          </a:xfrm>
          <a:prstGeom prst="rect">
            <a:avLst/>
          </a:prstGeom>
          <a:noFill/>
          <a:ln>
            <a:noFill/>
          </a:ln>
        </p:spPr>
        <p:txBody>
          <a:bodyPr spcFirstLastPara="1" wrap="square" lIns="91425" tIns="45700" rIns="91425" bIns="45700" anchor="t" anchorCtr="0">
            <a:noAutofit/>
          </a:bodyPr>
          <a:lstStyle/>
          <a:p>
            <a:pPr marL="819150" lvl="0" indent="-742950" algn="l" rtl="0">
              <a:lnSpc>
                <a:spcPct val="100000"/>
              </a:lnSpc>
              <a:spcBef>
                <a:spcPts val="0"/>
              </a:spcBef>
              <a:spcAft>
                <a:spcPts val="1800"/>
              </a:spcAft>
              <a:buSzPts val="3600"/>
              <a:buFont typeface="+mj-lt"/>
              <a:buAutoNum type="arabicPeriod"/>
            </a:pPr>
            <a:r>
              <a:rPr lang="en-US" sz="3600" dirty="0"/>
              <a:t>What was your favorite part of today’s group?</a:t>
            </a:r>
            <a:endParaRPr sz="3600" dirty="0"/>
          </a:p>
          <a:p>
            <a:pPr marL="819150" lvl="0" indent="-742950" algn="l" rtl="0">
              <a:lnSpc>
                <a:spcPct val="100000"/>
              </a:lnSpc>
              <a:spcBef>
                <a:spcPts val="1000"/>
              </a:spcBef>
              <a:spcAft>
                <a:spcPts val="1000"/>
              </a:spcAft>
              <a:buSzPts val="3600"/>
              <a:buFont typeface="+mj-lt"/>
              <a:buAutoNum type="arabicPeriod"/>
            </a:pPr>
            <a:r>
              <a:rPr lang="en-US" sz="3600" dirty="0"/>
              <a:t>What would you change to make the group better?</a:t>
            </a:r>
            <a:endParaRPr sz="3600" dirty="0"/>
          </a:p>
        </p:txBody>
      </p:sp>
      <p:sp>
        <p:nvSpPr>
          <p:cNvPr id="203" name="Google Shape;203;p3"/>
          <p:cNvSpPr txBox="1">
            <a:spLocks noGrp="1"/>
          </p:cNvSpPr>
          <p:nvPr>
            <p:ph type="ctrTitle" idx="4294967295"/>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Wrapping Up</a:t>
            </a:r>
            <a:endParaRPr sz="480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efdfbf04f_0_0"/>
          <p:cNvSpPr txBox="1">
            <a:spLocks noGrp="1"/>
          </p:cNvSpPr>
          <p:nvPr>
            <p:ph type="ctrTitle"/>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100000"/>
              </a:lnSpc>
              <a:spcBef>
                <a:spcPts val="1300"/>
              </a:spcBef>
              <a:spcAft>
                <a:spcPts val="0"/>
              </a:spcAft>
              <a:buSzPts val="7111"/>
              <a:buNone/>
            </a:pPr>
            <a:r>
              <a:rPr lang="en-US" sz="4800" dirty="0">
                <a:solidFill>
                  <a:srgbClr val="080EA0"/>
                </a:solidFill>
                <a:latin typeface="Montserrat Black"/>
                <a:ea typeface="Montserrat Black"/>
                <a:cs typeface="Montserrat Black"/>
                <a:sym typeface="Montserrat Black"/>
              </a:rPr>
              <a:t>Group Rules</a:t>
            </a:r>
            <a:endParaRPr sz="4800" dirty="0">
              <a:solidFill>
                <a:srgbClr val="080EA0"/>
              </a:solidFill>
              <a:latin typeface="Montserrat Black"/>
              <a:ea typeface="Montserrat Black"/>
              <a:cs typeface="Montserrat Black"/>
              <a:sym typeface="Montserrat Black"/>
            </a:endParaRPr>
          </a:p>
        </p:txBody>
      </p:sp>
      <p:sp>
        <p:nvSpPr>
          <p:cNvPr id="72" name="Google Shape;72;g10efdfbf04f_0_0"/>
          <p:cNvSpPr txBox="1">
            <a:spLocks noGrp="1"/>
          </p:cNvSpPr>
          <p:nvPr>
            <p:ph type="subTitle" idx="1"/>
          </p:nvPr>
        </p:nvSpPr>
        <p:spPr>
          <a:xfrm>
            <a:off x="834000" y="1717300"/>
            <a:ext cx="10524000" cy="4410900"/>
          </a:xfrm>
          <a:prstGeom prst="rect">
            <a:avLst/>
          </a:prstGeom>
          <a:noFill/>
          <a:ln>
            <a:noFill/>
          </a:ln>
        </p:spPr>
        <p:txBody>
          <a:bodyPr spcFirstLastPara="1" wrap="square" lIns="121900" tIns="121900" rIns="121900" bIns="121900" anchor="t" anchorCtr="0">
            <a:noAutofit/>
          </a:bodyPr>
          <a:lstStyle/>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This is a</a:t>
            </a:r>
            <a:r>
              <a:rPr lang="en-US" sz="2400" b="1" dirty="0">
                <a:solidFill>
                  <a:srgbClr val="000000"/>
                </a:solidFill>
              </a:rPr>
              <a:t> safe place.</a:t>
            </a:r>
            <a:endParaRPr sz="2400" b="1" dirty="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We </a:t>
            </a:r>
            <a:r>
              <a:rPr lang="en-US" sz="2400" b="1" dirty="0">
                <a:solidFill>
                  <a:srgbClr val="000000"/>
                </a:solidFill>
              </a:rPr>
              <a:t>respect </a:t>
            </a:r>
            <a:r>
              <a:rPr lang="en-US" sz="2400" dirty="0">
                <a:solidFill>
                  <a:srgbClr val="000000"/>
                </a:solidFill>
              </a:rPr>
              <a:t>each other.</a:t>
            </a:r>
            <a:endParaRPr sz="2400" dirty="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Please keep your </a:t>
            </a:r>
            <a:r>
              <a:rPr lang="en-US" sz="2400" b="1" dirty="0">
                <a:solidFill>
                  <a:srgbClr val="000000"/>
                </a:solidFill>
              </a:rPr>
              <a:t>camera on</a:t>
            </a:r>
            <a:r>
              <a:rPr lang="en-US" sz="2400" dirty="0">
                <a:solidFill>
                  <a:srgbClr val="000000"/>
                </a:solidFill>
              </a:rPr>
              <a:t> so we can see each other.</a:t>
            </a:r>
            <a:endParaRPr sz="2400" dirty="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It’s OK to use the</a:t>
            </a:r>
            <a:r>
              <a:rPr lang="en-US" sz="2400" b="1" dirty="0">
                <a:solidFill>
                  <a:srgbClr val="000000"/>
                </a:solidFill>
              </a:rPr>
              <a:t> chat function</a:t>
            </a:r>
            <a:r>
              <a:rPr lang="en-US" sz="2400" dirty="0">
                <a:solidFill>
                  <a:srgbClr val="000000"/>
                </a:solidFill>
              </a:rPr>
              <a:t> but please do so appropriately.</a:t>
            </a:r>
            <a:endParaRPr sz="2400" dirty="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What is said in this group</a:t>
            </a:r>
            <a:r>
              <a:rPr lang="en-US" sz="2400" b="1" dirty="0">
                <a:solidFill>
                  <a:srgbClr val="000000"/>
                </a:solidFill>
              </a:rPr>
              <a:t> stays in this group.*</a:t>
            </a:r>
            <a:endParaRPr sz="2400" b="1"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2b916db9bf_1_0"/>
          <p:cNvSpPr txBox="1">
            <a:spLocks noGrp="1"/>
          </p:cNvSpPr>
          <p:nvPr>
            <p:ph type="subTitle" idx="1"/>
          </p:nvPr>
        </p:nvSpPr>
        <p:spPr>
          <a:xfrm>
            <a:off x="834000" y="2917650"/>
            <a:ext cx="10524000" cy="1022700"/>
          </a:xfrm>
          <a:prstGeom prst="rect">
            <a:avLst/>
          </a:prstGeom>
          <a:noFill/>
          <a:ln>
            <a:noFill/>
          </a:ln>
        </p:spPr>
        <p:txBody>
          <a:bodyPr spcFirstLastPara="1" wrap="square" lIns="121900" tIns="121900" rIns="121900" bIns="121900" anchor="ctr" anchorCtr="0">
            <a:noAutofit/>
          </a:bodyPr>
          <a:lstStyle/>
          <a:p>
            <a:pPr marL="0" lvl="0" indent="0" algn="ctr" rtl="0">
              <a:lnSpc>
                <a:spcPct val="200000"/>
              </a:lnSpc>
              <a:spcBef>
                <a:spcPts val="0"/>
              </a:spcBef>
              <a:spcAft>
                <a:spcPts val="0"/>
              </a:spcAft>
              <a:buSzPts val="3700"/>
              <a:buNone/>
            </a:pPr>
            <a:r>
              <a:rPr lang="en-US" sz="3200" dirty="0">
                <a:solidFill>
                  <a:srgbClr val="000000"/>
                </a:solidFill>
              </a:rPr>
              <a:t>Would you rather live in the ocean or on the moon?</a:t>
            </a:r>
            <a:endParaRPr sz="3200" dirty="0">
              <a:solidFill>
                <a:srgbClr val="000000"/>
              </a:solidFill>
            </a:endParaRPr>
          </a:p>
        </p:txBody>
      </p:sp>
      <p:sp>
        <p:nvSpPr>
          <p:cNvPr id="79" name="Google Shape;79;g22b916db9bf_1_0"/>
          <p:cNvSpPr txBox="1"/>
          <p:nvPr/>
        </p:nvSpPr>
        <p:spPr>
          <a:xfrm>
            <a:off x="0" y="304800"/>
            <a:ext cx="12192000" cy="1022700"/>
          </a:xfrm>
          <a:prstGeom prst="rect">
            <a:avLst/>
          </a:prstGeom>
          <a:noFill/>
          <a:ln>
            <a:noFill/>
          </a:ln>
        </p:spPr>
        <p:txBody>
          <a:bodyPr spcFirstLastPara="1" wrap="square" lIns="121900" tIns="121900" rIns="121900" bIns="121900" anchor="b" anchorCtr="0">
            <a:noAutofit/>
          </a:bodyPr>
          <a:lstStyle/>
          <a:p>
            <a:pPr marL="0" marR="0" lvl="0" indent="0" algn="ctr" rtl="0">
              <a:lnSpc>
                <a:spcPct val="100000"/>
              </a:lnSpc>
              <a:spcBef>
                <a:spcPts val="1300"/>
              </a:spcBef>
              <a:spcAft>
                <a:spcPts val="0"/>
              </a:spcAft>
              <a:buClr>
                <a:srgbClr val="000000"/>
              </a:buClr>
              <a:buSzPts val="3820"/>
              <a:buFont typeface="Arial"/>
              <a:buNone/>
            </a:pPr>
            <a:r>
              <a:rPr lang="en-US" sz="3820" b="0" i="0" u="none" strike="noStrike" cap="none" dirty="0">
                <a:solidFill>
                  <a:srgbClr val="080EA0"/>
                </a:solidFill>
                <a:latin typeface="Montserrat Black"/>
                <a:ea typeface="Montserrat Black"/>
                <a:cs typeface="Montserrat Black"/>
                <a:sym typeface="Montserrat Black"/>
              </a:rPr>
              <a:t>Getting to Know Each Other in 5 Minutes…</a:t>
            </a:r>
            <a:r>
              <a:rPr lang="en-US" sz="3920" b="0" i="0" u="none" strike="noStrike" cap="none" dirty="0">
                <a:solidFill>
                  <a:srgbClr val="080EA0"/>
                </a:solidFill>
                <a:latin typeface="Montserrat Black"/>
                <a:ea typeface="Montserrat Black"/>
                <a:cs typeface="Montserrat Black"/>
                <a:sym typeface="Montserrat Black"/>
              </a:rPr>
              <a:t> </a:t>
            </a:r>
            <a:endParaRPr sz="392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g10f4a602c63_0_0" descr="Children Diversity Stock Illustrations – 18,638 Children Diversity Stock  Illustrations, Vectors &amp; Clipart - Dreamstime"/>
          <p:cNvPicPr preferRelativeResize="0"/>
          <p:nvPr/>
        </p:nvPicPr>
        <p:blipFill rotWithShape="1">
          <a:blip r:embed="rId3">
            <a:alphaModFix/>
          </a:blip>
          <a:srcRect l="3053" b="52296"/>
          <a:stretch/>
        </p:blipFill>
        <p:spPr>
          <a:xfrm>
            <a:off x="228600" y="2390132"/>
            <a:ext cx="6373476" cy="3310792"/>
          </a:xfrm>
          <a:prstGeom prst="rect">
            <a:avLst/>
          </a:prstGeom>
          <a:noFill/>
          <a:ln>
            <a:noFill/>
          </a:ln>
        </p:spPr>
      </p:pic>
      <p:pic>
        <p:nvPicPr>
          <p:cNvPr id="86" name="Google Shape;86;g10f4a602c63_0_0" descr="File:Heart empty font awesome.svg - Wikimedia Commons"/>
          <p:cNvPicPr preferRelativeResize="0"/>
          <p:nvPr/>
        </p:nvPicPr>
        <p:blipFill rotWithShape="1">
          <a:blip r:embed="rId4">
            <a:alphaModFix/>
          </a:blip>
          <a:srcRect/>
          <a:stretch/>
        </p:blipFill>
        <p:spPr>
          <a:xfrm>
            <a:off x="406675" y="1551875"/>
            <a:ext cx="1051650" cy="1051650"/>
          </a:xfrm>
          <a:prstGeom prst="rect">
            <a:avLst/>
          </a:prstGeom>
          <a:noFill/>
          <a:ln>
            <a:noFill/>
          </a:ln>
        </p:spPr>
      </p:pic>
      <p:sp>
        <p:nvSpPr>
          <p:cNvPr id="87" name="Google Shape;87;g10f4a602c63_0_0"/>
          <p:cNvSpPr txBox="1"/>
          <p:nvPr/>
        </p:nvSpPr>
        <p:spPr>
          <a:xfrm>
            <a:off x="1200750" y="508725"/>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Choose a Friend</a:t>
            </a:r>
            <a:endParaRPr sz="4800" b="0" i="0" u="none" strike="noStrike" cap="none" dirty="0">
              <a:solidFill>
                <a:srgbClr val="080EA0"/>
              </a:solidFill>
              <a:latin typeface="Montserrat Black"/>
              <a:ea typeface="Montserrat Black"/>
              <a:cs typeface="Montserrat Black"/>
              <a:sym typeface="Montserrat Black"/>
            </a:endParaRPr>
          </a:p>
        </p:txBody>
      </p:sp>
      <p:sp>
        <p:nvSpPr>
          <p:cNvPr id="88" name="Google Shape;88;g10f4a602c63_0_0">
            <a:hlinkClick r:id="rId5" action="ppaction://hlinksldjump"/>
          </p:cNvPr>
          <p:cNvSpPr txBox="1"/>
          <p:nvPr/>
        </p:nvSpPr>
        <p:spPr>
          <a:xfrm rot="624" flipH="1">
            <a:off x="10539957" y="60213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Wrap-Up</a:t>
            </a:r>
            <a:endParaRPr sz="2200" b="1" i="0" u="none" strike="noStrike" cap="none" dirty="0">
              <a:solidFill>
                <a:schemeClr val="dk1"/>
              </a:solidFill>
              <a:latin typeface="Arial"/>
              <a:ea typeface="Arial"/>
              <a:cs typeface="Arial"/>
              <a:sym typeface="Arial"/>
            </a:endParaRPr>
          </a:p>
        </p:txBody>
      </p:sp>
      <p:pic>
        <p:nvPicPr>
          <p:cNvPr id="89" name="Google Shape;89;g10f4a602c63_0_0" descr="Children Diversity Stock Illustrations – 18,638 Children Diversity Stock  Illustrations, Vectors &amp; Clipart - Dreamstime"/>
          <p:cNvPicPr preferRelativeResize="0"/>
          <p:nvPr/>
        </p:nvPicPr>
        <p:blipFill rotWithShape="1">
          <a:blip r:embed="rId3">
            <a:alphaModFix/>
          </a:blip>
          <a:srcRect l="5436" t="47393" r="3948" b="9161"/>
          <a:stretch/>
        </p:blipFill>
        <p:spPr>
          <a:xfrm>
            <a:off x="6221075" y="2603525"/>
            <a:ext cx="5818625" cy="2945025"/>
          </a:xfrm>
          <a:prstGeom prst="rect">
            <a:avLst/>
          </a:prstGeom>
          <a:noFill/>
          <a:ln>
            <a:noFill/>
          </a:ln>
        </p:spPr>
      </p:pic>
      <p:pic>
        <p:nvPicPr>
          <p:cNvPr id="90" name="Google Shape;90;g10f4a602c63_0_0" descr="File:Heart empty font awesome.svg - Wikimedia Commons"/>
          <p:cNvPicPr preferRelativeResize="0"/>
          <p:nvPr/>
        </p:nvPicPr>
        <p:blipFill rotWithShape="1">
          <a:blip r:embed="rId4">
            <a:alphaModFix/>
          </a:blip>
          <a:srcRect/>
          <a:stretch/>
        </p:blipFill>
        <p:spPr>
          <a:xfrm>
            <a:off x="1619675" y="1551875"/>
            <a:ext cx="1051650" cy="1051650"/>
          </a:xfrm>
          <a:prstGeom prst="rect">
            <a:avLst/>
          </a:prstGeom>
          <a:noFill/>
          <a:ln>
            <a:noFill/>
          </a:ln>
        </p:spPr>
      </p:pic>
      <p:pic>
        <p:nvPicPr>
          <p:cNvPr id="91" name="Google Shape;91;g10f4a602c63_0_0" descr="File:Heart empty font awesome.svg - Wikimedia Commons"/>
          <p:cNvPicPr preferRelativeResize="0"/>
          <p:nvPr/>
        </p:nvPicPr>
        <p:blipFill rotWithShape="1">
          <a:blip r:embed="rId4">
            <a:alphaModFix/>
          </a:blip>
          <a:srcRect/>
          <a:stretch/>
        </p:blipFill>
        <p:spPr>
          <a:xfrm>
            <a:off x="2832675" y="1551875"/>
            <a:ext cx="1051650" cy="1051650"/>
          </a:xfrm>
          <a:prstGeom prst="rect">
            <a:avLst/>
          </a:prstGeom>
          <a:noFill/>
          <a:ln>
            <a:noFill/>
          </a:ln>
        </p:spPr>
      </p:pic>
      <p:pic>
        <p:nvPicPr>
          <p:cNvPr id="92" name="Google Shape;92;g10f4a602c63_0_0" descr="File:Heart empty font awesome.svg - Wikimedia Commons"/>
          <p:cNvPicPr preferRelativeResize="0"/>
          <p:nvPr/>
        </p:nvPicPr>
        <p:blipFill rotWithShape="1">
          <a:blip r:embed="rId4">
            <a:alphaModFix/>
          </a:blip>
          <a:srcRect/>
          <a:stretch/>
        </p:blipFill>
        <p:spPr>
          <a:xfrm>
            <a:off x="3986425" y="1551875"/>
            <a:ext cx="1051650" cy="1051650"/>
          </a:xfrm>
          <a:prstGeom prst="rect">
            <a:avLst/>
          </a:prstGeom>
          <a:noFill/>
          <a:ln>
            <a:noFill/>
          </a:ln>
        </p:spPr>
      </p:pic>
      <p:pic>
        <p:nvPicPr>
          <p:cNvPr id="93" name="Google Shape;93;g10f4a602c63_0_0" descr="File:Heart empty font awesome.svg - Wikimedia Commons"/>
          <p:cNvPicPr preferRelativeResize="0"/>
          <p:nvPr/>
        </p:nvPicPr>
        <p:blipFill rotWithShape="1">
          <a:blip r:embed="rId4">
            <a:alphaModFix/>
          </a:blip>
          <a:srcRect/>
          <a:stretch/>
        </p:blipFill>
        <p:spPr>
          <a:xfrm>
            <a:off x="5123225" y="1551875"/>
            <a:ext cx="1051650" cy="1051650"/>
          </a:xfrm>
          <a:prstGeom prst="rect">
            <a:avLst/>
          </a:prstGeom>
          <a:noFill/>
          <a:ln>
            <a:noFill/>
          </a:ln>
        </p:spPr>
      </p:pic>
      <p:pic>
        <p:nvPicPr>
          <p:cNvPr id="94" name="Google Shape;94;g10f4a602c63_0_0" descr="File:Heart empty font awesome.svg - Wikimedia Commons"/>
          <p:cNvPicPr preferRelativeResize="0"/>
          <p:nvPr/>
        </p:nvPicPr>
        <p:blipFill rotWithShape="1">
          <a:blip r:embed="rId4">
            <a:alphaModFix/>
          </a:blip>
          <a:srcRect/>
          <a:stretch/>
        </p:blipFill>
        <p:spPr>
          <a:xfrm>
            <a:off x="6336225" y="1551875"/>
            <a:ext cx="1051650" cy="1051650"/>
          </a:xfrm>
          <a:prstGeom prst="rect">
            <a:avLst/>
          </a:prstGeom>
          <a:noFill/>
          <a:ln>
            <a:noFill/>
          </a:ln>
        </p:spPr>
      </p:pic>
      <p:pic>
        <p:nvPicPr>
          <p:cNvPr id="95" name="Google Shape;95;g10f4a602c63_0_0" descr="File:Heart empty font awesome.svg - Wikimedia Commons"/>
          <p:cNvPicPr preferRelativeResize="0"/>
          <p:nvPr/>
        </p:nvPicPr>
        <p:blipFill rotWithShape="1">
          <a:blip r:embed="rId4">
            <a:alphaModFix/>
          </a:blip>
          <a:srcRect/>
          <a:stretch/>
        </p:blipFill>
        <p:spPr>
          <a:xfrm>
            <a:off x="7473025" y="1551875"/>
            <a:ext cx="1051650" cy="1051650"/>
          </a:xfrm>
          <a:prstGeom prst="rect">
            <a:avLst/>
          </a:prstGeom>
          <a:noFill/>
          <a:ln>
            <a:noFill/>
          </a:ln>
        </p:spPr>
      </p:pic>
      <p:pic>
        <p:nvPicPr>
          <p:cNvPr id="96" name="Google Shape;96;g10f4a602c63_0_0" descr="File:Heart empty font awesome.svg - Wikimedia Commons"/>
          <p:cNvPicPr preferRelativeResize="0"/>
          <p:nvPr/>
        </p:nvPicPr>
        <p:blipFill rotWithShape="1">
          <a:blip r:embed="rId4">
            <a:alphaModFix/>
          </a:blip>
          <a:srcRect/>
          <a:stretch/>
        </p:blipFill>
        <p:spPr>
          <a:xfrm>
            <a:off x="8609825" y="1551875"/>
            <a:ext cx="1051650" cy="1051650"/>
          </a:xfrm>
          <a:prstGeom prst="rect">
            <a:avLst/>
          </a:prstGeom>
          <a:noFill/>
          <a:ln>
            <a:noFill/>
          </a:ln>
        </p:spPr>
      </p:pic>
      <p:pic>
        <p:nvPicPr>
          <p:cNvPr id="97" name="Google Shape;97;g10f4a602c63_0_0" descr="File:Heart empty font awesome.svg - Wikimedia Commons"/>
          <p:cNvPicPr preferRelativeResize="0"/>
          <p:nvPr/>
        </p:nvPicPr>
        <p:blipFill rotWithShape="1">
          <a:blip r:embed="rId4">
            <a:alphaModFix/>
          </a:blip>
          <a:srcRect/>
          <a:stretch/>
        </p:blipFill>
        <p:spPr>
          <a:xfrm>
            <a:off x="9822825" y="1551875"/>
            <a:ext cx="1051650" cy="1051650"/>
          </a:xfrm>
          <a:prstGeom prst="rect">
            <a:avLst/>
          </a:prstGeom>
          <a:noFill/>
          <a:ln>
            <a:noFill/>
          </a:ln>
        </p:spPr>
      </p:pic>
      <p:pic>
        <p:nvPicPr>
          <p:cNvPr id="98" name="Google Shape;98;g10f4a602c63_0_0" descr="File:Heart empty font awesome.svg - Wikimedia Commons"/>
          <p:cNvPicPr preferRelativeResize="0"/>
          <p:nvPr/>
        </p:nvPicPr>
        <p:blipFill rotWithShape="1">
          <a:blip r:embed="rId4">
            <a:alphaModFix/>
          </a:blip>
          <a:srcRect/>
          <a:stretch/>
        </p:blipFill>
        <p:spPr>
          <a:xfrm>
            <a:off x="10976575" y="1551875"/>
            <a:ext cx="1051650" cy="1051650"/>
          </a:xfrm>
          <a:prstGeom prst="rect">
            <a:avLst/>
          </a:prstGeom>
          <a:noFill/>
          <a:ln>
            <a:noFill/>
          </a:ln>
        </p:spPr>
      </p:pic>
      <p:sp>
        <p:nvSpPr>
          <p:cNvPr id="99" name="Google Shape;99;g10f4a602c63_0_0">
            <a:hlinkClick r:id="rId6" action="ppaction://hlinksldjump"/>
          </p:cNvPr>
          <p:cNvSpPr txBox="1"/>
          <p:nvPr/>
        </p:nvSpPr>
        <p:spPr>
          <a:xfrm>
            <a:off x="1837850" y="1692950"/>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2</a:t>
            </a:r>
            <a:endParaRPr sz="3800" b="1" i="0" u="none" strike="noStrike" cap="none" dirty="0">
              <a:solidFill>
                <a:srgbClr val="020B69"/>
              </a:solidFill>
              <a:latin typeface="Arial"/>
              <a:ea typeface="Arial"/>
              <a:cs typeface="Arial"/>
              <a:sym typeface="Arial"/>
            </a:endParaRPr>
          </a:p>
        </p:txBody>
      </p:sp>
      <p:sp>
        <p:nvSpPr>
          <p:cNvPr id="100" name="Google Shape;100;g10f4a602c63_0_0">
            <a:hlinkClick r:id="rId7" action="ppaction://hlinksldjump"/>
          </p:cNvPr>
          <p:cNvSpPr txBox="1"/>
          <p:nvPr/>
        </p:nvSpPr>
        <p:spPr>
          <a:xfrm>
            <a:off x="3012750" y="1692950"/>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3</a:t>
            </a:r>
            <a:endParaRPr sz="3800" b="1" i="0" u="none" strike="noStrike" cap="none" dirty="0">
              <a:solidFill>
                <a:srgbClr val="020B69"/>
              </a:solidFill>
              <a:latin typeface="Arial"/>
              <a:ea typeface="Arial"/>
              <a:cs typeface="Arial"/>
              <a:sym typeface="Arial"/>
            </a:endParaRPr>
          </a:p>
        </p:txBody>
      </p:sp>
      <p:sp>
        <p:nvSpPr>
          <p:cNvPr id="101" name="Google Shape;101;g10f4a602c63_0_0">
            <a:hlinkClick r:id="rId8" action="ppaction://hlinksldjump"/>
          </p:cNvPr>
          <p:cNvSpPr txBox="1"/>
          <p:nvPr/>
        </p:nvSpPr>
        <p:spPr>
          <a:xfrm>
            <a:off x="4158025" y="1692950"/>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4</a:t>
            </a:r>
            <a:endParaRPr sz="3800" b="1" i="0" u="none" strike="noStrike" cap="none" dirty="0">
              <a:solidFill>
                <a:srgbClr val="020B69"/>
              </a:solidFill>
              <a:latin typeface="Arial"/>
              <a:ea typeface="Arial"/>
              <a:cs typeface="Arial"/>
              <a:sym typeface="Arial"/>
            </a:endParaRPr>
          </a:p>
        </p:txBody>
      </p:sp>
      <p:sp>
        <p:nvSpPr>
          <p:cNvPr id="102" name="Google Shape;102;g10f4a602c63_0_0">
            <a:hlinkClick r:id="rId9" action="ppaction://hlinksldjump"/>
          </p:cNvPr>
          <p:cNvSpPr txBox="1"/>
          <p:nvPr/>
        </p:nvSpPr>
        <p:spPr>
          <a:xfrm>
            <a:off x="5341400" y="1692950"/>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5</a:t>
            </a:r>
            <a:endParaRPr sz="3800" b="1" i="0" u="none" strike="noStrike" cap="none" dirty="0">
              <a:solidFill>
                <a:srgbClr val="020B69"/>
              </a:solidFill>
              <a:latin typeface="Arial"/>
              <a:ea typeface="Arial"/>
              <a:cs typeface="Arial"/>
              <a:sym typeface="Arial"/>
            </a:endParaRPr>
          </a:p>
        </p:txBody>
      </p:sp>
      <p:sp>
        <p:nvSpPr>
          <p:cNvPr id="103" name="Google Shape;103;g10f4a602c63_0_0">
            <a:hlinkClick r:id="rId10" action="ppaction://hlinksldjump"/>
          </p:cNvPr>
          <p:cNvSpPr txBox="1"/>
          <p:nvPr/>
        </p:nvSpPr>
        <p:spPr>
          <a:xfrm>
            <a:off x="6507825" y="1692950"/>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6</a:t>
            </a:r>
            <a:endParaRPr sz="3800" b="1" i="0" u="none" strike="noStrike" cap="none" dirty="0">
              <a:solidFill>
                <a:srgbClr val="020B69"/>
              </a:solidFill>
              <a:latin typeface="Arial"/>
              <a:ea typeface="Arial"/>
              <a:cs typeface="Arial"/>
              <a:sym typeface="Arial"/>
            </a:endParaRPr>
          </a:p>
        </p:txBody>
      </p:sp>
      <p:sp>
        <p:nvSpPr>
          <p:cNvPr id="104" name="Google Shape;104;g10f4a602c63_0_0">
            <a:hlinkClick r:id="rId11" action="ppaction://hlinksldjump"/>
          </p:cNvPr>
          <p:cNvSpPr txBox="1"/>
          <p:nvPr/>
        </p:nvSpPr>
        <p:spPr>
          <a:xfrm>
            <a:off x="7653100" y="1692950"/>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7</a:t>
            </a:r>
            <a:endParaRPr sz="3800" b="1" i="0" u="none" strike="noStrike" cap="none" dirty="0">
              <a:solidFill>
                <a:srgbClr val="020B69"/>
              </a:solidFill>
              <a:latin typeface="Arial"/>
              <a:ea typeface="Arial"/>
              <a:cs typeface="Arial"/>
              <a:sym typeface="Arial"/>
            </a:endParaRPr>
          </a:p>
        </p:txBody>
      </p:sp>
      <p:sp>
        <p:nvSpPr>
          <p:cNvPr id="105" name="Google Shape;105;g10f4a602c63_0_0">
            <a:hlinkClick r:id="rId12" action="ppaction://hlinksldjump"/>
          </p:cNvPr>
          <p:cNvSpPr txBox="1"/>
          <p:nvPr/>
        </p:nvSpPr>
        <p:spPr>
          <a:xfrm>
            <a:off x="8828000" y="1692950"/>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8</a:t>
            </a:r>
            <a:endParaRPr sz="3800" b="1" i="0" u="none" strike="noStrike" cap="none" dirty="0">
              <a:solidFill>
                <a:srgbClr val="020B69"/>
              </a:solidFill>
              <a:latin typeface="Arial"/>
              <a:ea typeface="Arial"/>
              <a:cs typeface="Arial"/>
              <a:sym typeface="Arial"/>
            </a:endParaRPr>
          </a:p>
        </p:txBody>
      </p:sp>
      <p:sp>
        <p:nvSpPr>
          <p:cNvPr id="106" name="Google Shape;106;g10f4a602c63_0_0">
            <a:hlinkClick r:id="rId13" action="ppaction://hlinksldjump"/>
          </p:cNvPr>
          <p:cNvSpPr txBox="1"/>
          <p:nvPr/>
        </p:nvSpPr>
        <p:spPr>
          <a:xfrm>
            <a:off x="9973275" y="1692950"/>
            <a:ext cx="691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9</a:t>
            </a:r>
            <a:endParaRPr sz="3800" b="1" i="0" u="none" strike="noStrike" cap="none" dirty="0">
              <a:solidFill>
                <a:srgbClr val="020B69"/>
              </a:solidFill>
              <a:latin typeface="Arial"/>
              <a:ea typeface="Arial"/>
              <a:cs typeface="Arial"/>
              <a:sym typeface="Arial"/>
            </a:endParaRPr>
          </a:p>
        </p:txBody>
      </p:sp>
      <p:sp>
        <p:nvSpPr>
          <p:cNvPr id="107" name="Google Shape;107;g10f4a602c63_0_0">
            <a:hlinkClick r:id="rId14" action="ppaction://hlinksldjump"/>
          </p:cNvPr>
          <p:cNvSpPr txBox="1"/>
          <p:nvPr/>
        </p:nvSpPr>
        <p:spPr>
          <a:xfrm>
            <a:off x="11035825" y="1708250"/>
            <a:ext cx="8928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600"/>
              <a:buFont typeface="Arial"/>
              <a:buNone/>
            </a:pPr>
            <a:r>
              <a:rPr lang="en-US" sz="3600" b="1" i="0" u="none" strike="noStrike" cap="none" dirty="0">
                <a:solidFill>
                  <a:srgbClr val="020B69"/>
                </a:solidFill>
                <a:latin typeface="Arial"/>
                <a:ea typeface="Arial"/>
                <a:cs typeface="Arial"/>
                <a:sym typeface="Arial"/>
              </a:rPr>
              <a:t>10</a:t>
            </a:r>
            <a:endParaRPr sz="3600" b="1" i="0" u="none" strike="noStrike" cap="none" dirty="0">
              <a:solidFill>
                <a:srgbClr val="020B69"/>
              </a:solidFill>
              <a:latin typeface="Arial"/>
              <a:ea typeface="Arial"/>
              <a:cs typeface="Arial"/>
              <a:sym typeface="Arial"/>
            </a:endParaRPr>
          </a:p>
        </p:txBody>
      </p:sp>
      <p:sp>
        <p:nvSpPr>
          <p:cNvPr id="108" name="Google Shape;108;g10f4a602c63_0_0">
            <a:hlinkClick r:id="rId15" action="ppaction://hlinksldjump"/>
          </p:cNvPr>
          <p:cNvSpPr txBox="1"/>
          <p:nvPr/>
        </p:nvSpPr>
        <p:spPr>
          <a:xfrm>
            <a:off x="586750" y="1692950"/>
            <a:ext cx="691500" cy="1011016"/>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800"/>
              <a:buFont typeface="Arial"/>
              <a:buNone/>
            </a:pPr>
            <a:r>
              <a:rPr lang="en-US" sz="3800" b="1" i="0" u="none" strike="noStrike" cap="none" dirty="0">
                <a:solidFill>
                  <a:srgbClr val="020B69"/>
                </a:solidFill>
                <a:latin typeface="Arial"/>
                <a:ea typeface="Arial"/>
                <a:cs typeface="Arial"/>
                <a:sym typeface="Arial"/>
              </a:rPr>
              <a:t>1</a:t>
            </a:r>
            <a:endParaRPr sz="3800" b="1" i="0" u="none" strike="noStrike" cap="none" dirty="0">
              <a:solidFill>
                <a:srgbClr val="020B69"/>
              </a:solidFill>
              <a:latin typeface="Arial"/>
              <a:ea typeface="Arial"/>
              <a:cs typeface="Arial"/>
              <a:sym typeface="Arial"/>
            </a:endParaRPr>
          </a:p>
        </p:txBody>
      </p:sp>
      <p:sp>
        <p:nvSpPr>
          <p:cNvPr id="2" name="TextBox 1">
            <a:hlinkClick r:id="rId15" action="ppaction://hlinksldjump"/>
            <a:extLst>
              <a:ext uri="{FF2B5EF4-FFF2-40B4-BE49-F238E27FC236}">
                <a16:creationId xmlns:a16="http://schemas.microsoft.com/office/drawing/2014/main" id="{3B068C35-3009-0104-9196-C1E99676BAD8}"/>
              </a:ext>
            </a:extLst>
          </p:cNvPr>
          <p:cNvSpPr txBox="1"/>
          <p:nvPr/>
        </p:nvSpPr>
        <p:spPr>
          <a:xfrm>
            <a:off x="406675" y="1551875"/>
            <a:ext cx="1051650" cy="910575"/>
          </a:xfrm>
          <a:prstGeom prst="rect">
            <a:avLst/>
          </a:prstGeom>
          <a:noFill/>
        </p:spPr>
        <p:txBody>
          <a:bodyPr wrap="square" rtlCol="0">
            <a:spAutoFit/>
          </a:bodyPr>
          <a:lstStyle/>
          <a:p>
            <a:endParaRPr lang="en-US" dirty="0"/>
          </a:p>
        </p:txBody>
      </p:sp>
      <p:sp>
        <p:nvSpPr>
          <p:cNvPr id="3" name="TextBox 2">
            <a:hlinkClick r:id="rId6" action="ppaction://hlinksldjump"/>
            <a:extLst>
              <a:ext uri="{FF2B5EF4-FFF2-40B4-BE49-F238E27FC236}">
                <a16:creationId xmlns:a16="http://schemas.microsoft.com/office/drawing/2014/main" id="{6E06C684-9B71-F771-FFC1-0FB80EB65042}"/>
              </a:ext>
            </a:extLst>
          </p:cNvPr>
          <p:cNvSpPr txBox="1"/>
          <p:nvPr/>
        </p:nvSpPr>
        <p:spPr>
          <a:xfrm>
            <a:off x="1614887" y="1627923"/>
            <a:ext cx="1051650" cy="910575"/>
          </a:xfrm>
          <a:prstGeom prst="rect">
            <a:avLst/>
          </a:prstGeom>
          <a:noFill/>
        </p:spPr>
        <p:txBody>
          <a:bodyPr wrap="square" rtlCol="0">
            <a:spAutoFit/>
          </a:bodyPr>
          <a:lstStyle/>
          <a:p>
            <a:endParaRPr lang="en-US" dirty="0"/>
          </a:p>
        </p:txBody>
      </p:sp>
      <p:sp>
        <p:nvSpPr>
          <p:cNvPr id="4" name="TextBox 3">
            <a:hlinkClick r:id="rId7" action="ppaction://hlinksldjump"/>
            <a:extLst>
              <a:ext uri="{FF2B5EF4-FFF2-40B4-BE49-F238E27FC236}">
                <a16:creationId xmlns:a16="http://schemas.microsoft.com/office/drawing/2014/main" id="{A1405F35-57FD-7180-AE76-F1F80110AE4F}"/>
              </a:ext>
            </a:extLst>
          </p:cNvPr>
          <p:cNvSpPr txBox="1"/>
          <p:nvPr/>
        </p:nvSpPr>
        <p:spPr>
          <a:xfrm>
            <a:off x="2836143" y="1627923"/>
            <a:ext cx="1051650" cy="910575"/>
          </a:xfrm>
          <a:prstGeom prst="rect">
            <a:avLst/>
          </a:prstGeom>
          <a:noFill/>
        </p:spPr>
        <p:txBody>
          <a:bodyPr wrap="square" rtlCol="0">
            <a:spAutoFit/>
          </a:bodyPr>
          <a:lstStyle/>
          <a:p>
            <a:endParaRPr lang="en-US" dirty="0"/>
          </a:p>
        </p:txBody>
      </p:sp>
      <p:sp>
        <p:nvSpPr>
          <p:cNvPr id="5" name="TextBox 4">
            <a:hlinkClick r:id="rId8" action="ppaction://hlinksldjump"/>
            <a:extLst>
              <a:ext uri="{FF2B5EF4-FFF2-40B4-BE49-F238E27FC236}">
                <a16:creationId xmlns:a16="http://schemas.microsoft.com/office/drawing/2014/main" id="{99CC8C57-DAD6-2EDD-8F94-86B2D4368CC1}"/>
              </a:ext>
            </a:extLst>
          </p:cNvPr>
          <p:cNvSpPr txBox="1"/>
          <p:nvPr/>
        </p:nvSpPr>
        <p:spPr>
          <a:xfrm>
            <a:off x="3981538" y="1614962"/>
            <a:ext cx="1051650" cy="910575"/>
          </a:xfrm>
          <a:prstGeom prst="rect">
            <a:avLst/>
          </a:prstGeom>
          <a:noFill/>
        </p:spPr>
        <p:txBody>
          <a:bodyPr wrap="square" rtlCol="0">
            <a:spAutoFit/>
          </a:bodyPr>
          <a:lstStyle/>
          <a:p>
            <a:endParaRPr lang="en-US" dirty="0"/>
          </a:p>
        </p:txBody>
      </p:sp>
      <p:sp>
        <p:nvSpPr>
          <p:cNvPr id="6" name="TextBox 5">
            <a:hlinkClick r:id="rId9" action="ppaction://hlinksldjump"/>
            <a:extLst>
              <a:ext uri="{FF2B5EF4-FFF2-40B4-BE49-F238E27FC236}">
                <a16:creationId xmlns:a16="http://schemas.microsoft.com/office/drawing/2014/main" id="{BAEAF01E-4F39-79E9-36B3-0708855B879B}"/>
              </a:ext>
            </a:extLst>
          </p:cNvPr>
          <p:cNvSpPr txBox="1"/>
          <p:nvPr/>
        </p:nvSpPr>
        <p:spPr>
          <a:xfrm>
            <a:off x="5141156" y="1614961"/>
            <a:ext cx="1051650" cy="910575"/>
          </a:xfrm>
          <a:prstGeom prst="rect">
            <a:avLst/>
          </a:prstGeom>
          <a:noFill/>
        </p:spPr>
        <p:txBody>
          <a:bodyPr wrap="square" rtlCol="0">
            <a:spAutoFit/>
          </a:bodyPr>
          <a:lstStyle/>
          <a:p>
            <a:endParaRPr lang="en-US" dirty="0"/>
          </a:p>
        </p:txBody>
      </p:sp>
      <p:sp>
        <p:nvSpPr>
          <p:cNvPr id="7" name="TextBox 6">
            <a:hlinkClick r:id="rId10" action="ppaction://hlinksldjump"/>
            <a:extLst>
              <a:ext uri="{FF2B5EF4-FFF2-40B4-BE49-F238E27FC236}">
                <a16:creationId xmlns:a16="http://schemas.microsoft.com/office/drawing/2014/main" id="{33ADABEE-55D4-4377-E0F8-1EFEE670CDB5}"/>
              </a:ext>
            </a:extLst>
          </p:cNvPr>
          <p:cNvSpPr txBox="1"/>
          <p:nvPr/>
        </p:nvSpPr>
        <p:spPr>
          <a:xfrm>
            <a:off x="6334984" y="1645518"/>
            <a:ext cx="1051650" cy="910575"/>
          </a:xfrm>
          <a:prstGeom prst="rect">
            <a:avLst/>
          </a:prstGeom>
          <a:noFill/>
        </p:spPr>
        <p:txBody>
          <a:bodyPr wrap="square" rtlCol="0">
            <a:spAutoFit/>
          </a:bodyPr>
          <a:lstStyle/>
          <a:p>
            <a:endParaRPr lang="en-US" dirty="0"/>
          </a:p>
        </p:txBody>
      </p:sp>
      <p:sp>
        <p:nvSpPr>
          <p:cNvPr id="8" name="TextBox 7">
            <a:hlinkClick r:id="rId11" action="ppaction://hlinksldjump"/>
            <a:extLst>
              <a:ext uri="{FF2B5EF4-FFF2-40B4-BE49-F238E27FC236}">
                <a16:creationId xmlns:a16="http://schemas.microsoft.com/office/drawing/2014/main" id="{59443BEC-1C7B-CD1C-7950-64D22D69EAEB}"/>
              </a:ext>
            </a:extLst>
          </p:cNvPr>
          <p:cNvSpPr txBox="1"/>
          <p:nvPr/>
        </p:nvSpPr>
        <p:spPr>
          <a:xfrm>
            <a:off x="7482950" y="1598335"/>
            <a:ext cx="1051650" cy="910575"/>
          </a:xfrm>
          <a:prstGeom prst="rect">
            <a:avLst/>
          </a:prstGeom>
          <a:noFill/>
        </p:spPr>
        <p:txBody>
          <a:bodyPr wrap="square" rtlCol="0">
            <a:spAutoFit/>
          </a:bodyPr>
          <a:lstStyle/>
          <a:p>
            <a:endParaRPr lang="en-US" dirty="0"/>
          </a:p>
        </p:txBody>
      </p:sp>
      <p:sp>
        <p:nvSpPr>
          <p:cNvPr id="9" name="TextBox 8">
            <a:hlinkClick r:id="rId12" action="ppaction://hlinksldjump"/>
            <a:extLst>
              <a:ext uri="{FF2B5EF4-FFF2-40B4-BE49-F238E27FC236}">
                <a16:creationId xmlns:a16="http://schemas.microsoft.com/office/drawing/2014/main" id="{FD850ED0-8B59-7D16-76BC-DFA2B1D9A6D1}"/>
              </a:ext>
            </a:extLst>
          </p:cNvPr>
          <p:cNvSpPr txBox="1"/>
          <p:nvPr/>
        </p:nvSpPr>
        <p:spPr>
          <a:xfrm>
            <a:off x="8626775" y="1611157"/>
            <a:ext cx="1051650" cy="910575"/>
          </a:xfrm>
          <a:prstGeom prst="rect">
            <a:avLst/>
          </a:prstGeom>
          <a:noFill/>
        </p:spPr>
        <p:txBody>
          <a:bodyPr wrap="square" rtlCol="0">
            <a:spAutoFit/>
          </a:bodyPr>
          <a:lstStyle/>
          <a:p>
            <a:endParaRPr lang="en-US" dirty="0"/>
          </a:p>
        </p:txBody>
      </p:sp>
      <p:sp>
        <p:nvSpPr>
          <p:cNvPr id="10" name="TextBox 9">
            <a:hlinkClick r:id="rId13" action="ppaction://hlinksldjump"/>
            <a:extLst>
              <a:ext uri="{FF2B5EF4-FFF2-40B4-BE49-F238E27FC236}">
                <a16:creationId xmlns:a16="http://schemas.microsoft.com/office/drawing/2014/main" id="{7CC4EFCF-9F75-5A1B-0691-8A690D8AEC98}"/>
              </a:ext>
            </a:extLst>
          </p:cNvPr>
          <p:cNvSpPr txBox="1"/>
          <p:nvPr/>
        </p:nvSpPr>
        <p:spPr>
          <a:xfrm>
            <a:off x="9817586" y="1596554"/>
            <a:ext cx="1051650" cy="910575"/>
          </a:xfrm>
          <a:prstGeom prst="rect">
            <a:avLst/>
          </a:prstGeom>
          <a:noFill/>
        </p:spPr>
        <p:txBody>
          <a:bodyPr wrap="square" rtlCol="0">
            <a:spAutoFit/>
          </a:bodyPr>
          <a:lstStyle/>
          <a:p>
            <a:endParaRPr lang="en-US" dirty="0"/>
          </a:p>
        </p:txBody>
      </p:sp>
      <p:sp>
        <p:nvSpPr>
          <p:cNvPr id="11" name="TextBox 10">
            <a:hlinkClick r:id="rId14" action="ppaction://hlinksldjump"/>
            <a:extLst>
              <a:ext uri="{FF2B5EF4-FFF2-40B4-BE49-F238E27FC236}">
                <a16:creationId xmlns:a16="http://schemas.microsoft.com/office/drawing/2014/main" id="{20563953-B65E-9C91-06D8-706F27C6E93D}"/>
              </a:ext>
            </a:extLst>
          </p:cNvPr>
          <p:cNvSpPr txBox="1"/>
          <p:nvPr/>
        </p:nvSpPr>
        <p:spPr>
          <a:xfrm>
            <a:off x="11008397" y="1609376"/>
            <a:ext cx="1051650" cy="910575"/>
          </a:xfrm>
          <a:prstGeom prst="rect">
            <a:avLst/>
          </a:prstGeom>
          <a:noFill/>
        </p:spPr>
        <p:txBody>
          <a:bodyPr wrap="square" rtlCol="0">
            <a:spAutoFit/>
          </a:bodyPr>
          <a:lstStyle/>
          <a:p>
            <a:endParaRPr lang="en-US" dirty="0"/>
          </a:p>
        </p:txBody>
      </p:sp>
      <p:sp>
        <p:nvSpPr>
          <p:cNvPr id="12" name="TextBox 11">
            <a:hlinkClick r:id="rId15" action="ppaction://hlinksldjump"/>
            <a:extLst>
              <a:ext uri="{FF2B5EF4-FFF2-40B4-BE49-F238E27FC236}">
                <a16:creationId xmlns:a16="http://schemas.microsoft.com/office/drawing/2014/main" id="{F8745A46-DB29-8C4D-B2D8-68862A17C44E}"/>
              </a:ext>
            </a:extLst>
          </p:cNvPr>
          <p:cNvSpPr txBox="1"/>
          <p:nvPr/>
        </p:nvSpPr>
        <p:spPr>
          <a:xfrm>
            <a:off x="406675" y="1551875"/>
            <a:ext cx="1208212" cy="3996675"/>
          </a:xfrm>
          <a:prstGeom prst="rect">
            <a:avLst/>
          </a:prstGeom>
          <a:noFill/>
        </p:spPr>
        <p:txBody>
          <a:bodyPr wrap="square" rtlCol="0">
            <a:spAutoFit/>
          </a:bodyPr>
          <a:lstStyle/>
          <a:p>
            <a:endParaRPr lang="en-US" dirty="0"/>
          </a:p>
        </p:txBody>
      </p:sp>
      <p:sp>
        <p:nvSpPr>
          <p:cNvPr id="13" name="TextBox 12">
            <a:hlinkClick r:id="rId6" action="ppaction://hlinksldjump"/>
            <a:extLst>
              <a:ext uri="{FF2B5EF4-FFF2-40B4-BE49-F238E27FC236}">
                <a16:creationId xmlns:a16="http://schemas.microsoft.com/office/drawing/2014/main" id="{F26CC6D3-49D1-225A-3696-CD0B0D36A27E}"/>
              </a:ext>
            </a:extLst>
          </p:cNvPr>
          <p:cNvSpPr txBox="1"/>
          <p:nvPr/>
        </p:nvSpPr>
        <p:spPr>
          <a:xfrm>
            <a:off x="1605586" y="1596554"/>
            <a:ext cx="1208212" cy="3996675"/>
          </a:xfrm>
          <a:prstGeom prst="rect">
            <a:avLst/>
          </a:prstGeom>
          <a:noFill/>
        </p:spPr>
        <p:txBody>
          <a:bodyPr wrap="square" rtlCol="0">
            <a:spAutoFit/>
          </a:bodyPr>
          <a:lstStyle/>
          <a:p>
            <a:endParaRPr lang="en-US" dirty="0"/>
          </a:p>
        </p:txBody>
      </p:sp>
      <p:sp>
        <p:nvSpPr>
          <p:cNvPr id="14" name="TextBox 13">
            <a:hlinkClick r:id="rId7" action="ppaction://hlinksldjump"/>
            <a:extLst>
              <a:ext uri="{FF2B5EF4-FFF2-40B4-BE49-F238E27FC236}">
                <a16:creationId xmlns:a16="http://schemas.microsoft.com/office/drawing/2014/main" id="{23319ECF-F2C2-2621-EB88-CB7FB4A1E163}"/>
              </a:ext>
            </a:extLst>
          </p:cNvPr>
          <p:cNvSpPr txBox="1"/>
          <p:nvPr/>
        </p:nvSpPr>
        <p:spPr>
          <a:xfrm>
            <a:off x="2742501" y="1488859"/>
            <a:ext cx="1208212" cy="3996675"/>
          </a:xfrm>
          <a:prstGeom prst="rect">
            <a:avLst/>
          </a:prstGeom>
          <a:noFill/>
        </p:spPr>
        <p:txBody>
          <a:bodyPr wrap="square" rtlCol="0">
            <a:spAutoFit/>
          </a:bodyPr>
          <a:lstStyle/>
          <a:p>
            <a:endParaRPr lang="en-US" dirty="0"/>
          </a:p>
        </p:txBody>
      </p:sp>
      <p:sp>
        <p:nvSpPr>
          <p:cNvPr id="15" name="TextBox 14">
            <a:hlinkClick r:id="rId8" action="ppaction://hlinksldjump"/>
            <a:extLst>
              <a:ext uri="{FF2B5EF4-FFF2-40B4-BE49-F238E27FC236}">
                <a16:creationId xmlns:a16="http://schemas.microsoft.com/office/drawing/2014/main" id="{181FC0C9-7AEB-A54B-4A45-EDC7CB01C17E}"/>
              </a:ext>
            </a:extLst>
          </p:cNvPr>
          <p:cNvSpPr txBox="1"/>
          <p:nvPr/>
        </p:nvSpPr>
        <p:spPr>
          <a:xfrm>
            <a:off x="3951495" y="1432125"/>
            <a:ext cx="1208212" cy="3996675"/>
          </a:xfrm>
          <a:prstGeom prst="rect">
            <a:avLst/>
          </a:prstGeom>
          <a:noFill/>
        </p:spPr>
        <p:txBody>
          <a:bodyPr wrap="square" rtlCol="0">
            <a:spAutoFit/>
          </a:bodyPr>
          <a:lstStyle/>
          <a:p>
            <a:endParaRPr lang="en-US" dirty="0"/>
          </a:p>
        </p:txBody>
      </p:sp>
      <p:sp>
        <p:nvSpPr>
          <p:cNvPr id="16" name="TextBox 15">
            <a:hlinkClick r:id="rId9" action="ppaction://hlinksldjump"/>
            <a:extLst>
              <a:ext uri="{FF2B5EF4-FFF2-40B4-BE49-F238E27FC236}">
                <a16:creationId xmlns:a16="http://schemas.microsoft.com/office/drawing/2014/main" id="{25AB7CD1-C6BF-0E92-49A5-BA2EE8F6F5CD}"/>
              </a:ext>
            </a:extLst>
          </p:cNvPr>
          <p:cNvSpPr txBox="1"/>
          <p:nvPr/>
        </p:nvSpPr>
        <p:spPr>
          <a:xfrm>
            <a:off x="5137238" y="1563194"/>
            <a:ext cx="1208212" cy="3996675"/>
          </a:xfrm>
          <a:prstGeom prst="rect">
            <a:avLst/>
          </a:prstGeom>
          <a:noFill/>
        </p:spPr>
        <p:txBody>
          <a:bodyPr wrap="square" rtlCol="0">
            <a:spAutoFit/>
          </a:bodyPr>
          <a:lstStyle/>
          <a:p>
            <a:endParaRPr lang="en-US" dirty="0"/>
          </a:p>
        </p:txBody>
      </p:sp>
      <p:sp>
        <p:nvSpPr>
          <p:cNvPr id="17" name="TextBox 16">
            <a:hlinkClick r:id="rId10" action="ppaction://hlinksldjump"/>
            <a:extLst>
              <a:ext uri="{FF2B5EF4-FFF2-40B4-BE49-F238E27FC236}">
                <a16:creationId xmlns:a16="http://schemas.microsoft.com/office/drawing/2014/main" id="{00A1C582-E0F4-67C0-895A-14FABEEE4C81}"/>
              </a:ext>
            </a:extLst>
          </p:cNvPr>
          <p:cNvSpPr txBox="1"/>
          <p:nvPr/>
        </p:nvSpPr>
        <p:spPr>
          <a:xfrm>
            <a:off x="6263160" y="1573413"/>
            <a:ext cx="1208212" cy="3996675"/>
          </a:xfrm>
          <a:prstGeom prst="rect">
            <a:avLst/>
          </a:prstGeom>
          <a:noFill/>
        </p:spPr>
        <p:txBody>
          <a:bodyPr wrap="square" rtlCol="0">
            <a:spAutoFit/>
          </a:bodyPr>
          <a:lstStyle/>
          <a:p>
            <a:endParaRPr lang="en-US" dirty="0"/>
          </a:p>
        </p:txBody>
      </p:sp>
      <p:sp>
        <p:nvSpPr>
          <p:cNvPr id="18" name="TextBox 17">
            <a:hlinkClick r:id="rId11" action="ppaction://hlinksldjump"/>
            <a:extLst>
              <a:ext uri="{FF2B5EF4-FFF2-40B4-BE49-F238E27FC236}">
                <a16:creationId xmlns:a16="http://schemas.microsoft.com/office/drawing/2014/main" id="{CFFAFF08-E45F-00DE-F12C-5C3DBD2C5F35}"/>
              </a:ext>
            </a:extLst>
          </p:cNvPr>
          <p:cNvSpPr txBox="1"/>
          <p:nvPr/>
        </p:nvSpPr>
        <p:spPr>
          <a:xfrm>
            <a:off x="7427544" y="1609376"/>
            <a:ext cx="1208212" cy="3996675"/>
          </a:xfrm>
          <a:prstGeom prst="rect">
            <a:avLst/>
          </a:prstGeom>
          <a:noFill/>
        </p:spPr>
        <p:txBody>
          <a:bodyPr wrap="square" rtlCol="0">
            <a:spAutoFit/>
          </a:bodyPr>
          <a:lstStyle/>
          <a:p>
            <a:endParaRPr lang="en-US" dirty="0"/>
          </a:p>
        </p:txBody>
      </p:sp>
      <p:sp>
        <p:nvSpPr>
          <p:cNvPr id="19" name="TextBox 18">
            <a:hlinkClick r:id="rId12" action="ppaction://hlinksldjump"/>
            <a:extLst>
              <a:ext uri="{FF2B5EF4-FFF2-40B4-BE49-F238E27FC236}">
                <a16:creationId xmlns:a16="http://schemas.microsoft.com/office/drawing/2014/main" id="{697C7883-FF6A-94C0-CBB6-CB532AF4CBCB}"/>
              </a:ext>
            </a:extLst>
          </p:cNvPr>
          <p:cNvSpPr txBox="1"/>
          <p:nvPr/>
        </p:nvSpPr>
        <p:spPr>
          <a:xfrm>
            <a:off x="8600899" y="1540556"/>
            <a:ext cx="1208212" cy="3996675"/>
          </a:xfrm>
          <a:prstGeom prst="rect">
            <a:avLst/>
          </a:prstGeom>
          <a:noFill/>
        </p:spPr>
        <p:txBody>
          <a:bodyPr wrap="square" rtlCol="0">
            <a:spAutoFit/>
          </a:bodyPr>
          <a:lstStyle/>
          <a:p>
            <a:endParaRPr lang="en-US" dirty="0"/>
          </a:p>
        </p:txBody>
      </p:sp>
      <p:sp>
        <p:nvSpPr>
          <p:cNvPr id="20" name="TextBox 19">
            <a:hlinkClick r:id="rId13" action="ppaction://hlinksldjump"/>
            <a:extLst>
              <a:ext uri="{FF2B5EF4-FFF2-40B4-BE49-F238E27FC236}">
                <a16:creationId xmlns:a16="http://schemas.microsoft.com/office/drawing/2014/main" id="{1F5FCA81-04B8-44FD-A792-86DF40DD00AD}"/>
              </a:ext>
            </a:extLst>
          </p:cNvPr>
          <p:cNvSpPr txBox="1"/>
          <p:nvPr/>
        </p:nvSpPr>
        <p:spPr>
          <a:xfrm>
            <a:off x="9701595" y="1431615"/>
            <a:ext cx="1208212" cy="3996675"/>
          </a:xfrm>
          <a:prstGeom prst="rect">
            <a:avLst/>
          </a:prstGeom>
          <a:noFill/>
        </p:spPr>
        <p:txBody>
          <a:bodyPr wrap="square" rtlCol="0">
            <a:spAutoFit/>
          </a:bodyPr>
          <a:lstStyle/>
          <a:p>
            <a:endParaRPr lang="en-US" dirty="0"/>
          </a:p>
        </p:txBody>
      </p:sp>
      <p:sp>
        <p:nvSpPr>
          <p:cNvPr id="21" name="TextBox 20">
            <a:hlinkClick r:id="rId14" action="ppaction://hlinksldjump"/>
            <a:extLst>
              <a:ext uri="{FF2B5EF4-FFF2-40B4-BE49-F238E27FC236}">
                <a16:creationId xmlns:a16="http://schemas.microsoft.com/office/drawing/2014/main" id="{AA135616-4690-C928-86B6-E65E100F384C}"/>
              </a:ext>
            </a:extLst>
          </p:cNvPr>
          <p:cNvSpPr txBox="1"/>
          <p:nvPr/>
        </p:nvSpPr>
        <p:spPr>
          <a:xfrm>
            <a:off x="10815225" y="1460249"/>
            <a:ext cx="1208212" cy="3996675"/>
          </a:xfrm>
          <a:prstGeom prst="rect">
            <a:avLst/>
          </a:prstGeom>
          <a:noFill/>
        </p:spPr>
        <p:txBody>
          <a:bodyPr wrap="square" rtlCol="0">
            <a:spAutoFit/>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13"/>
        <p:cNvGrpSpPr/>
        <p:nvPr/>
      </p:nvGrpSpPr>
      <p:grpSpPr>
        <a:xfrm>
          <a:off x="0" y="0"/>
          <a:ext cx="0" cy="0"/>
          <a:chOff x="0" y="0"/>
          <a:chExt cx="0" cy="0"/>
        </a:xfrm>
      </p:grpSpPr>
      <p:sp>
        <p:nvSpPr>
          <p:cNvPr id="114" name="Google Shape;114;p8"/>
          <p:cNvSpPr txBox="1">
            <a:spLocks noGrp="1"/>
          </p:cNvSpPr>
          <p:nvPr>
            <p:ph type="body" idx="1"/>
          </p:nvPr>
        </p:nvSpPr>
        <p:spPr>
          <a:xfrm>
            <a:off x="0" y="2246850"/>
            <a:ext cx="12221750" cy="2364300"/>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buClr>
                <a:schemeClr val="dk1"/>
              </a:buClr>
              <a:buSzPts val="2800"/>
              <a:buNone/>
            </a:pPr>
            <a:r>
              <a:rPr lang="en-US" sz="3200" dirty="0">
                <a:solidFill>
                  <a:schemeClr val="dk1"/>
                </a:solidFill>
              </a:rPr>
              <a:t>What makes you happy about your sibling? </a:t>
            </a:r>
          </a:p>
          <a:p>
            <a:pPr marL="0" lvl="0" indent="0" algn="ctr" rtl="0">
              <a:lnSpc>
                <a:spcPct val="114000"/>
              </a:lnSpc>
              <a:spcBef>
                <a:spcPts val="0"/>
              </a:spcBef>
              <a:buClr>
                <a:schemeClr val="dk1"/>
              </a:buClr>
              <a:buSzPts val="2800"/>
              <a:buNone/>
            </a:pPr>
            <a:r>
              <a:rPr lang="en-US" sz="3200" dirty="0">
                <a:solidFill>
                  <a:schemeClr val="dk1"/>
                </a:solidFill>
              </a:rPr>
              <a:t>OR </a:t>
            </a:r>
          </a:p>
          <a:p>
            <a:pPr marL="0" lvl="0" indent="0" algn="ctr" rtl="0">
              <a:lnSpc>
                <a:spcPct val="114000"/>
              </a:lnSpc>
              <a:spcBef>
                <a:spcPts val="0"/>
              </a:spcBef>
              <a:buClr>
                <a:schemeClr val="dk1"/>
              </a:buClr>
              <a:buSzPts val="2800"/>
              <a:buNone/>
            </a:pPr>
            <a:r>
              <a:rPr lang="en-US" sz="3200" dirty="0">
                <a:solidFill>
                  <a:schemeClr val="dk1"/>
                </a:solidFill>
              </a:rPr>
              <a:t>What makes you mad about your sibling?</a:t>
            </a:r>
            <a:endParaRPr sz="3200" dirty="0"/>
          </a:p>
        </p:txBody>
      </p:sp>
      <p:sp>
        <p:nvSpPr>
          <p:cNvPr id="115" name="Google Shape;115;p8"/>
          <p:cNvSpPr txBox="1"/>
          <p:nvPr/>
        </p:nvSpPr>
        <p:spPr>
          <a:xfrm>
            <a:off x="4482350" y="6245400"/>
            <a:ext cx="7739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pic>
        <p:nvPicPr>
          <p:cNvPr id="116" name="Google Shape;116;p8">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20"/>
        <p:cNvGrpSpPr/>
        <p:nvPr/>
      </p:nvGrpSpPr>
      <p:grpSpPr>
        <a:xfrm>
          <a:off x="0" y="0"/>
          <a:ext cx="0" cy="0"/>
          <a:chOff x="0" y="0"/>
          <a:chExt cx="0" cy="0"/>
        </a:xfrm>
      </p:grpSpPr>
      <p:sp>
        <p:nvSpPr>
          <p:cNvPr id="121" name="Google Shape;121;p9"/>
          <p:cNvSpPr txBox="1">
            <a:spLocks noGrp="1"/>
          </p:cNvSpPr>
          <p:nvPr>
            <p:ph type="body" idx="1"/>
          </p:nvPr>
        </p:nvSpPr>
        <p:spPr>
          <a:xfrm>
            <a:off x="0" y="2055000"/>
            <a:ext cx="12192000" cy="2748000"/>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spcAft>
                <a:spcPts val="0"/>
              </a:spcAft>
              <a:buClr>
                <a:schemeClr val="dk1"/>
              </a:buClr>
              <a:buSzPts val="2800"/>
              <a:buNone/>
            </a:pPr>
            <a:r>
              <a:rPr lang="en-US" sz="3200" dirty="0">
                <a:solidFill>
                  <a:schemeClr val="dk1"/>
                </a:solidFill>
              </a:rPr>
              <a:t>I don’t want to invite friends over because of my sibling’s behavior. Do other kids feel this way? Any advice?</a:t>
            </a:r>
            <a:endParaRPr sz="3200" dirty="0">
              <a:solidFill>
                <a:schemeClr val="dk1"/>
              </a:solidFill>
            </a:endParaRPr>
          </a:p>
        </p:txBody>
      </p:sp>
      <p:pic>
        <p:nvPicPr>
          <p:cNvPr id="122" name="Google Shape;122;p9">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26"/>
        <p:cNvGrpSpPr/>
        <p:nvPr/>
      </p:nvGrpSpPr>
      <p:grpSpPr>
        <a:xfrm>
          <a:off x="0" y="0"/>
          <a:ext cx="0" cy="0"/>
          <a:chOff x="0" y="0"/>
          <a:chExt cx="0" cy="0"/>
        </a:xfrm>
      </p:grpSpPr>
      <p:sp>
        <p:nvSpPr>
          <p:cNvPr id="127" name="Google Shape;127;p10"/>
          <p:cNvSpPr txBox="1">
            <a:spLocks noGrp="1"/>
          </p:cNvSpPr>
          <p:nvPr>
            <p:ph type="body" idx="1"/>
          </p:nvPr>
        </p:nvSpPr>
        <p:spPr>
          <a:xfrm>
            <a:off x="0" y="2929400"/>
            <a:ext cx="12192000" cy="999200"/>
          </a:xfrm>
          <a:prstGeom prst="rect">
            <a:avLst/>
          </a:prstGeom>
          <a:noFill/>
          <a:ln>
            <a:noFill/>
          </a:ln>
        </p:spPr>
        <p:txBody>
          <a:bodyPr spcFirstLastPara="1" wrap="square" lIns="91425" tIns="45700" rIns="91425" bIns="45700" anchor="ctr" anchorCtr="0">
            <a:noAutofit/>
          </a:bodyPr>
          <a:lstStyle/>
          <a:p>
            <a:pPr marL="177800" lvl="0" indent="0" algn="ctr" rtl="0">
              <a:lnSpc>
                <a:spcPct val="100000"/>
              </a:lnSpc>
              <a:spcBef>
                <a:spcPts val="0"/>
              </a:spcBef>
              <a:spcAft>
                <a:spcPts val="0"/>
              </a:spcAft>
              <a:buClr>
                <a:schemeClr val="dk1"/>
              </a:buClr>
              <a:buSzPts val="2800"/>
              <a:buNone/>
            </a:pPr>
            <a:r>
              <a:rPr lang="en-US" sz="3200" dirty="0">
                <a:solidFill>
                  <a:schemeClr val="dk1"/>
                </a:solidFill>
              </a:rPr>
              <a:t>Why are some kids more aggressive than others?</a:t>
            </a:r>
            <a:endParaRPr sz="3200" dirty="0">
              <a:solidFill>
                <a:schemeClr val="dk1"/>
              </a:solidFill>
            </a:endParaRPr>
          </a:p>
        </p:txBody>
      </p:sp>
      <p:pic>
        <p:nvPicPr>
          <p:cNvPr id="128" name="Google Shape;128;p10">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32"/>
        <p:cNvGrpSpPr/>
        <p:nvPr/>
      </p:nvGrpSpPr>
      <p:grpSpPr>
        <a:xfrm>
          <a:off x="0" y="0"/>
          <a:ext cx="0" cy="0"/>
          <a:chOff x="0" y="0"/>
          <a:chExt cx="0" cy="0"/>
        </a:xfrm>
      </p:grpSpPr>
      <p:sp>
        <p:nvSpPr>
          <p:cNvPr id="133" name="Google Shape;133;p11"/>
          <p:cNvSpPr txBox="1">
            <a:spLocks noGrp="1"/>
          </p:cNvSpPr>
          <p:nvPr>
            <p:ph type="title"/>
          </p:nvPr>
        </p:nvSpPr>
        <p:spPr>
          <a:xfrm>
            <a:off x="0" y="2766150"/>
            <a:ext cx="12192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Aft>
                <a:spcPts val="0"/>
              </a:spcAft>
              <a:buClr>
                <a:schemeClr val="dk1"/>
              </a:buClr>
              <a:buSzPts val="4400"/>
              <a:buFont typeface="Calibri"/>
              <a:buNone/>
            </a:pPr>
            <a:r>
              <a:rPr lang="en-US" sz="3200" dirty="0"/>
              <a:t>What do you do to feel better when you’re scared?</a:t>
            </a:r>
            <a:endParaRPr sz="3200" dirty="0"/>
          </a:p>
        </p:txBody>
      </p:sp>
      <p:pic>
        <p:nvPicPr>
          <p:cNvPr id="134" name="Google Shape;134;p11">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38"/>
        <p:cNvGrpSpPr/>
        <p:nvPr/>
      </p:nvGrpSpPr>
      <p:grpSpPr>
        <a:xfrm>
          <a:off x="0" y="0"/>
          <a:ext cx="0" cy="0"/>
          <a:chOff x="0" y="0"/>
          <a:chExt cx="0" cy="0"/>
        </a:xfrm>
      </p:grpSpPr>
      <p:sp>
        <p:nvSpPr>
          <p:cNvPr id="139" name="Google Shape;139;p12"/>
          <p:cNvSpPr txBox="1">
            <a:spLocks noGrp="1"/>
          </p:cNvSpPr>
          <p:nvPr>
            <p:ph type="body" idx="1"/>
          </p:nvPr>
        </p:nvSpPr>
        <p:spPr>
          <a:xfrm>
            <a:off x="0" y="2707425"/>
            <a:ext cx="12192000" cy="14431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100"/>
              <a:buNone/>
            </a:pPr>
            <a:r>
              <a:rPr lang="en-US" sz="3200" dirty="0">
                <a:solidFill>
                  <a:schemeClr val="dk1"/>
                </a:solidFill>
              </a:rPr>
              <a:t>My cousin doesn’t have any rules in her family, and my family has too many rules. Which way is better?</a:t>
            </a:r>
            <a:endParaRPr sz="3200" dirty="0">
              <a:solidFill>
                <a:schemeClr val="dk1"/>
              </a:solidFill>
            </a:endParaRPr>
          </a:p>
        </p:txBody>
      </p:sp>
      <p:pic>
        <p:nvPicPr>
          <p:cNvPr id="140" name="Google Shape;140;p12">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2373</Words>
  <Application>Microsoft Office PowerPoint</Application>
  <PresentationFormat>Widescreen</PresentationFormat>
  <Paragraphs>256</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Montserrat</vt:lpstr>
      <vt:lpstr>Montserrat Black</vt:lpstr>
      <vt:lpstr>Calibri</vt:lpstr>
      <vt:lpstr>Arial</vt:lpstr>
      <vt:lpstr>Aptos</vt:lpstr>
      <vt:lpstr>Lato</vt:lpstr>
      <vt:lpstr>Simple Light</vt:lpstr>
      <vt:lpstr>Love Can Be Hard</vt:lpstr>
      <vt:lpstr>Group Rules</vt:lpstr>
      <vt:lpstr>PowerPoint Presentation</vt:lpstr>
      <vt:lpstr>PowerPoint Presentation</vt:lpstr>
      <vt:lpstr>PowerPoint Presentation</vt:lpstr>
      <vt:lpstr>PowerPoint Presentation</vt:lpstr>
      <vt:lpstr>PowerPoint Presentation</vt:lpstr>
      <vt:lpstr>What do you do to feel better when you’re scared?</vt:lpstr>
      <vt:lpstr>PowerPoint Presentation</vt:lpstr>
      <vt:lpstr>PowerPoint Presentation</vt:lpstr>
      <vt:lpstr>PowerPoint Presentation</vt:lpstr>
      <vt:lpstr>PowerPoint Presentation</vt:lpstr>
      <vt:lpstr>PowerPoint Presentation</vt:lpstr>
      <vt:lpstr>PowerPoint Presentation</vt:lpstr>
      <vt:lpstr>Coping Skills: What Works for You?</vt:lpstr>
      <vt:lpstr>What was your favorite part of today’s group? What would you change to make the group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Can Be Hard</dc:title>
  <dc:creator>Joshua Feriante</dc:creator>
  <cp:lastModifiedBy>Jacobs, Ashley</cp:lastModifiedBy>
  <cp:revision>30</cp:revision>
  <dcterms:created xsi:type="dcterms:W3CDTF">2021-08-02T19:01:22Z</dcterms:created>
  <dcterms:modified xsi:type="dcterms:W3CDTF">2025-11-24T16:22:31Z</dcterms:modified>
</cp:coreProperties>
</file>