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Qmn4O1TNFfIsOhTqQwmjrKHfn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57638" autoAdjust="0"/>
  </p:normalViewPr>
  <p:slideViewPr>
    <p:cSldViewPr snapToGrid="0">
      <p:cViewPr varScale="1">
        <p:scale>
          <a:sx n="52" d="100"/>
          <a:sy n="52" d="100"/>
        </p:scale>
        <p:origin x="25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color.</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solidFill>
                <a:srgbClr val="000000"/>
              </a:solidFil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7000"/>
              </a:lnSpc>
              <a:spcBef>
                <a:spcPts val="0"/>
              </a:spcBef>
              <a:spcAft>
                <a:spcPts val="0"/>
              </a:spcAft>
              <a:buSzPts val="1400"/>
              <a:buNone/>
            </a:pPr>
            <a:endParaRPr dirty="0">
              <a:latin typeface="Arial"/>
              <a:ea typeface="Arial"/>
              <a:cs typeface="Arial"/>
              <a:sym typeface="Arial"/>
            </a:endParaRPr>
          </a:p>
          <a:p>
            <a:pPr marL="0" lvl="0" indent="0" algn="l" rtl="0">
              <a:lnSpc>
                <a:spcPct val="115000"/>
              </a:lnSpc>
              <a:spcBef>
                <a:spcPts val="0"/>
              </a:spcBef>
              <a:spcAft>
                <a:spcPts val="0"/>
              </a:spcAft>
              <a:buSzPts val="1100"/>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Does your sibling have fewer successes than you? If so, how does that make you feel?</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Tell us about a time you felt disappointed in yourself. What happened? How did you cope with your feelings?</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Do your parents ever tell you they are proud of you? If so, why do they say that and how does that make you feel?</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Have you ever felt proud of yourself? What did you do to feel that way?</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Who is the most successful person you know? Tell us why you chose that answer.</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b="1" dirty="0"/>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tell people about your sibling having a disability, or do you tend to keep it private? Please explain.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sometimes feel like nobody understands what you go through dealing with your sibling’s challenges? How do you cope with those feelings?</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are some of your sibling’s behaviors that wouldn’t be considered “normal” by other people?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embarrassed by your sibling’s behavior? How do you deal with that?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p:txBody>
      </p:sp>
      <p:sp>
        <p:nvSpPr>
          <p:cNvPr id="158" name="Google Shape;15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guilty that your sibling has extra challenges? How do you deal with those feelings?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wish your sibling could do certain things with you, but they can’t? How does that make you feel?</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your parents ever say no to something you want to do because of your sibling?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think you’d be able to do more fun things if your sibling didn’t have challenging behavior?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165" name="Google Shape;165;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wish you and your sibling were better friends?</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there something your sibling does that you don’t like? If so, what is it?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have a hard time listening?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think having a sibling with behavioral problems makes your life better or worse? Please explain.</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p:txBody>
      </p:sp>
      <p:sp>
        <p:nvSpPr>
          <p:cNvPr id="172" name="Google Shape;172;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are your favorite foods?</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consider yourself a picky eater? Is your sibling a picky eater? How do your parents deal with this?</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feel about trying new foods?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have sensory issues? For example, does your sibling refuse to eat certain foods because they don’t like the way it feels in their mouth? (Other examples: Your sibling gets extra startled when there’s a loud noise, they hate bright lights, or they won’t wear certain clothes because they don’t like the way they feel on their skin.)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79" name="Google Shape;179;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ee84a0b6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ee84a0b6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ee84a0b6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br>
              <a:rPr lang="en-US" dirty="0"/>
            </a:b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take turns choosing a</a:t>
            </a:r>
            <a:r>
              <a:rPr lang="en-US" dirty="0">
                <a:solidFill>
                  <a:srgbClr val="000000"/>
                </a:solidFill>
                <a:latin typeface="Arial"/>
                <a:ea typeface="Arial"/>
                <a:cs typeface="Arial"/>
                <a:sym typeface="Arial"/>
              </a:rPr>
              <a:t>n envelope</a:t>
            </a:r>
            <a:r>
              <a:rPr lang="en-US" i="0" u="none" strike="noStrike" dirty="0">
                <a:solidFill>
                  <a:srgbClr val="000000"/>
                </a:solidFill>
                <a:latin typeface="Arial"/>
                <a:ea typeface="Arial"/>
                <a:cs typeface="Arial"/>
                <a:sym typeface="Arial"/>
              </a:rPr>
              <a:t>, and then we will discuss the question that appears.”</a:t>
            </a:r>
          </a:p>
          <a:p>
            <a:pPr marL="0" lvl="0" indent="0" algn="l" rtl="0">
              <a:lnSpc>
                <a:spcPct val="100000"/>
              </a:lnSpc>
              <a:spcBef>
                <a:spcPts val="0"/>
              </a:spcBef>
              <a:spcAft>
                <a:spcPts val="0"/>
              </a:spcAft>
              <a:buSzPts val="1400"/>
              <a:buNone/>
            </a:pPr>
            <a:endParaRPr lang="en-US"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is your sibling like when they are mad? Do they get aggressive?</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do you do when your sibling gets mad at you? Do you give them space so they can cool down?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get mad at your sibling? If so, what do they do that makes you mad?</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calm down when you feel angry at your sibling?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120" name="Google Shape;12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have gym class at your school? If so, do you like it? Please explain.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Why is it important to move our bodies throughout the day? (Explain that it helps our bodies and minds stay healthy.)</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think somebody with a disability can still participate in gym class? Why or why not?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know if your sibling participates in gym class?</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If somebody wants to participate in gym class but they can’t because of their disability, is that fair?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Should all classes be designed so that even people with disabilities can participate?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spcBef>
                <a:spcPts val="0"/>
              </a:spcBef>
              <a:spcAft>
                <a:spcPts val="0"/>
              </a:spcAft>
              <a:buClr>
                <a:schemeClr val="dk1"/>
              </a:buClr>
              <a:buSzPts val="1400"/>
              <a:buFont typeface="Arial"/>
              <a:buNone/>
            </a:pP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p>
        </p:txBody>
      </p:sp>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often do you get angry? Do you find that you get angry at your sibling often?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cope with feeling angry? Name a few things that help you calm down.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have a trusted adult you can talk to when you’re feeling upset or angry? If so, who is it?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spending time with your sibling ever make you happy?</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p:txBody>
      </p:sp>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feel safe at home? Why or why not?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Was there ever a time you didn’t feel safe at home? If so, please tell us about it.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ever make you feel unsafe? How do you cope with that?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there anywhere that you don’t feel safe? Please explain why you feel this way and how you deal with it.</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is the difference between physical safety and emotional safety?</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139" name="Google Shape;1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kinds of rules do you follow at home?</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follow the same rules as you? If not, how does that make you feel?</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it unfair for siblings to have different rules to follow? Why or why not?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some of your friends have to follow fewer rules compared to you? How does that make you feel? </a:t>
            </a:r>
          </a:p>
          <a:p>
            <a:pPr marL="228600" marR="0" lvl="0" indent="-228600" algn="l" defTabSz="914400" rtl="0" eaLnBrk="1" fontAlgn="auto" latinLnBrk="0" hangingPunct="1">
              <a:lnSpc>
                <a:spcPct val="115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What’s the difference between spoken and unspoken rules?</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SzPts val="1400"/>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spcBef>
                <a:spcPts val="0"/>
              </a:spcBef>
              <a:spcAft>
                <a:spcPts val="0"/>
              </a:spcAft>
              <a:buSzPts val="1400"/>
              <a:buNone/>
            </a:pPr>
            <a:endParaRPr lang="en-US"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Click on the home icon to return to the game slide.</a:t>
            </a:r>
          </a:p>
          <a:p>
            <a:pPr marL="0" lvl="0" indent="0" algn="l" rtl="0">
              <a:spcBef>
                <a:spcPts val="0"/>
              </a:spcBef>
              <a:spcAft>
                <a:spcPts val="0"/>
              </a:spcAft>
              <a:buSzPts val="1400"/>
              <a:buNone/>
            </a:pPr>
            <a:endParaRPr i="1" dirty="0">
              <a:latin typeface="Arial"/>
              <a:ea typeface="Arial"/>
              <a:cs typeface="Arial"/>
              <a:sym typeface="Arial"/>
            </a:endParaRPr>
          </a:p>
        </p:txBody>
      </p:sp>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2.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0" Type="http://schemas.openxmlformats.org/officeDocument/2006/relationships/image" Target="../media/image1.png"/><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Letters for Sibs</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81682F26-C9F0-BAD8-AE46-F26C10A5CE48}"/>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2"/>
        <p:cNvGrpSpPr/>
        <p:nvPr/>
      </p:nvGrpSpPr>
      <p:grpSpPr>
        <a:xfrm>
          <a:off x="0" y="0"/>
          <a:ext cx="0" cy="0"/>
          <a:chOff x="0" y="0"/>
          <a:chExt cx="0" cy="0"/>
        </a:xfrm>
      </p:grpSpPr>
      <p:sp>
        <p:nvSpPr>
          <p:cNvPr id="153" name="Google Shape;153;p4"/>
          <p:cNvSpPr txBox="1">
            <a:spLocks noGrp="1"/>
          </p:cNvSpPr>
          <p:nvPr>
            <p:ph type="body" idx="1"/>
          </p:nvPr>
        </p:nvSpPr>
        <p:spPr>
          <a:xfrm>
            <a:off x="838200" y="2057550"/>
            <a:ext cx="105156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3200" dirty="0">
                <a:solidFill>
                  <a:schemeClr val="dk1"/>
                </a:solidFill>
              </a:rPr>
              <a:t>Tell us about a time you felt successful.</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EEB03AE8-0204-A100-1364-48751BE4A41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
        <p:cNvGrpSpPr/>
        <p:nvPr/>
      </p:nvGrpSpPr>
      <p:grpSpPr>
        <a:xfrm>
          <a:off x="0" y="0"/>
          <a:ext cx="0" cy="0"/>
          <a:chOff x="0" y="0"/>
          <a:chExt cx="0" cy="0"/>
        </a:xfrm>
      </p:grpSpPr>
      <p:sp>
        <p:nvSpPr>
          <p:cNvPr id="160" name="Google Shape;160;p2"/>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Is it hard to explain your sibling’s behavior to other people?</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ACE9CE8E-531D-DB83-93BD-485681E402F0}"/>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6"/>
        <p:cNvGrpSpPr/>
        <p:nvPr/>
      </p:nvGrpSpPr>
      <p:grpSpPr>
        <a:xfrm>
          <a:off x="0" y="0"/>
          <a:ext cx="0" cy="0"/>
          <a:chOff x="0" y="0"/>
          <a:chExt cx="0" cy="0"/>
        </a:xfrm>
      </p:grpSpPr>
      <p:sp>
        <p:nvSpPr>
          <p:cNvPr id="167" name="Google Shape;167;g22b916db9bf_0_0"/>
          <p:cNvSpPr txBox="1">
            <a:spLocks noGrp="1"/>
          </p:cNvSpPr>
          <p:nvPr>
            <p:ph type="body" idx="1"/>
          </p:nvPr>
        </p:nvSpPr>
        <p:spPr>
          <a:xfrm>
            <a:off x="0" y="2055150"/>
            <a:ext cx="12040950" cy="27477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My sibling is in a wheelchair and can’t do a lot of the fun stuff that I do. I feel guilty about this. Any advice?</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D2F6362A-9F7A-E33A-B5CB-0B3897DDA89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3"/>
        <p:cNvGrpSpPr/>
        <p:nvPr/>
      </p:nvGrpSpPr>
      <p:grpSpPr>
        <a:xfrm>
          <a:off x="0" y="0"/>
          <a:ext cx="0" cy="0"/>
          <a:chOff x="0" y="0"/>
          <a:chExt cx="0" cy="0"/>
        </a:xfrm>
      </p:grpSpPr>
      <p:sp>
        <p:nvSpPr>
          <p:cNvPr id="174" name="Google Shape;174;g22b916db9bf_0_6"/>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177800" lvl="0" indent="0" algn="ctr" rtl="0">
              <a:lnSpc>
                <a:spcPct val="90000"/>
              </a:lnSpc>
              <a:spcBef>
                <a:spcPts val="1800"/>
              </a:spcBef>
              <a:spcAft>
                <a:spcPts val="0"/>
              </a:spcAft>
              <a:buClr>
                <a:schemeClr val="dk1"/>
              </a:buClr>
              <a:buSzPts val="2800"/>
              <a:buFont typeface="Arial"/>
              <a:buNone/>
            </a:pPr>
            <a:r>
              <a:rPr lang="en-US" sz="3200" dirty="0">
                <a:solidFill>
                  <a:schemeClr val="dk1"/>
                </a:solidFill>
              </a:rPr>
              <a:t>How do you wish your sibling acted differently?</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350CDD66-5A77-83F1-46B9-1AD91ED71FBF}"/>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80"/>
        <p:cNvGrpSpPr/>
        <p:nvPr/>
      </p:nvGrpSpPr>
      <p:grpSpPr>
        <a:xfrm>
          <a:off x="0" y="0"/>
          <a:ext cx="0" cy="0"/>
          <a:chOff x="0" y="0"/>
          <a:chExt cx="0" cy="0"/>
        </a:xfrm>
      </p:grpSpPr>
      <p:sp>
        <p:nvSpPr>
          <p:cNvPr id="181" name="Google Shape;181;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177800" lvl="0" indent="0" algn="ctr" rtl="0">
              <a:lnSpc>
                <a:spcPct val="90000"/>
              </a:lnSpc>
              <a:spcBef>
                <a:spcPts val="1800"/>
              </a:spcBef>
              <a:spcAft>
                <a:spcPts val="0"/>
              </a:spcAft>
              <a:buClr>
                <a:schemeClr val="dk1"/>
              </a:buClr>
              <a:buSzPts val="2800"/>
              <a:buFont typeface="Arial"/>
              <a:buNone/>
            </a:pPr>
            <a:r>
              <a:rPr lang="en-US" sz="3200" dirty="0">
                <a:solidFill>
                  <a:schemeClr val="dk1"/>
                </a:solidFill>
              </a:rPr>
              <a:t>What happens when you eat spicy food? How does spicy food make you feel?</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55D57BA3-7245-80F5-0172-7DC86D0A0E0E}"/>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ee84a0b691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ee84a0b691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This is a</a:t>
            </a:r>
            <a:r>
              <a:rPr lang="en-US" sz="2400" b="1" dirty="0">
                <a:solidFill>
                  <a:srgbClr val="000000"/>
                </a:solidFill>
              </a:rPr>
              <a:t> safe place.</a:t>
            </a:r>
            <a:endParaRPr sz="2400" b="1"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We </a:t>
            </a:r>
            <a:r>
              <a:rPr lang="en-US" sz="2400" b="1" dirty="0">
                <a:solidFill>
                  <a:srgbClr val="000000"/>
                </a:solidFill>
              </a:rPr>
              <a:t>respect </a:t>
            </a:r>
            <a:r>
              <a:rPr lang="en-US" sz="2400" dirty="0">
                <a:solidFill>
                  <a:srgbClr val="000000"/>
                </a:solidFill>
              </a:rPr>
              <a:t>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Please keep your </a:t>
            </a:r>
            <a:r>
              <a:rPr lang="en-US" sz="2400" b="1" dirty="0">
                <a:solidFill>
                  <a:srgbClr val="000000"/>
                </a:solidFill>
              </a:rPr>
              <a:t>camera on</a:t>
            </a:r>
            <a:r>
              <a:rPr lang="en-US" sz="2400" dirty="0">
                <a:solidFill>
                  <a:srgbClr val="000000"/>
                </a:solidFill>
              </a:rPr>
              <a:t> so we can see 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It’s OK to use the</a:t>
            </a:r>
            <a:r>
              <a:rPr lang="en-US" sz="2400" b="1" dirty="0">
                <a:solidFill>
                  <a:srgbClr val="000000"/>
                </a:solidFill>
              </a:rPr>
              <a:t> chat function</a:t>
            </a:r>
            <a:r>
              <a:rPr lang="en-US" sz="2400" dirty="0">
                <a:solidFill>
                  <a:srgbClr val="000000"/>
                </a:solidFill>
              </a:rPr>
              <a:t> but please do so appropriately.</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What is said in this group</a:t>
            </a:r>
            <a:r>
              <a:rPr lang="en-US" sz="2400" b="1" dirty="0">
                <a:solidFill>
                  <a:srgbClr val="000000"/>
                </a:solidFill>
              </a:rPr>
              <a:t> stays in this group.*</a:t>
            </a:r>
            <a:endParaRPr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0" lvl="0" indent="0" algn="ctr" rtl="0">
              <a:lnSpc>
                <a:spcPct val="200000"/>
              </a:lnSpc>
              <a:spcBef>
                <a:spcPts val="0"/>
              </a:spcBef>
              <a:spcAft>
                <a:spcPts val="0"/>
              </a:spcAft>
              <a:buSzPts val="3700"/>
              <a:buNone/>
            </a:pPr>
            <a:endParaRPr sz="3200" dirty="0">
              <a:solidFill>
                <a:srgbClr val="000000"/>
              </a:solidFill>
            </a:endParaRPr>
          </a:p>
          <a:p>
            <a:pPr marL="0" lvl="0" indent="0" algn="ctr" rtl="0">
              <a:lnSpc>
                <a:spcPct val="200000"/>
              </a:lnSpc>
              <a:spcBef>
                <a:spcPts val="0"/>
              </a:spcBef>
              <a:spcAft>
                <a:spcPts val="0"/>
              </a:spcAft>
              <a:buSzPts val="3700"/>
              <a:buNone/>
            </a:pPr>
            <a:r>
              <a:rPr lang="en-US" sz="3200" dirty="0">
                <a:solidFill>
                  <a:srgbClr val="000000"/>
                </a:solidFill>
              </a:rPr>
              <a:t>What’s the bravest thing you’ve ever done?</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0f4a602c63_0_0"/>
          <p:cNvSpPr/>
          <p:nvPr/>
        </p:nvSpPr>
        <p:spPr>
          <a:xfrm>
            <a:off x="795400" y="2139725"/>
            <a:ext cx="1938300" cy="1392600"/>
          </a:xfrm>
          <a:prstGeom prst="roundRect">
            <a:avLst>
              <a:gd name="adj" fmla="val 7096"/>
            </a:avLst>
          </a:prstGeom>
          <a:solidFill>
            <a:srgbClr val="F4CB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g10f4a602c63_0_0"/>
          <p:cNvSpPr/>
          <p:nvPr/>
        </p:nvSpPr>
        <p:spPr>
          <a:xfrm>
            <a:off x="3033775" y="2139725"/>
            <a:ext cx="1938300" cy="1392600"/>
          </a:xfrm>
          <a:prstGeom prst="roundRect">
            <a:avLst>
              <a:gd name="adj" fmla="val 7096"/>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g10f4a602c63_0_0"/>
          <p:cNvSpPr/>
          <p:nvPr/>
        </p:nvSpPr>
        <p:spPr>
          <a:xfrm>
            <a:off x="5272150" y="2139725"/>
            <a:ext cx="1938300" cy="1392600"/>
          </a:xfrm>
          <a:prstGeom prst="roundRect">
            <a:avLst>
              <a:gd name="adj" fmla="val 7096"/>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g10f4a602c63_0_0"/>
          <p:cNvSpPr/>
          <p:nvPr/>
        </p:nvSpPr>
        <p:spPr>
          <a:xfrm>
            <a:off x="7373800" y="2139725"/>
            <a:ext cx="1938300" cy="1392600"/>
          </a:xfrm>
          <a:prstGeom prst="roundRect">
            <a:avLst>
              <a:gd name="adj" fmla="val 7096"/>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 name="Google Shape;89;g10f4a602c63_0_0"/>
          <p:cNvSpPr/>
          <p:nvPr/>
        </p:nvSpPr>
        <p:spPr>
          <a:xfrm>
            <a:off x="9475500" y="2139725"/>
            <a:ext cx="1938300" cy="1392600"/>
          </a:xfrm>
          <a:prstGeom prst="roundRect">
            <a:avLst>
              <a:gd name="adj" fmla="val 7096"/>
            </a:avLst>
          </a:prstGeom>
          <a:solidFill>
            <a:srgbClr val="D0DF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g10f4a602c63_0_0"/>
          <p:cNvSpPr/>
          <p:nvPr/>
        </p:nvSpPr>
        <p:spPr>
          <a:xfrm>
            <a:off x="795400" y="4317300"/>
            <a:ext cx="1938300" cy="1392600"/>
          </a:xfrm>
          <a:prstGeom prst="roundRect">
            <a:avLst>
              <a:gd name="adj" fmla="val 7096"/>
            </a:avLst>
          </a:prstGeom>
          <a:solidFill>
            <a:srgbClr val="EAD1D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g10f4a602c63_0_0"/>
          <p:cNvSpPr/>
          <p:nvPr/>
        </p:nvSpPr>
        <p:spPr>
          <a:xfrm>
            <a:off x="3033775" y="4317300"/>
            <a:ext cx="1938300" cy="1392600"/>
          </a:xfrm>
          <a:prstGeom prst="roundRect">
            <a:avLst>
              <a:gd name="adj" fmla="val 7096"/>
            </a:avLst>
          </a:prstGeom>
          <a:solidFill>
            <a:srgbClr val="D0E1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g10f4a602c63_0_0"/>
          <p:cNvSpPr/>
          <p:nvPr/>
        </p:nvSpPr>
        <p:spPr>
          <a:xfrm>
            <a:off x="5272150" y="4317300"/>
            <a:ext cx="1938300" cy="1392600"/>
          </a:xfrm>
          <a:prstGeom prst="roundRect">
            <a:avLst>
              <a:gd name="adj" fmla="val 7096"/>
            </a:avLst>
          </a:prstGeom>
          <a:solidFill>
            <a:srgbClr val="FFF1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g10f4a602c63_0_0"/>
          <p:cNvSpPr/>
          <p:nvPr/>
        </p:nvSpPr>
        <p:spPr>
          <a:xfrm>
            <a:off x="7373800" y="4317300"/>
            <a:ext cx="1938300" cy="1392600"/>
          </a:xfrm>
          <a:prstGeom prst="roundRect">
            <a:avLst>
              <a:gd name="adj" fmla="val 7096"/>
            </a:avLst>
          </a:prstGeom>
          <a:solidFill>
            <a:srgbClr val="D9E9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g10f4a602c63_0_0"/>
          <p:cNvSpPr/>
          <p:nvPr/>
        </p:nvSpPr>
        <p:spPr>
          <a:xfrm>
            <a:off x="9475500" y="4317300"/>
            <a:ext cx="1938300" cy="1392600"/>
          </a:xfrm>
          <a:prstGeom prst="roundRect">
            <a:avLst>
              <a:gd name="adj" fmla="val 7096"/>
            </a:avLst>
          </a:prstGeom>
          <a:solidFill>
            <a:srgbClr val="DCC1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g10f4a602c63_0_0"/>
          <p:cNvSpPr txBox="1"/>
          <p:nvPr/>
        </p:nvSpPr>
        <p:spPr>
          <a:xfrm>
            <a:off x="1056213" y="551157"/>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an Envelope</a:t>
            </a:r>
            <a:endParaRPr sz="4800" b="0" i="0" u="none" strike="noStrike" cap="none" dirty="0">
              <a:solidFill>
                <a:srgbClr val="080EA0"/>
              </a:solidFill>
              <a:latin typeface="Montserrat Black"/>
              <a:ea typeface="Montserrat Black"/>
              <a:cs typeface="Montserrat Black"/>
              <a:sym typeface="Montserrat Black"/>
            </a:endParaRPr>
          </a:p>
        </p:txBody>
      </p:sp>
      <p:sp>
        <p:nvSpPr>
          <p:cNvPr id="96" name="Google Shape;96;g10f4a602c63_0_0">
            <a:hlinkClick r:id="rId3" action="ppaction://hlinksldjump"/>
          </p:cNvPr>
          <p:cNvSpPr txBox="1"/>
          <p:nvPr/>
        </p:nvSpPr>
        <p:spPr>
          <a:xfrm>
            <a:off x="1345288"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a:t>
            </a:r>
            <a:endParaRPr sz="5200" b="0" i="0" u="none" strike="noStrike" cap="none" dirty="0">
              <a:solidFill>
                <a:schemeClr val="dk1"/>
              </a:solidFill>
              <a:latin typeface="Arial"/>
              <a:ea typeface="Arial"/>
              <a:cs typeface="Arial"/>
              <a:sym typeface="Arial"/>
            </a:endParaRPr>
          </a:p>
        </p:txBody>
      </p:sp>
      <p:sp>
        <p:nvSpPr>
          <p:cNvPr id="97" name="Google Shape;97;g10f4a602c63_0_0">
            <a:hlinkClick r:id="rId4" action="ppaction://hlinksldjump"/>
          </p:cNvPr>
          <p:cNvSpPr txBox="1"/>
          <p:nvPr/>
        </p:nvSpPr>
        <p:spPr>
          <a:xfrm>
            <a:off x="3592249"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8" name="Google Shape;98;g10f4a602c63_0_0">
            <a:hlinkClick r:id="rId5" action="ppaction://hlinksldjump"/>
          </p:cNvPr>
          <p:cNvSpPr txBox="1"/>
          <p:nvPr/>
        </p:nvSpPr>
        <p:spPr>
          <a:xfrm>
            <a:off x="5839218"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9" name="Google Shape;99;g10f4a602c63_0_0">
            <a:hlinkClick r:id="rId6" action="ppaction://hlinksldjump"/>
          </p:cNvPr>
          <p:cNvSpPr txBox="1"/>
          <p:nvPr/>
        </p:nvSpPr>
        <p:spPr>
          <a:xfrm>
            <a:off x="7937201"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4</a:t>
            </a:r>
            <a:endParaRPr sz="5200" b="0" i="0" u="none" strike="noStrike" cap="none" dirty="0">
              <a:solidFill>
                <a:schemeClr val="dk1"/>
              </a:solidFill>
              <a:latin typeface="Arial"/>
              <a:ea typeface="Arial"/>
              <a:cs typeface="Arial"/>
              <a:sym typeface="Arial"/>
            </a:endParaRPr>
          </a:p>
        </p:txBody>
      </p:sp>
      <p:sp>
        <p:nvSpPr>
          <p:cNvPr id="100" name="Google Shape;100;g10f4a602c63_0_0">
            <a:hlinkClick r:id="rId7" action="ppaction://hlinksldjump"/>
          </p:cNvPr>
          <p:cNvSpPr txBox="1"/>
          <p:nvPr/>
        </p:nvSpPr>
        <p:spPr>
          <a:xfrm>
            <a:off x="10035213"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5</a:t>
            </a:r>
            <a:endParaRPr sz="5200" b="0" i="0" u="none" strike="noStrike" cap="none" dirty="0">
              <a:solidFill>
                <a:schemeClr val="dk1"/>
              </a:solidFill>
              <a:latin typeface="Arial"/>
              <a:ea typeface="Arial"/>
              <a:cs typeface="Arial"/>
              <a:sym typeface="Arial"/>
            </a:endParaRPr>
          </a:p>
        </p:txBody>
      </p:sp>
      <p:sp>
        <p:nvSpPr>
          <p:cNvPr id="101" name="Google Shape;101;g10f4a602c63_0_0">
            <a:hlinkClick r:id="rId8" action="ppaction://hlinksldjump"/>
          </p:cNvPr>
          <p:cNvSpPr txBox="1"/>
          <p:nvPr/>
        </p:nvSpPr>
        <p:spPr>
          <a:xfrm>
            <a:off x="1345299"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6</a:t>
            </a:r>
            <a:endParaRPr sz="5200" b="0" i="0" u="none" strike="noStrike" cap="none" dirty="0">
              <a:solidFill>
                <a:schemeClr val="dk1"/>
              </a:solidFill>
              <a:latin typeface="Arial"/>
              <a:ea typeface="Arial"/>
              <a:cs typeface="Arial"/>
              <a:sym typeface="Arial"/>
            </a:endParaRPr>
          </a:p>
        </p:txBody>
      </p:sp>
      <p:sp>
        <p:nvSpPr>
          <p:cNvPr id="102" name="Google Shape;102;g10f4a602c63_0_0">
            <a:hlinkClick r:id="rId9" action="ppaction://hlinksldjump"/>
          </p:cNvPr>
          <p:cNvSpPr txBox="1"/>
          <p:nvPr/>
        </p:nvSpPr>
        <p:spPr>
          <a:xfrm>
            <a:off x="3592243"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7</a:t>
            </a:r>
            <a:endParaRPr sz="5200" b="0" i="0" u="none" strike="noStrike" cap="none" dirty="0">
              <a:solidFill>
                <a:schemeClr val="dk1"/>
              </a:solidFill>
              <a:latin typeface="Arial"/>
              <a:ea typeface="Arial"/>
              <a:cs typeface="Arial"/>
              <a:sym typeface="Arial"/>
            </a:endParaRPr>
          </a:p>
        </p:txBody>
      </p:sp>
      <p:pic>
        <p:nvPicPr>
          <p:cNvPr id="103" name="Google Shape;103;g10f4a602c63_0_0">
            <a:hlinkClick r:id="rId9" action="ppaction://hlinksldjump"/>
          </p:cNvPr>
          <p:cNvPicPr preferRelativeResize="0"/>
          <p:nvPr/>
        </p:nvPicPr>
        <p:blipFill rotWithShape="1">
          <a:blip r:embed="rId10">
            <a:alphaModFix/>
          </a:blip>
          <a:srcRect l="16675" t="26098" r="16675" b="26093"/>
          <a:stretch/>
        </p:blipFill>
        <p:spPr>
          <a:xfrm>
            <a:off x="2910619" y="4233612"/>
            <a:ext cx="2174801" cy="1560000"/>
          </a:xfrm>
          <a:prstGeom prst="rect">
            <a:avLst/>
          </a:prstGeom>
          <a:noFill/>
          <a:ln>
            <a:noFill/>
          </a:ln>
        </p:spPr>
      </p:pic>
      <p:sp>
        <p:nvSpPr>
          <p:cNvPr id="104" name="Google Shape;104;g10f4a602c63_0_0">
            <a:hlinkClick r:id="rId11" action="ppaction://hlinksldjump"/>
          </p:cNvPr>
          <p:cNvSpPr txBox="1"/>
          <p:nvPr/>
        </p:nvSpPr>
        <p:spPr>
          <a:xfrm rot="624" flipH="1">
            <a:off x="10539957"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105" name="Google Shape;105;g10f4a602c63_0_0">
            <a:hlinkClick r:id="rId12" action="ppaction://hlinksldjump"/>
          </p:cNvPr>
          <p:cNvSpPr txBox="1"/>
          <p:nvPr/>
        </p:nvSpPr>
        <p:spPr>
          <a:xfrm>
            <a:off x="7937207"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9</a:t>
            </a:r>
            <a:endParaRPr sz="5200" b="0" i="0" u="none" strike="noStrike" cap="none" dirty="0">
              <a:solidFill>
                <a:schemeClr val="dk1"/>
              </a:solidFill>
              <a:latin typeface="Arial"/>
              <a:ea typeface="Arial"/>
              <a:cs typeface="Arial"/>
              <a:sym typeface="Arial"/>
            </a:endParaRPr>
          </a:p>
        </p:txBody>
      </p:sp>
      <p:pic>
        <p:nvPicPr>
          <p:cNvPr id="106" name="Google Shape;106;g10f4a602c63_0_0">
            <a:hlinkClick r:id="rId3" action="ppaction://hlinksldjump"/>
          </p:cNvPr>
          <p:cNvPicPr preferRelativeResize="0"/>
          <p:nvPr/>
        </p:nvPicPr>
        <p:blipFill rotWithShape="1">
          <a:blip r:embed="rId10">
            <a:alphaModFix/>
          </a:blip>
          <a:srcRect l="16675" t="26098" r="16675" b="26093"/>
          <a:stretch/>
        </p:blipFill>
        <p:spPr>
          <a:xfrm>
            <a:off x="671782" y="2053812"/>
            <a:ext cx="2174801" cy="1560000"/>
          </a:xfrm>
          <a:prstGeom prst="rect">
            <a:avLst/>
          </a:prstGeom>
          <a:noFill/>
          <a:ln>
            <a:noFill/>
          </a:ln>
        </p:spPr>
      </p:pic>
      <p:sp>
        <p:nvSpPr>
          <p:cNvPr id="107" name="Google Shape;107;g10f4a602c63_0_0">
            <a:hlinkClick r:id="rId13" action="ppaction://hlinksldjump"/>
          </p:cNvPr>
          <p:cNvSpPr txBox="1"/>
          <p:nvPr/>
        </p:nvSpPr>
        <p:spPr>
          <a:xfrm>
            <a:off x="5839190"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8</a:t>
            </a:r>
            <a:endParaRPr sz="5200" b="0" i="0" u="none" strike="noStrike" cap="none" dirty="0">
              <a:solidFill>
                <a:schemeClr val="dk1"/>
              </a:solidFill>
              <a:latin typeface="Arial"/>
              <a:ea typeface="Arial"/>
              <a:cs typeface="Arial"/>
              <a:sym typeface="Arial"/>
            </a:endParaRPr>
          </a:p>
        </p:txBody>
      </p:sp>
      <p:sp>
        <p:nvSpPr>
          <p:cNvPr id="108" name="Google Shape;108;g10f4a602c63_0_0">
            <a:hlinkClick r:id="rId14" action="ppaction://hlinksldjump"/>
          </p:cNvPr>
          <p:cNvSpPr txBox="1"/>
          <p:nvPr/>
        </p:nvSpPr>
        <p:spPr>
          <a:xfrm>
            <a:off x="9890648" y="4235500"/>
            <a:ext cx="11007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10</a:t>
            </a:r>
            <a:endParaRPr sz="5200" b="0" i="0" u="none" strike="noStrike" cap="none" dirty="0">
              <a:solidFill>
                <a:schemeClr val="dk1"/>
              </a:solidFill>
              <a:latin typeface="Arial"/>
              <a:ea typeface="Arial"/>
              <a:cs typeface="Arial"/>
              <a:sym typeface="Arial"/>
            </a:endParaRPr>
          </a:p>
        </p:txBody>
      </p:sp>
      <p:pic>
        <p:nvPicPr>
          <p:cNvPr id="109" name="Google Shape;109;g10f4a602c63_0_0">
            <a:hlinkClick r:id="rId4" action="ppaction://hlinksldjump"/>
          </p:cNvPr>
          <p:cNvPicPr preferRelativeResize="0"/>
          <p:nvPr/>
        </p:nvPicPr>
        <p:blipFill rotWithShape="1">
          <a:blip r:embed="rId10">
            <a:alphaModFix/>
          </a:blip>
          <a:srcRect l="16675" t="26098" r="16675" b="26093"/>
          <a:stretch/>
        </p:blipFill>
        <p:spPr>
          <a:xfrm>
            <a:off x="2910619" y="2053812"/>
            <a:ext cx="2174801" cy="1560000"/>
          </a:xfrm>
          <a:prstGeom prst="rect">
            <a:avLst/>
          </a:prstGeom>
          <a:noFill/>
          <a:ln>
            <a:noFill/>
          </a:ln>
        </p:spPr>
      </p:pic>
      <p:pic>
        <p:nvPicPr>
          <p:cNvPr id="110" name="Google Shape;110;g10f4a602c63_0_0">
            <a:hlinkClick r:id="rId5" action="ppaction://hlinksldjump"/>
          </p:cNvPr>
          <p:cNvPicPr preferRelativeResize="0"/>
          <p:nvPr/>
        </p:nvPicPr>
        <p:blipFill rotWithShape="1">
          <a:blip r:embed="rId10">
            <a:alphaModFix/>
          </a:blip>
          <a:srcRect l="16675" t="26098" r="16675" b="26093"/>
          <a:stretch/>
        </p:blipFill>
        <p:spPr>
          <a:xfrm>
            <a:off x="5159272" y="2053812"/>
            <a:ext cx="2174801" cy="1560000"/>
          </a:xfrm>
          <a:prstGeom prst="rect">
            <a:avLst/>
          </a:prstGeom>
          <a:noFill/>
          <a:ln>
            <a:noFill/>
          </a:ln>
        </p:spPr>
      </p:pic>
      <p:pic>
        <p:nvPicPr>
          <p:cNvPr id="111" name="Google Shape;111;g10f4a602c63_0_0">
            <a:hlinkClick r:id="rId6" action="ppaction://hlinksldjump"/>
          </p:cNvPr>
          <p:cNvPicPr preferRelativeResize="0"/>
          <p:nvPr/>
        </p:nvPicPr>
        <p:blipFill rotWithShape="1">
          <a:blip r:embed="rId10">
            <a:alphaModFix/>
          </a:blip>
          <a:srcRect l="16675" t="26098" r="16675" b="26093"/>
          <a:stretch/>
        </p:blipFill>
        <p:spPr>
          <a:xfrm>
            <a:off x="7255572" y="2053825"/>
            <a:ext cx="2174801" cy="1560000"/>
          </a:xfrm>
          <a:prstGeom prst="rect">
            <a:avLst/>
          </a:prstGeom>
          <a:noFill/>
          <a:ln>
            <a:noFill/>
          </a:ln>
        </p:spPr>
      </p:pic>
      <p:pic>
        <p:nvPicPr>
          <p:cNvPr id="112" name="Google Shape;112;g10f4a602c63_0_0">
            <a:hlinkClick r:id="rId7" action="ppaction://hlinksldjump"/>
          </p:cNvPr>
          <p:cNvPicPr preferRelativeResize="0"/>
          <p:nvPr/>
        </p:nvPicPr>
        <p:blipFill rotWithShape="1">
          <a:blip r:embed="rId10">
            <a:alphaModFix/>
          </a:blip>
          <a:srcRect l="16675" t="26098" r="16675" b="26093"/>
          <a:stretch/>
        </p:blipFill>
        <p:spPr>
          <a:xfrm>
            <a:off x="9351822" y="2053812"/>
            <a:ext cx="2174801" cy="1560000"/>
          </a:xfrm>
          <a:prstGeom prst="rect">
            <a:avLst/>
          </a:prstGeom>
          <a:noFill/>
          <a:ln>
            <a:noFill/>
          </a:ln>
        </p:spPr>
      </p:pic>
      <p:pic>
        <p:nvPicPr>
          <p:cNvPr id="113" name="Google Shape;113;g10f4a602c63_0_0">
            <a:hlinkClick r:id="rId8" action="ppaction://hlinksldjump"/>
          </p:cNvPr>
          <p:cNvPicPr preferRelativeResize="0"/>
          <p:nvPr/>
        </p:nvPicPr>
        <p:blipFill rotWithShape="1">
          <a:blip r:embed="rId10">
            <a:alphaModFix/>
          </a:blip>
          <a:srcRect l="16675" t="26098" r="16675" b="26093"/>
          <a:stretch/>
        </p:blipFill>
        <p:spPr>
          <a:xfrm>
            <a:off x="671782" y="4233612"/>
            <a:ext cx="2174801" cy="1560000"/>
          </a:xfrm>
          <a:prstGeom prst="rect">
            <a:avLst/>
          </a:prstGeom>
          <a:noFill/>
          <a:ln>
            <a:noFill/>
          </a:ln>
        </p:spPr>
      </p:pic>
      <p:pic>
        <p:nvPicPr>
          <p:cNvPr id="114" name="Google Shape;114;g10f4a602c63_0_0">
            <a:hlinkClick r:id="rId13" action="ppaction://hlinksldjump"/>
          </p:cNvPr>
          <p:cNvPicPr preferRelativeResize="0"/>
          <p:nvPr/>
        </p:nvPicPr>
        <p:blipFill rotWithShape="1">
          <a:blip r:embed="rId10">
            <a:alphaModFix/>
          </a:blip>
          <a:srcRect l="16675" t="26098" r="16675" b="26093"/>
          <a:stretch/>
        </p:blipFill>
        <p:spPr>
          <a:xfrm>
            <a:off x="5159272" y="4233612"/>
            <a:ext cx="2174801" cy="1560000"/>
          </a:xfrm>
          <a:prstGeom prst="rect">
            <a:avLst/>
          </a:prstGeom>
          <a:noFill/>
          <a:ln>
            <a:noFill/>
          </a:ln>
        </p:spPr>
      </p:pic>
      <p:pic>
        <p:nvPicPr>
          <p:cNvPr id="115" name="Google Shape;115;g10f4a602c63_0_0">
            <a:hlinkClick r:id="rId12" action="ppaction://hlinksldjump"/>
          </p:cNvPr>
          <p:cNvPicPr preferRelativeResize="0"/>
          <p:nvPr/>
        </p:nvPicPr>
        <p:blipFill rotWithShape="1">
          <a:blip r:embed="rId10">
            <a:alphaModFix/>
          </a:blip>
          <a:srcRect l="16675" t="26098" r="16675" b="26093"/>
          <a:stretch/>
        </p:blipFill>
        <p:spPr>
          <a:xfrm>
            <a:off x="7255572" y="4233625"/>
            <a:ext cx="2174801" cy="1560000"/>
          </a:xfrm>
          <a:prstGeom prst="rect">
            <a:avLst/>
          </a:prstGeom>
          <a:noFill/>
          <a:ln>
            <a:noFill/>
          </a:ln>
        </p:spPr>
      </p:pic>
      <p:pic>
        <p:nvPicPr>
          <p:cNvPr id="116" name="Google Shape;116;g10f4a602c63_0_0">
            <a:hlinkClick r:id="rId14" action="ppaction://hlinksldjump"/>
          </p:cNvPr>
          <p:cNvPicPr preferRelativeResize="0"/>
          <p:nvPr/>
        </p:nvPicPr>
        <p:blipFill rotWithShape="1">
          <a:blip r:embed="rId10">
            <a:alphaModFix/>
          </a:blip>
          <a:srcRect l="16675" t="26098" r="16675" b="26093"/>
          <a:stretch/>
        </p:blipFill>
        <p:spPr>
          <a:xfrm>
            <a:off x="9351822" y="4233612"/>
            <a:ext cx="2174801" cy="156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BCC"/>
        </a:solidFill>
        <a:effectLst/>
      </p:bgPr>
    </p:bg>
    <p:spTree>
      <p:nvGrpSpPr>
        <p:cNvPr id="1" name="Shape 121"/>
        <p:cNvGrpSpPr/>
        <p:nvPr/>
      </p:nvGrpSpPr>
      <p:grpSpPr>
        <a:xfrm>
          <a:off x="0" y="0"/>
          <a:ext cx="0" cy="0"/>
          <a:chOff x="0" y="0"/>
          <a:chExt cx="0" cy="0"/>
        </a:xfrm>
      </p:grpSpPr>
      <p:sp>
        <p:nvSpPr>
          <p:cNvPr id="122" name="Google Shape;122;p8"/>
          <p:cNvSpPr txBox="1">
            <a:spLocks noGrp="1"/>
          </p:cNvSpPr>
          <p:nvPr>
            <p:ph type="body" idx="1"/>
          </p:nvPr>
        </p:nvSpPr>
        <p:spPr>
          <a:xfrm>
            <a:off x="838200" y="2929400"/>
            <a:ext cx="10515600" cy="999200"/>
          </a:xfrm>
          <a:prstGeom prst="rect">
            <a:avLst/>
          </a:prstGeom>
          <a:noFill/>
          <a:ln>
            <a:noFill/>
          </a:ln>
        </p:spPr>
        <p:txBody>
          <a:bodyPr spcFirstLastPara="1" wrap="square" lIns="91425" tIns="45700" rIns="91425" bIns="45700" anchor="ctr" anchorCtr="0">
            <a:normAutofit/>
          </a:bodyPr>
          <a:lstStyle/>
          <a:p>
            <a:pPr marL="0" lvl="0" indent="0" algn="ctr" rtl="0">
              <a:lnSpc>
                <a:spcPct val="0"/>
              </a:lnSpc>
              <a:spcBef>
                <a:spcPts val="0"/>
              </a:spcBef>
              <a:spcAft>
                <a:spcPts val="0"/>
              </a:spcAft>
              <a:buClr>
                <a:schemeClr val="dk1"/>
              </a:buClr>
              <a:buSzPts val="2800"/>
              <a:buNone/>
            </a:pPr>
            <a:r>
              <a:rPr lang="en-US" sz="3200" dirty="0">
                <a:solidFill>
                  <a:schemeClr val="dk1"/>
                </a:solidFill>
              </a:rPr>
              <a:t>Has your sibling ever gotten mad at you for no reason?</a:t>
            </a:r>
            <a:endParaRPr sz="3200" dirty="0">
              <a:solidFill>
                <a:schemeClr val="dk1"/>
              </a:solidFill>
            </a:endParaRPr>
          </a:p>
        </p:txBody>
      </p:sp>
      <p:sp>
        <p:nvSpPr>
          <p:cNvPr id="123" name="Google Shape;123;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2" name="Google Shape;116;p8">
            <a:hlinkClick r:id="rId3" action="ppaction://hlinksldjump"/>
            <a:extLst>
              <a:ext uri="{FF2B5EF4-FFF2-40B4-BE49-F238E27FC236}">
                <a16:creationId xmlns:a16="http://schemas.microsoft.com/office/drawing/2014/main" id="{A3A242B9-4945-E0B1-A9E8-796C6CB5919E}"/>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8"/>
        <p:cNvGrpSpPr/>
        <p:nvPr/>
      </p:nvGrpSpPr>
      <p:grpSpPr>
        <a:xfrm>
          <a:off x="0" y="0"/>
          <a:ext cx="0" cy="0"/>
          <a:chOff x="0" y="0"/>
          <a:chExt cx="0" cy="0"/>
        </a:xfrm>
      </p:grpSpPr>
      <p:sp>
        <p:nvSpPr>
          <p:cNvPr id="129" name="Google Shape;129;p9"/>
          <p:cNvSpPr txBox="1">
            <a:spLocks noGrp="1"/>
          </p:cNvSpPr>
          <p:nvPr>
            <p:ph type="body" idx="1"/>
          </p:nvPr>
        </p:nvSpPr>
        <p:spPr>
          <a:xfrm>
            <a:off x="0" y="2809647"/>
            <a:ext cx="12192000" cy="1238706"/>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My gym teacher makes us run laps even when it’s raining outside. I hate running! What can I do?</a:t>
            </a:r>
            <a:endParaRPr sz="28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F94246AC-8326-4299-A64D-9E20DFC4B307}"/>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838200" y="2929400"/>
            <a:ext cx="10515600" cy="9992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 What makes you angry?</a:t>
            </a:r>
            <a:endParaRPr sz="32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C8FD3B07-8595-3E5E-84DE-E8D8A0009D2C}"/>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40"/>
        <p:cNvGrpSpPr/>
        <p:nvPr/>
      </p:nvGrpSpPr>
      <p:grpSpPr>
        <a:xfrm>
          <a:off x="0" y="0"/>
          <a:ext cx="0" cy="0"/>
          <a:chOff x="0" y="0"/>
          <a:chExt cx="0" cy="0"/>
        </a:xfrm>
      </p:grpSpPr>
      <p:sp>
        <p:nvSpPr>
          <p:cNvPr id="141" name="Google Shape;141;p11"/>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lvl="0" indent="0" algn="ctr" rtl="0">
              <a:lnSpc>
                <a:spcPct val="114000"/>
              </a:lnSpc>
              <a:spcAft>
                <a:spcPts val="0"/>
              </a:spcAft>
              <a:buClr>
                <a:schemeClr val="dk1"/>
              </a:buClr>
              <a:buSzPts val="2800"/>
              <a:buFont typeface="Arial"/>
              <a:buNone/>
            </a:pPr>
            <a:r>
              <a:rPr lang="en-US" sz="3200" dirty="0"/>
              <a:t>What helps you feel safe at home?</a:t>
            </a:r>
            <a:endParaRPr sz="3200" dirty="0"/>
          </a:p>
        </p:txBody>
      </p:sp>
      <p:pic>
        <p:nvPicPr>
          <p:cNvPr id="2" name="Google Shape;116;p8">
            <a:hlinkClick r:id="rId3" action="ppaction://hlinksldjump"/>
            <a:extLst>
              <a:ext uri="{FF2B5EF4-FFF2-40B4-BE49-F238E27FC236}">
                <a16:creationId xmlns:a16="http://schemas.microsoft.com/office/drawing/2014/main" id="{843B7801-9223-ABE3-3103-D5C00DD0DE2A}"/>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a:off x="838200" y="1985850"/>
            <a:ext cx="105156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What rules are important to follow in a family?</a:t>
            </a:r>
            <a:endParaRPr sz="2800" dirty="0">
              <a:solidFill>
                <a:schemeClr val="dk1"/>
              </a:solidFill>
            </a:endParaRPr>
          </a:p>
        </p:txBody>
      </p:sp>
      <p:pic>
        <p:nvPicPr>
          <p:cNvPr id="2" name="Google Shape;116;p8">
            <a:hlinkClick r:id="rId3" action="ppaction://hlinksldjump"/>
            <a:extLst>
              <a:ext uri="{FF2B5EF4-FFF2-40B4-BE49-F238E27FC236}">
                <a16:creationId xmlns:a16="http://schemas.microsoft.com/office/drawing/2014/main" id="{5DFF73E6-282D-0331-8E7B-B635A1D83B92}"/>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2500</Words>
  <Application>Microsoft Office PowerPoint</Application>
  <PresentationFormat>Widescreen</PresentationFormat>
  <Paragraphs>259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vt:lpstr>
      <vt:lpstr>Lato</vt:lpstr>
      <vt:lpstr>Calibri</vt:lpstr>
      <vt:lpstr>Arial</vt:lpstr>
      <vt:lpstr>Aptos</vt:lpstr>
      <vt:lpstr>Montserrat Black</vt:lpstr>
      <vt:lpstr>Simple Light</vt:lpstr>
      <vt:lpstr>Letters for Sibs</vt:lpstr>
      <vt:lpstr>Group Rules</vt:lpstr>
      <vt:lpstr>PowerPoint Presentation</vt:lpstr>
      <vt:lpstr>PowerPoint Presentation</vt:lpstr>
      <vt:lpstr>PowerPoint Presentation</vt:lpstr>
      <vt:lpstr>PowerPoint Presentation</vt:lpstr>
      <vt:lpstr>PowerPoint Presentation</vt:lpstr>
      <vt:lpstr>What helps you feel safe at home?</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12</cp:revision>
  <dcterms:created xsi:type="dcterms:W3CDTF">2021-08-02T19:01:22Z</dcterms:created>
  <dcterms:modified xsi:type="dcterms:W3CDTF">2025-11-24T16:08:03Z</dcterms:modified>
</cp:coreProperties>
</file>