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</p:sldIdLst>
  <p:sldSz cx="12192000" cy="6858000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Black" panose="00000A00000000000000" pitchFamily="2" charset="0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hkzrqYq++Zt6OaIoITs8wV6CH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52140"/>
  </p:normalViewPr>
  <p:slideViewPr>
    <p:cSldViewPr snapToGrid="0">
      <p:cViewPr varScale="1">
        <p:scale>
          <a:sx n="47" d="100"/>
          <a:sy n="47" d="100"/>
        </p:scale>
        <p:origin x="2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Introductions: Ask siblings to share their name, age, preferred pronouns, and where they are from.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group: “Does everyone know why they are in this group?” and ask siblings to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(“Everyone is here today because they have a sibling with challenges. We know it can be hard to grow up with a sibling that has mental health or behavioral problems.”)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siblings that right now, their parents/guardians are in a separate Zoom group to learn about how to support siblings.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Go to next slide.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Building Self-Esteem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Describe a time you felt proud of yourself. What was it like?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your teachers or parents ever say they are proud of you? If so, how does that make you feel?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Have you ever felt proud of your sibling, or has your sibling ever felt proud of you?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Have you ever felt disappointed in yourself? Explain what happened. How did you deal/cope with it?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Shame/Embarrassment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ever feel embarrassed by your sibling? If so, tell a time you felt embarrassed by them.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 you deal with feeling embarrassed? What makes you feel better?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Are you someone who stays embarrassed for a long time, or are you able to just forget about it?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avoid going out in public with your family because you are worried they might embarrass you? Please explain.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b916db9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2b916db9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Sibling Guilt Questio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ever feel guilty that your sibling has a hard time controlling their behavior? Please explain.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do you feel guilty about?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kinds of things should kids be responsible for?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Who should be responsible for pets in a family?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have more responsibilities than your sibling? If so, how does that make you feel?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5" name="Google Shape;155;g22b916db9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b916db9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2b916db9b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Sibling Anxiety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If your sibling hurts you, would you tell an adult or would you stay quiet?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Have you ever stood up to a bully? If not, what would you like to say to a bully?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Why is it important to stand up for ourselves and others? What happens if we don’t?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hard to speak up for yourself?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22b916db9b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2bf28db0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2bf28db0b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Mindfulness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do you like to do for fun?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 you feel when you get to do something fun?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ever get to have fun with your sibling? Describe a time that happened.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Has your sibling ever prevented you from doing something fun?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selfish to want to do something fun if your sibling can’t participate? Please explain.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ever think that other people have more fun than you do? Why do you think this is?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i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g22bf28db0b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AF9F8470-1F23-4BF8-0E66-B5CD39422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FF14D0A3-97EF-CFEA-2C88-F2D94D8AD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7D20E0CC-5580-6BD8-8E93-9E8392082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group, “We talked about coping skills in today’s group.”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siblings to share the coping strategies that work for them.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Next, tell the group, “Now we want to share a list of coping skills that other siblings have told us about.”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The coping skills will appear one at a time when you hit the space bar.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group: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coping skills have you tried that work for you?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coping skills would you like to try after today’s group?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Are there any coping skills you use that aren’t on this list?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Go to next slide to wrap up the group.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113DEFC9-FBD3-7008-7E35-72951CB080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416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the siblings the questions on the slide. Allow them to respond verbally or in the chat feature. Record the responses.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the siblings know when the group will meet again and that they are always welcome to return.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Finally, remind siblings to complete the survey that we are sending to their parent/guardian’s email.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them, “Your responses are important to us and help us improve the group!”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Thank the siblings for participating.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e84a100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1ee84a100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siblings to take turns reading the rules.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Ask, “What do you think it means that this is a safe place?”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(Be respectful and nonjudgmental, we support each other, etc.)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siblings they can participate as much as they like and they can always say “pass.” 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Ask, “What does it mean that ‘what is said in this group stays in this group’?”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* The only exception is safety-related. We want to make sure that everyone is safe at home and sometimes a family member might need some extra help.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ee84a1001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b916db9b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22b916db9b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Tell the siblings, “Before we start today’s activity, let’s get to know each other a little bit.”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for a volunteer to read the question that appears after you click the Return button.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Note to facilitators: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You need to click Return for the question to appear.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Try to only spend 5 minutes on this slide so there is time for the group activity.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2b916db9b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f4a602c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0f4a602c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Tell the siblings, </a:t>
            </a: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“Today we are going to do an activity where siblings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turns</a:t>
            </a: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choosing a fish</a:t>
            </a:r>
            <a:r>
              <a:rPr lang="en-US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then we will discuss the question that appears.”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Tell the siblings: “We will also be talking about coping skills today. Before we get started, would someone define the term ‘coping skills’?” (Things we can do to manage difficult situations.)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Note to facilitators: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When the activity is over (when all prompts have been selected or before time runs out), click “Wrap-Up” to be brought to the slide on coping skills.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g10f4a602c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Love/Hate Relationship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enjoy spending time with your sibling? If so, what do you like to do with your sibling?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happens if you spend too much time together? Is it OK to want some alone time?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possible to like someone sometimes but not like them at other times? Describe a time you felt like this.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your friends ever complain about their siblings? If so, what do they say?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better if there is an adult present when you spend time together?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Fair is Not Equal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Has your sibling ever tagged along when you were hanging out with your friends? If so, how did that make you feel?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 you feel when you think something is unfair? How do you cope with those feelings?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Has an adult ever told you, “Life isn’t fair”? How does that saying make you feel?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ever feel that it’s unfair to have a sibling with a disability, when other kids don’t have to deal with something like that? Please explain.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Sibling Aggression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makes you angry? Please give an example.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Does your sibling ever make you angry? If so, how?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like to be alone when you get angry, or would you rather talk it out with someone?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does your sibling act when they are angry? Do they get aggressive?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Does being angry feel good or bad?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it OK to feel angry?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Why do some people get angrier than others?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Safety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Is there someone in your life who you trust? If so, who is it?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trust your sibling? Why or why not?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Has someone ever broken your trust? How did that make you feel?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Can you love someone but not trust them?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Family Rules Question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Ask a sibling to read the question out loud. Ask if any sibs would like to share. Encourage the sibs to talk to each other when possible.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needed, prompts for discussion: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rules do you have to follow at home?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 you and your sibling follow the same rules? If not, do you think that’s fair? Please explain.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Why might siblings follow different rules at home? For example, would it make sense for an older sibling to have a later bedtime?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If you could change one rule at home, what would it be?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happens in your family if somebody breaks a rule? Does everyone get the same consequence?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Reminder to take opportunities to validate sibling experiences and identify coping skills throughout the activity.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 the home icon to return to the game slide.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dfca2059e5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1dfca2059e5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1dfca2059e5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dfca2059e5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g1dfca2059e5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fca2059e5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g1dfca2059e5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1dfca2059e5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fca2059e5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dfca2059e5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dfca2059e5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1dfca2059e5_0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Google Shape;21;g1dfca2059e5_0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2;g1dfca2059e5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dfca2059e5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g1dfca2059e5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dfca2059e5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dfca2059e5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1dfca2059e5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dfca2059e5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dfca2059e5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1dfca2059e5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1dfca2059e5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dfca2059e5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dfca2059e5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dfca2059e5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g1dfca2059e5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g1dfca2059e5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dfca2059e5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g1dfca2059e5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dfca2059e5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dfca2059e5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8" name="Google Shape;48;g1dfca2059e5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g1dfca2059e5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g1dfca2059e5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dfca2059e5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dfca2059e5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dfca2059e5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slide" Target="slide9.xml"/><Relationship Id="rId5" Type="http://schemas.openxmlformats.org/officeDocument/2006/relationships/slide" Target="slide11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A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0" y="2338496"/>
            <a:ext cx="12192000" cy="1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8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Fish in the Sea</a:t>
            </a:r>
            <a:endParaRPr sz="8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751450" y="3965400"/>
            <a:ext cx="668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the Sibling Support Program</a:t>
            </a:r>
            <a:endParaRPr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7;g2ada1dabbf4_0_8">
            <a:extLst>
              <a:ext uri="{FF2B5EF4-FFF2-40B4-BE49-F238E27FC236}">
                <a16:creationId xmlns:a16="http://schemas.microsoft.com/office/drawing/2014/main" id="{C5E6B10D-B1E3-97C4-9BC6-B3E376AEB41A}"/>
              </a:ext>
            </a:extLst>
          </p:cNvPr>
          <p:cNvSpPr txBox="1"/>
          <p:nvPr/>
        </p:nvSpPr>
        <p:spPr>
          <a:xfrm>
            <a:off x="3072985" y="6111489"/>
            <a:ext cx="9119016" cy="49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z="2000" dirty="0"/>
              <a:t>Created by Emily Rubin, LICSW © 2025. Do not modify without permission. 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838200" y="2929400"/>
            <a:ext cx="105156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What is something you are proud of?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500575DA-95ED-E6E9-703C-47BDBE6438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838200" y="2834425"/>
            <a:ext cx="10515600" cy="118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Do you ever feel embarrassed by your parents?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914ED78C-805F-D0A3-2857-19DDA5D235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916db9bf_0_0"/>
          <p:cNvSpPr txBox="1">
            <a:spLocks noGrp="1"/>
          </p:cNvSpPr>
          <p:nvPr>
            <p:ph type="body" idx="1"/>
          </p:nvPr>
        </p:nvSpPr>
        <p:spPr>
          <a:xfrm>
            <a:off x="838200" y="2929400"/>
            <a:ext cx="105156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Do you feel responsible for your sibling?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E7FB8DC6-780C-0ABD-B462-12A98BCC66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b916db9bf_0_6"/>
          <p:cNvSpPr txBox="1">
            <a:spLocks noGrp="1"/>
          </p:cNvSpPr>
          <p:nvPr>
            <p:ph type="body" idx="1"/>
          </p:nvPr>
        </p:nvSpPr>
        <p:spPr>
          <a:xfrm>
            <a:off x="0" y="2062050"/>
            <a:ext cx="121920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When do you speak up for yourself and when do you stay quiet?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77A8CB8B-8A1C-6A5C-9ADF-879EAC5160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19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bf28db0be_1_0"/>
          <p:cNvSpPr txBox="1">
            <a:spLocks noGrp="1"/>
          </p:cNvSpPr>
          <p:nvPr>
            <p:ph type="body" idx="1"/>
          </p:nvPr>
        </p:nvSpPr>
        <p:spPr>
          <a:xfrm>
            <a:off x="0" y="2745525"/>
            <a:ext cx="12192000" cy="13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When was the last time you had fun? What did you do?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7B337AF7-662C-67AC-AB95-0844D72FF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4D7815E-2625-539F-CA9D-BBA3001E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24943B0A-F8B4-F425-73E8-365AD92BB237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4800" y="304800"/>
            <a:ext cx="115755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7111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Coping Skills: </a:t>
            </a:r>
            <a:r>
              <a:rPr lang="en-US" sz="4800" b="0" i="0" u="none" strike="noStrike" cap="none" dirty="0">
                <a:solidFill>
                  <a:srgbClr val="080EA0"/>
                </a:solidFill>
                <a:latin typeface="Montserrat"/>
                <a:ea typeface="Montserrat"/>
                <a:cs typeface="Montserrat"/>
                <a:sym typeface="Montserrat"/>
              </a:rPr>
              <a:t>What Works for You?</a:t>
            </a:r>
            <a:endParaRPr sz="4800" b="0" i="0" u="none" strike="noStrike" cap="none" dirty="0">
              <a:solidFill>
                <a:srgbClr val="080E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DED73-582E-8292-971E-8C9265C055CA}"/>
              </a:ext>
            </a:extLst>
          </p:cNvPr>
          <p:cNvSpPr txBox="1"/>
          <p:nvPr/>
        </p:nvSpPr>
        <p:spPr>
          <a:xfrm>
            <a:off x="816292" y="1327500"/>
            <a:ext cx="10559416" cy="5693866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deep breaths (breathe from your belly, not your chest)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your body (take a walk, stretch, exercise)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good book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 funny movie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Snuggle or play with a pet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 a stuffed animal or pillow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bath or hot shower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 paper into small pieces</a:t>
            </a:r>
          </a:p>
          <a:p>
            <a:pPr>
              <a:spcAft>
                <a:spcPts val="150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letter to someone that you may never send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(write about what you are struggling with)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to 10 slowly</a:t>
            </a:r>
          </a:p>
          <a:p>
            <a:pPr marL="457200" indent="-457200">
              <a:spcAft>
                <a:spcPts val="1500"/>
              </a:spcAft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drink of water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an adult or friend 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or color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or play music</a:t>
            </a:r>
          </a:p>
          <a:p>
            <a:pPr marL="457200" indent="-457200">
              <a:spcAft>
                <a:spcPts val="1500"/>
              </a:spcAft>
              <a:buClr>
                <a:schemeClr val="tx1"/>
              </a:buClr>
              <a:buSzPts val="2400"/>
              <a:buFont typeface="+mj-lt"/>
              <a:buAutoNum type="arabicPeriod" startAt="9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away</a:t>
            </a:r>
          </a:p>
        </p:txBody>
      </p:sp>
    </p:spTree>
    <p:extLst>
      <p:ext uri="{BB962C8B-B14F-4D97-AF65-F5344CB8AC3E}">
        <p14:creationId xmlns:p14="http://schemas.microsoft.com/office/powerpoint/2010/main" val="17326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1154700" y="2088075"/>
            <a:ext cx="9882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19150" lvl="0" indent="-74295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3600"/>
              <a:buFont typeface="+mj-lt"/>
              <a:buAutoNum type="arabicPeriod"/>
            </a:pPr>
            <a:r>
              <a:rPr lang="en-US" sz="3600" dirty="0"/>
              <a:t>What was your favorite part of today’s group?</a:t>
            </a:r>
            <a:endParaRPr sz="3600" dirty="0"/>
          </a:p>
          <a:p>
            <a:pPr marL="819150" lvl="0" indent="-742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600"/>
              <a:buFont typeface="+mj-lt"/>
              <a:buAutoNum type="arabicPeriod"/>
            </a:pPr>
            <a:r>
              <a:rPr lang="en-US" sz="3600" dirty="0"/>
              <a:t>What would you change to make the group better?</a:t>
            </a:r>
            <a:endParaRPr sz="3600" dirty="0"/>
          </a:p>
        </p:txBody>
      </p:sp>
      <p:sp>
        <p:nvSpPr>
          <p:cNvPr id="203" name="Google Shape;203;p3"/>
          <p:cNvSpPr txBox="1">
            <a:spLocks noGrp="1"/>
          </p:cNvSpPr>
          <p:nvPr>
            <p:ph type="ctrTitle" idx="4294967295"/>
          </p:nvPr>
        </p:nvSpPr>
        <p:spPr>
          <a:xfrm>
            <a:off x="304800" y="304793"/>
            <a:ext cx="91440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7111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Wrapping Up</a:t>
            </a:r>
            <a:endParaRPr sz="480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e84a10010_0_0"/>
          <p:cNvSpPr txBox="1">
            <a:spLocks noGrp="1"/>
          </p:cNvSpPr>
          <p:nvPr>
            <p:ph type="ctrTitle"/>
          </p:nvPr>
        </p:nvSpPr>
        <p:spPr>
          <a:xfrm>
            <a:off x="304800" y="304793"/>
            <a:ext cx="91440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7111"/>
              <a:buNone/>
            </a:pPr>
            <a:r>
              <a:rPr lang="en-US" sz="4800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Group Rules</a:t>
            </a:r>
            <a:endParaRPr sz="4800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2" name="Google Shape;72;g1ee84a10010_0_0"/>
          <p:cNvSpPr txBox="1">
            <a:spLocks noGrp="1"/>
          </p:cNvSpPr>
          <p:nvPr>
            <p:ph type="subTitle" idx="1"/>
          </p:nvPr>
        </p:nvSpPr>
        <p:spPr>
          <a:xfrm>
            <a:off x="834000" y="1717300"/>
            <a:ext cx="10524000" cy="4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This is a</a:t>
            </a:r>
            <a:r>
              <a:rPr lang="en-US" sz="2400" b="1" dirty="0">
                <a:solidFill>
                  <a:srgbClr val="000000"/>
                </a:solidFill>
              </a:rPr>
              <a:t> safe place.</a:t>
            </a:r>
            <a:endParaRPr sz="2400" b="1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We </a:t>
            </a:r>
            <a:r>
              <a:rPr lang="en-US" sz="2400" b="1" dirty="0">
                <a:solidFill>
                  <a:srgbClr val="000000"/>
                </a:solidFill>
              </a:rPr>
              <a:t>respect </a:t>
            </a:r>
            <a:r>
              <a:rPr lang="en-US" sz="2400" dirty="0">
                <a:solidFill>
                  <a:srgbClr val="000000"/>
                </a:solidFill>
              </a:rPr>
              <a:t>each other.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Please keep your </a:t>
            </a:r>
            <a:r>
              <a:rPr lang="en-US" sz="2400" b="1" dirty="0">
                <a:solidFill>
                  <a:srgbClr val="000000"/>
                </a:solidFill>
              </a:rPr>
              <a:t>camera on</a:t>
            </a:r>
            <a:r>
              <a:rPr lang="en-US" sz="2400" dirty="0">
                <a:solidFill>
                  <a:srgbClr val="000000"/>
                </a:solidFill>
              </a:rPr>
              <a:t> so siblings can see each other.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It’s OK to use the</a:t>
            </a:r>
            <a:r>
              <a:rPr lang="en-US" sz="2400" b="1" dirty="0">
                <a:solidFill>
                  <a:srgbClr val="000000"/>
                </a:solidFill>
              </a:rPr>
              <a:t> chat function</a:t>
            </a:r>
            <a:r>
              <a:rPr lang="en-US" sz="2400" dirty="0">
                <a:solidFill>
                  <a:srgbClr val="000000"/>
                </a:solidFill>
              </a:rPr>
              <a:t> but please do so appropriately.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What is said in this group</a:t>
            </a:r>
            <a:r>
              <a:rPr lang="en-US" sz="2400" b="1" dirty="0">
                <a:solidFill>
                  <a:srgbClr val="000000"/>
                </a:solidFill>
              </a:rPr>
              <a:t> stays in this group.*</a:t>
            </a: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b916db9bf_1_0"/>
          <p:cNvSpPr txBox="1">
            <a:spLocks noGrp="1"/>
          </p:cNvSpPr>
          <p:nvPr>
            <p:ph type="subTitle" idx="1"/>
          </p:nvPr>
        </p:nvSpPr>
        <p:spPr>
          <a:xfrm>
            <a:off x="834000" y="3066885"/>
            <a:ext cx="10524000" cy="72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 dirty="0">
                <a:solidFill>
                  <a:srgbClr val="000000"/>
                </a:solidFill>
              </a:rPr>
              <a:t>What’s your favorite movie or TV show?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79" name="Google Shape;79;g22b916db9bf_1_0"/>
          <p:cNvSpPr txBox="1"/>
          <p:nvPr/>
        </p:nvSpPr>
        <p:spPr>
          <a:xfrm>
            <a:off x="304800" y="304800"/>
            <a:ext cx="114972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20"/>
              <a:buFont typeface="Arial"/>
              <a:buNone/>
            </a:pPr>
            <a:r>
              <a:rPr lang="en-US" sz="382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Getting to Know Each Other in 5 Minutes…</a:t>
            </a:r>
            <a:r>
              <a:rPr lang="en-US" sz="392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392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0f4a602c63_0_0" descr="Cartoon baby fish set, vector illustration of a fish Stock Vector | Adobe  Stock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7143" t="7448" r="42632" b="61798"/>
          <a:stretch/>
        </p:blipFill>
        <p:spPr>
          <a:xfrm flipH="1">
            <a:off x="7444575" y="4941600"/>
            <a:ext cx="1652199" cy="14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0f4a602c63_0_0" descr="Cartoon baby fish set, vector illustration of a fish Stock Vector | Adobe  Stock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62830" t="65472" b="15478"/>
          <a:stretch/>
        </p:blipFill>
        <p:spPr>
          <a:xfrm>
            <a:off x="2741675" y="5097800"/>
            <a:ext cx="303677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0f4a602c63_0_0" descr="Cartoon baby fish set, vector illustration of a fish Stock Vector | Adobe  Stock">
            <a:hlinkClick r:id="rId7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947" r="66538" b="67391"/>
          <a:stretch/>
        </p:blipFill>
        <p:spPr>
          <a:xfrm>
            <a:off x="405253" y="1952363"/>
            <a:ext cx="2506801" cy="17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0f4a602c63_0_0"/>
          <p:cNvSpPr txBox="1"/>
          <p:nvPr/>
        </p:nvSpPr>
        <p:spPr>
          <a:xfrm>
            <a:off x="1200750" y="508725"/>
            <a:ext cx="9790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080EA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Choose a Fish</a:t>
            </a:r>
            <a:endParaRPr sz="4800" b="0" i="0" u="none" strike="noStrike" cap="none" dirty="0">
              <a:solidFill>
                <a:srgbClr val="080EA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9" name="Google Shape;89;g10f4a602c63_0_0">
            <a:hlinkClick r:id="rId7" action="ppaction://hlinksldjump"/>
          </p:cNvPr>
          <p:cNvSpPr txBox="1"/>
          <p:nvPr/>
        </p:nvSpPr>
        <p:spPr>
          <a:xfrm>
            <a:off x="1345276" y="1432125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0f4a602c63_0_0">
            <a:hlinkClick r:id="rId8" action="ppaction://hlinksldjump"/>
          </p:cNvPr>
          <p:cNvSpPr txBox="1"/>
          <p:nvPr/>
        </p:nvSpPr>
        <p:spPr>
          <a:xfrm>
            <a:off x="3592237" y="1432125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0f4a602c63_0_0">
            <a:hlinkClick r:id="rId9" action="ppaction://hlinksldjump"/>
          </p:cNvPr>
          <p:cNvSpPr txBox="1"/>
          <p:nvPr/>
        </p:nvSpPr>
        <p:spPr>
          <a:xfrm>
            <a:off x="5839205" y="1432125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0f4a602c63_0_0">
            <a:hlinkClick r:id="rId10" action="ppaction://hlinksldjump"/>
          </p:cNvPr>
          <p:cNvSpPr txBox="1"/>
          <p:nvPr/>
        </p:nvSpPr>
        <p:spPr>
          <a:xfrm>
            <a:off x="7937189" y="1432125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0f4a602c63_0_0">
            <a:hlinkClick r:id="rId11" action="ppaction://hlinksldjump"/>
          </p:cNvPr>
          <p:cNvSpPr txBox="1"/>
          <p:nvPr/>
        </p:nvSpPr>
        <p:spPr>
          <a:xfrm>
            <a:off x="10035201" y="1432125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0f4a602c63_0_0">
            <a:hlinkClick r:id="rId12" action="ppaction://hlinksldjump"/>
          </p:cNvPr>
          <p:cNvSpPr txBox="1"/>
          <p:nvPr/>
        </p:nvSpPr>
        <p:spPr>
          <a:xfrm>
            <a:off x="1345299" y="42355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f4a602c63_0_0">
            <a:hlinkClick r:id="rId5" action="ppaction://hlinksldjump"/>
          </p:cNvPr>
          <p:cNvSpPr txBox="1"/>
          <p:nvPr/>
        </p:nvSpPr>
        <p:spPr>
          <a:xfrm>
            <a:off x="3592243" y="42355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0f4a602c63_0_0">
            <a:hlinkClick r:id="rId13" action="ppaction://hlinksldjump"/>
          </p:cNvPr>
          <p:cNvSpPr txBox="1"/>
          <p:nvPr/>
        </p:nvSpPr>
        <p:spPr>
          <a:xfrm rot="624" flipH="1">
            <a:off x="10539957" y="6021344"/>
            <a:ext cx="165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0f4a602c63_0_0">
            <a:hlinkClick r:id="rId3" action="ppaction://hlinksldjump"/>
          </p:cNvPr>
          <p:cNvSpPr txBox="1"/>
          <p:nvPr/>
        </p:nvSpPr>
        <p:spPr>
          <a:xfrm>
            <a:off x="7937207" y="42355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0f4a602c63_0_0">
            <a:hlinkClick r:id="rId14" action="ppaction://hlinksldjump"/>
          </p:cNvPr>
          <p:cNvSpPr txBox="1"/>
          <p:nvPr/>
        </p:nvSpPr>
        <p:spPr>
          <a:xfrm>
            <a:off x="5839190" y="4235506"/>
            <a:ext cx="811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0f4a602c63_0_0">
            <a:hlinkClick r:id="rId15" action="ppaction://hlinksldjump"/>
          </p:cNvPr>
          <p:cNvSpPr txBox="1"/>
          <p:nvPr/>
        </p:nvSpPr>
        <p:spPr>
          <a:xfrm>
            <a:off x="9890648" y="4235500"/>
            <a:ext cx="1100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g10f4a602c63_0_0" descr="Cartoon baby fish set, vector illustration of a fish Stock Vector | Adobe  Stock">
            <a:hlinkClick r:id="rId8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37143" t="7448" r="42632" b="61798"/>
          <a:stretch/>
        </p:blipFill>
        <p:spPr>
          <a:xfrm>
            <a:off x="3084850" y="2224400"/>
            <a:ext cx="1652199" cy="14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0f4a602c63_0_0" descr="Cartoon baby fish set, vector illustration of a fish Stock Vector | Adobe  Stock">
            <a:hlinkClick r:id="rId10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66385" t="37706" r="4417" b="41970"/>
          <a:stretch/>
        </p:blipFill>
        <p:spPr>
          <a:xfrm>
            <a:off x="7352875" y="2341212"/>
            <a:ext cx="2385375" cy="9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0f4a602c63_0_0" descr="Cartoon baby fish set, vector illustration of a fish Stock Vector | Adobe  Stock">
            <a:hlinkClick r:id="rId9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66576" t="7141" r="3530" b="64348"/>
          <a:stretch/>
        </p:blipFill>
        <p:spPr>
          <a:xfrm flipH="1">
            <a:off x="4823887" y="2278801"/>
            <a:ext cx="2442175" cy="13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0f4a602c63_0_0" descr="Cartoon baby fish set, vector illustration of a fish Stock Vector | Adobe  Stock">
            <a:hlinkClick r:id="rId11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629" t="35537" r="69317" b="44140"/>
          <a:stretch/>
        </p:blipFill>
        <p:spPr>
          <a:xfrm>
            <a:off x="9616350" y="2449775"/>
            <a:ext cx="2128500" cy="98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0f4a602c63_0_0" descr="Cartoon baby fish set, vector illustration of a fish Stock Vector | Adobe  Stock">
            <a:hlinkClick r:id="rId14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39009" t="68076" r="40768" b="11600"/>
          <a:stretch/>
        </p:blipFill>
        <p:spPr>
          <a:xfrm>
            <a:off x="5544887" y="5066890"/>
            <a:ext cx="1652199" cy="98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0f4a602c63_0_0" descr="Cartoon baby fish set, vector illustration of a fish Stock Vector | Adobe  Stock">
            <a:hlinkClick r:id="rId12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6446" t="66350" r="64357" b="11097"/>
          <a:stretch/>
        </p:blipFill>
        <p:spPr>
          <a:xfrm>
            <a:off x="465962" y="5220700"/>
            <a:ext cx="2385375" cy="10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0f4a602c63_0_0" descr="Cartoon baby fish set, vector illustration of a fish Stock Vector | Adobe  Stock">
            <a:hlinkClick r:id="rId1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34663" t="40205" r="35443" b="39471"/>
          <a:stretch/>
        </p:blipFill>
        <p:spPr>
          <a:xfrm>
            <a:off x="9219862" y="5066887"/>
            <a:ext cx="2442175" cy="9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838200" y="2929400"/>
            <a:ext cx="105156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What do you like or dislike about your sibling?</a:t>
            </a:r>
            <a:endParaRPr dirty="0"/>
          </a:p>
        </p:txBody>
      </p:sp>
      <p:sp>
        <p:nvSpPr>
          <p:cNvPr id="113" name="Google Shape;113;p8"/>
          <p:cNvSpPr txBox="1"/>
          <p:nvPr/>
        </p:nvSpPr>
        <p:spPr>
          <a:xfrm>
            <a:off x="4482350" y="6245400"/>
            <a:ext cx="77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DBC725A6-C7AA-7155-009A-E14BBF6E00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75525" y="2597220"/>
            <a:ext cx="12040950" cy="16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My sibling does not have friends. My parents say that I need to let them hang out with my friends. Is that fair?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31BAB4FA-9CC7-FC3E-E744-6FC8D6A8AA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838200" y="2929400"/>
            <a:ext cx="105156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solidFill>
                  <a:schemeClr val="dk1"/>
                </a:solidFill>
              </a:rPr>
              <a:t>How do you deal with being angry?</a:t>
            </a: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C7A85A42-A6EA-F9E3-58CA-18CD4F9F20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838200" y="2929400"/>
            <a:ext cx="10515600" cy="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indent="0" algn="ctr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dirty="0"/>
              <a:t>How do you know if you can trust somebody?</a:t>
            </a:r>
            <a:endParaRPr sz="3200" dirty="0"/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50105789-61D3-5E2C-FFA0-050A9B8CF3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body" idx="1"/>
          </p:nvPr>
        </p:nvSpPr>
        <p:spPr>
          <a:xfrm>
            <a:off x="0" y="2704885"/>
            <a:ext cx="12192000" cy="144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solidFill>
                  <a:schemeClr val="dk1"/>
                </a:solidFill>
              </a:rPr>
              <a:t>What kind of rules will you have in your family when you are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solidFill>
                  <a:schemeClr val="dk1"/>
                </a:solidFill>
              </a:rPr>
              <a:t>an adult?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" name="Google Shape;114;p8">
            <a:hlinkClick r:id="rId3" action="ppaction://hlinksldjump"/>
            <a:extLst>
              <a:ext uri="{FF2B5EF4-FFF2-40B4-BE49-F238E27FC236}">
                <a16:creationId xmlns:a16="http://schemas.microsoft.com/office/drawing/2014/main" id="{300CECF9-51CB-B6FD-7247-DFE8C367E4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1750" y="5697850"/>
            <a:ext cx="999200" cy="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2447</Words>
  <Application>Microsoft Office PowerPoint</Application>
  <PresentationFormat>Widescreen</PresentationFormat>
  <Paragraphs>285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</vt:lpstr>
      <vt:lpstr>Montserrat Black</vt:lpstr>
      <vt:lpstr>Lato</vt:lpstr>
      <vt:lpstr>Calibri</vt:lpstr>
      <vt:lpstr>Arial</vt:lpstr>
      <vt:lpstr>Aptos</vt:lpstr>
      <vt:lpstr>Simple Light</vt:lpstr>
      <vt:lpstr>Fish in the Sea</vt:lpstr>
      <vt:lpstr>Group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know if you can trust somebody?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Coping Skills: What Works for You?</vt:lpstr>
      <vt:lpstr>What was your favorite part of today’s group? What would you change to make the group better?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In The Sea</dc:title>
  <dc:creator>Joshua Feriante</dc:creator>
  <cp:lastModifiedBy>Jacobs, Ashley</cp:lastModifiedBy>
  <cp:revision>20</cp:revision>
  <dcterms:created xsi:type="dcterms:W3CDTF">2021-08-02T19:01:22Z</dcterms:created>
  <dcterms:modified xsi:type="dcterms:W3CDTF">2025-11-24T16:06:08Z</dcterms:modified>
</cp:coreProperties>
</file>