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Lst>
  <p:sldSz cx="12192000" cy="6858000"/>
  <p:notesSz cx="6858000" cy="9144000"/>
  <p:embeddedFontLs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Black" panose="00000A00000000000000" pitchFamily="2" charset="0"/>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i0UCp8DLyfOLnK7o3ReWJisNL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p:restoredTop sz="56615"/>
  </p:normalViewPr>
  <p:slideViewPr>
    <p:cSldViewPr snapToGrid="0">
      <p:cViewPr varScale="1">
        <p:scale>
          <a:sx n="51" d="100"/>
          <a:sy n="51" d="100"/>
        </p:scale>
        <p:origin x="25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Introductions: Ask siblings to share their name, age, preferred pronouns, and favorite animal.</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the group: “Does everyone know why they are in this group?” and ask siblings to explain.</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(“Everyone is here today because they have a sibling with challenges. We know it can be hard to grow up with a sibling that has mental health or behavioral problems.”)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Tell siblings that right now, their parents/guardians are in a separate Zoom group to learn about how to support siblings.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Go to next slide.</a:t>
            </a:r>
            <a:endParaRPr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solidFill>
                <a:srgbClr val="000000"/>
              </a:solidFill>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Building Self-Esteem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Why did you choose to change this one thing?</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Would you change anything about your relationship with your sibling if you could? What would it be?</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Can change be good and bad?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struggle when something in your life changes? How do you cope with change? </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Shame/Embarrassment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think it’s OK to feel embarrassed by your sibling? Why or why not?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Have you ever felt embarrassed by your sibling? How did you handle it?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Are you nervous to be in public with your sibling because you are worried about how they might act?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Is feeling embarrassed ever a good thing?</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48" name="Google Shape;14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b916db9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2b916db9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Guilt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Describe a time when you got into an argument with your sibling. Did you feel like it was your fault? Why or why not?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When you and your sibling argue, how does it make you feel?</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ever say something you regret when you argue with your sibling?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Is it possible to repair a relationship after an argument? Please explain.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arguments between you and your sibling cause other problems, like making the rest of your family upset? Please explain.</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spcBef>
                <a:spcPts val="0"/>
              </a:spcBef>
              <a:spcAft>
                <a:spcPts val="0"/>
              </a:spcAft>
              <a:buSzPts val="1100"/>
              <a:buNone/>
            </a:pPr>
            <a:endParaRPr dirty="0">
              <a:latin typeface="Arial"/>
              <a:ea typeface="Arial"/>
              <a:cs typeface="Arial"/>
              <a:sym typeface="Arial"/>
            </a:endParaRPr>
          </a:p>
        </p:txBody>
      </p:sp>
      <p:sp>
        <p:nvSpPr>
          <p:cNvPr id="155" name="Google Shape;155;g22b916db9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2b916db9b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2b916db9b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Anxiety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How do you cope with feeling worried? What are things you can do to calm yourself down when you are feeling worried?</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know what your sibling worries about? Do you think they worry about the same things as you?</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How often do you feel worried? Do you think it’s possible to worry </a:t>
            </a:r>
            <a:r>
              <a:rPr lang="en-US" i="1" dirty="0">
                <a:latin typeface="Arial"/>
                <a:ea typeface="Arial"/>
                <a:cs typeface="Arial"/>
                <a:sym typeface="Arial"/>
              </a:rPr>
              <a:t>too much</a:t>
            </a:r>
            <a:r>
              <a:rPr lang="en-US" dirty="0">
                <a:latin typeface="Arial"/>
                <a:ea typeface="Arial"/>
                <a:cs typeface="Arial"/>
                <a:sym typeface="Arial"/>
              </a:rPr>
              <a: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Is worrying a good thing or a bad thing? Please explain.</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62" name="Google Shape;162;g22b916db9b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bf28db0b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bf28db0b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Mindfulness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Have you ever felt that nobody understands what you’re going through with your sibling? Why is that?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Before coming to this sibling group, did you ever spend time with someone who has a challenging sibling? What was it like?</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does it mean to have a challenging sibling?</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everyone have a part of themselves that is challenging? Please explain.</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69" name="Google Shape;169;g22bf28db0b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siblings the questions on the slide. Allow them to respond verbally or in the chat feature. Record the responses.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they are always welcome to return.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Finally, remind siblings to complete the survey that we are sending to their parent/guardian’s email.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them, “Your responses are important to us and help us improve the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Thank the siblings for participating. </a:t>
            </a:r>
            <a:endParaRPr dirty="0">
              <a:latin typeface="Arial"/>
              <a:ea typeface="Arial"/>
              <a:cs typeface="Arial"/>
              <a:sym typeface="Arial"/>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efdfbf0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0efdfbf0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take turns reading the rules.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 you think it means that this is a safe place?”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(Be respectful and nonjudgmental, we support each other,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they can participate as much as they like and they can always say “pass.”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does it mean that ‘what is said in this group stays in this group’?”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 The only exception is safety-related. We want to make sure that everyone is safe at home and sometimes a family member might need some extra help.</a:t>
            </a:r>
            <a:endParaRPr b="1" dirty="0">
              <a:latin typeface="Arial"/>
              <a:ea typeface="Arial"/>
              <a:cs typeface="Arial"/>
              <a:sym typeface="Arial"/>
            </a:endParaRPr>
          </a:p>
        </p:txBody>
      </p:sp>
      <p:sp>
        <p:nvSpPr>
          <p:cNvPr id="69" name="Google Shape;69;g10efdfbf04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b916db9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22b916db9b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Tell the siblings, “Before we start today’s activity, let’s get to know each other a little bit.”</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Click Return for the question to appear. Ask for a volunteer to read it aloud.  </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Only spend 5 minutes on this slide so there is time for the group activity.</a:t>
            </a:r>
            <a:endParaRPr>
              <a:latin typeface="Arial"/>
              <a:ea typeface="Arial"/>
              <a:cs typeface="Arial"/>
              <a:sym typeface="Arial"/>
            </a:endParaRPr>
          </a:p>
        </p:txBody>
      </p:sp>
      <p:sp>
        <p:nvSpPr>
          <p:cNvPr id="76" name="Google Shape;76;g22b916db9b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f4a602c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0f4a602c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latin typeface="Arial"/>
                <a:ea typeface="Arial"/>
                <a:cs typeface="Arial"/>
                <a:sym typeface="Arial"/>
              </a:rPr>
              <a:t>Tell the siblings </a:t>
            </a:r>
            <a:r>
              <a:rPr lang="en-US" i="0" u="none" strike="noStrike" dirty="0">
                <a:solidFill>
                  <a:srgbClr val="000000"/>
                </a:solidFill>
                <a:latin typeface="Arial"/>
                <a:ea typeface="Arial"/>
                <a:cs typeface="Arial"/>
                <a:sym typeface="Arial"/>
              </a:rPr>
              <a:t>“Today we are going to do an activity where siblings take turns choosing a </a:t>
            </a:r>
            <a:r>
              <a:rPr lang="en-US" dirty="0">
                <a:solidFill>
                  <a:srgbClr val="000000"/>
                </a:solidFill>
                <a:latin typeface="Arial"/>
                <a:ea typeface="Arial"/>
                <a:cs typeface="Arial"/>
                <a:sym typeface="Arial"/>
              </a:rPr>
              <a:t>number</a:t>
            </a:r>
            <a:r>
              <a:rPr lang="en-US" i="0" u="none" strike="noStrike" dirty="0">
                <a:solidFill>
                  <a:srgbClr val="000000"/>
                </a:solidFill>
                <a:latin typeface="Arial"/>
                <a:ea typeface="Arial"/>
                <a:cs typeface="Arial"/>
                <a:sym typeface="Arial"/>
              </a:rPr>
              <a:t> </a:t>
            </a:r>
            <a:r>
              <a:rPr lang="en-US" dirty="0">
                <a:solidFill>
                  <a:srgbClr val="000000"/>
                </a:solidFill>
                <a:latin typeface="Arial"/>
                <a:ea typeface="Arial"/>
                <a:cs typeface="Arial"/>
                <a:sym typeface="Arial"/>
              </a:rPr>
              <a:t>for a magic teapot</a:t>
            </a:r>
            <a:r>
              <a:rPr lang="en-US" i="0" u="none" strike="noStrike" dirty="0">
                <a:solidFill>
                  <a:srgbClr val="000000"/>
                </a:solidFill>
                <a:latin typeface="Arial"/>
                <a:ea typeface="Arial"/>
                <a:cs typeface="Arial"/>
                <a:sym typeface="Arial"/>
              </a:rPr>
              <a:t>, and then we discuss the question that appears.” </a:t>
            </a:r>
            <a:endParaRPr lang="en-US" sz="1200" i="0" u="none" strike="noStrike" kern="0"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400"/>
              <a:buNone/>
            </a:pPr>
            <a:endParaRPr lang="en-US" sz="1200" i="0" u="none" strike="noStrike" kern="0" dirty="0">
              <a:solidFill>
                <a:srgbClr val="000000"/>
              </a:solidFill>
              <a:effectLst/>
              <a:latin typeface="Arial"/>
              <a:ea typeface="Aptos" panose="020B0004020202020204" pitchFamily="34" charset="0"/>
              <a:cs typeface="Arial"/>
              <a:sym typeface="Arial"/>
            </a:endParaRPr>
          </a:p>
          <a:p>
            <a:pPr marL="0" lvl="0" indent="0" algn="l" rtl="0">
              <a:lnSpc>
                <a:spcPct val="100000"/>
              </a:lnSpc>
              <a:spcBef>
                <a:spcPts val="0"/>
              </a:spcBef>
              <a:spcAft>
                <a:spcPts val="0"/>
              </a:spcAft>
              <a:buSzPts val="1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endParaRPr lang="en-US" i="0" u="none" strike="noStrike" dirty="0">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Notes to facilitators:</a:t>
            </a:r>
            <a:endParaRPr dirty="0">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Click </a:t>
            </a:r>
            <a:r>
              <a:rPr lang="en-US" dirty="0">
                <a:solidFill>
                  <a:srgbClr val="000000"/>
                </a:solidFill>
                <a:latin typeface="Arial"/>
                <a:ea typeface="Arial"/>
                <a:cs typeface="Arial"/>
                <a:sym typeface="Arial"/>
              </a:rPr>
              <a:t>‘Return to main page’</a:t>
            </a:r>
            <a:r>
              <a:rPr lang="en-US" i="0" u="none" strike="noStrike" dirty="0">
                <a:solidFill>
                  <a:srgbClr val="000000"/>
                </a:solidFill>
                <a:latin typeface="Arial"/>
                <a:ea typeface="Arial"/>
                <a:cs typeface="Arial"/>
                <a:sym typeface="Arial"/>
              </a:rPr>
              <a:t> to return to the main slide.</a:t>
            </a:r>
            <a:endParaRPr dirty="0">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u="none" strike="noStrike" dirty="0">
                <a:solidFill>
                  <a:srgbClr val="000000"/>
                </a:solidFill>
                <a:latin typeface="Arial"/>
                <a:ea typeface="Arial"/>
                <a:cs typeface="Arial"/>
                <a:sym typeface="Arial"/>
              </a:rPr>
              <a:t>When the activity is over (when all prompts have been selected or before time runs out), click </a:t>
            </a:r>
            <a:r>
              <a:rPr lang="en-US" b="1" dirty="0">
                <a:solidFill>
                  <a:srgbClr val="000000"/>
                </a:solidFill>
                <a:latin typeface="Arial"/>
                <a:ea typeface="Arial"/>
                <a:cs typeface="Arial"/>
                <a:sym typeface="Arial"/>
              </a:rPr>
              <a:t>“Wrap-Up” </a:t>
            </a:r>
            <a:r>
              <a:rPr lang="en-US" b="1" i="0" u="none" strike="noStrike" dirty="0">
                <a:solidFill>
                  <a:srgbClr val="000000"/>
                </a:solidFill>
                <a:latin typeface="Arial"/>
                <a:ea typeface="Arial"/>
                <a:cs typeface="Arial"/>
                <a:sym typeface="Arial"/>
              </a:rPr>
              <a:t>to be brought to the slide </a:t>
            </a:r>
            <a:r>
              <a:rPr lang="en-US" b="1" dirty="0">
                <a:solidFill>
                  <a:srgbClr val="000000"/>
                </a:solidFill>
                <a:latin typeface="Arial"/>
                <a:ea typeface="Arial"/>
                <a:cs typeface="Arial"/>
                <a:sym typeface="Arial"/>
              </a:rPr>
              <a:t>on</a:t>
            </a:r>
            <a:r>
              <a:rPr lang="en-US" b="1" i="0" u="none" strike="noStrike" dirty="0">
                <a:solidFill>
                  <a:srgbClr val="000000"/>
                </a:solidFill>
                <a:latin typeface="Arial"/>
                <a:ea typeface="Arial"/>
                <a:cs typeface="Arial"/>
                <a:sym typeface="Arial"/>
              </a:rPr>
              <a:t> coping skills.</a:t>
            </a:r>
            <a:endParaRPr b="1"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83" name="Google Shape;83;g10f4a602c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Clr>
                <a:schemeClr val="dk1"/>
              </a:buClr>
              <a:buSzPts val="1400"/>
              <a:buFont typeface="Arial"/>
              <a:buNone/>
            </a:pPr>
            <a:r>
              <a:rPr lang="en-US" b="1" dirty="0">
                <a:latin typeface="Arial"/>
                <a:ea typeface="Arial"/>
                <a:cs typeface="Arial"/>
                <a:sym typeface="Arial"/>
              </a:rPr>
              <a:t>Love/Hate Relationship Question</a:t>
            </a:r>
            <a:endParaRPr b="1" dirty="0">
              <a:latin typeface="Arial"/>
              <a:ea typeface="Arial"/>
              <a:cs typeface="Arial"/>
              <a:sym typeface="Arial"/>
            </a:endParaRPr>
          </a:p>
          <a:p>
            <a:pPr marL="0" lvl="0" indent="0" algn="l" rtl="0">
              <a:lnSpc>
                <a:spcPct val="107000"/>
              </a:lnSpc>
              <a:spcBef>
                <a:spcPts val="80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Does your sibling do things you don’t like? (Ask for an example.) Why do you think they act that way? How do you react?</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think love and hate are similar emotions? Why or why not?</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Is it OK to love some family members but not others? How does that make you feel?</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10" name="Google Shape;11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Clr>
                <a:schemeClr val="dk1"/>
              </a:buClr>
              <a:buSzPts val="1400"/>
              <a:buFont typeface="Arial"/>
              <a:buNone/>
            </a:pPr>
            <a:r>
              <a:rPr lang="en-US" b="1" dirty="0">
                <a:latin typeface="Arial"/>
                <a:ea typeface="Arial"/>
                <a:cs typeface="Arial"/>
                <a:sym typeface="Arial"/>
              </a:rPr>
              <a:t>Fair is Not Equal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Explain a time when you felt like something was unfair at home. How did you deal with it? Did you learn anything from it?</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Why would parents/guardians treat their children differently?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If you have children in the future, what kind of expectations will you have for them?</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do more chores or have more responsibilities than your sibling? If so, how does that make you feel?</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17" name="Google Shape;1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Aggression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In your own words, what does ‘disappointment’ mean?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your sibling treat you badly when they are disappointed? If so, how does that make you feel?</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are some things you can do to cope with situations when your sibling is disappointed?</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dirty="0">
                <a:latin typeface="Arial"/>
                <a:ea typeface="Arial"/>
                <a:cs typeface="Arial"/>
                <a:sym typeface="Arial"/>
              </a:rPr>
              <a:t>Describe a time you felt disappointed. How did you handle it?</a:t>
            </a: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23" name="Google Shape;1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Safety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watching a scary movie with your sibling sound fun to you? Why or why not?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Has anyone had bad dreams after watching a scary movie? Why do you think that is?</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Real life can feel scary sometimes. What coping skills can we use to deal with scary or unsafe situations?</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29" name="Google Shape;1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Family Rules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Why do we need rules? Do you think there would be chaos if we didn’t have rules?</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and your siblings follow the same rules at home, or do you each have separate rules? If you have separate rules, why is that?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like to follow rules, or do they make you nervous?</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happens if you or your sibling break a rule? How does it make you feel? </a:t>
            </a: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35" name="Google Shape;1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dfca2059e5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dfca2059e5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dfca2059e5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dfca2059e5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3" name="Google Shape;53;g1dfca2059e5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dfca2059e5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1dfca2059e5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7" name="Google Shape;57;g1dfca2059e5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dfca2059e5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dfca2059e5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9" name="Google Shape;19;g1dfca2059e5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20" name="Google Shape;20;g1dfca2059e5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g1dfca2059e5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1dfca2059e5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dfca2059e5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1dfca2059e5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dfca2059e5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dfca2059e5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1dfca2059e5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dfca2059e5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dfca2059e5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1dfca2059e5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1dfca2059e5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dfca2059e5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1dfca2059e5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dfca2059e5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1dfca2059e5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1dfca2059e5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dfca2059e5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1dfca2059e5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dfca2059e5_0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1dfca2059e5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dfca2059e5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dfca2059e5_0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0" name="Google Shape;50;g1dfca2059e5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dfca2059e5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dfca2059e5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dfca2059e5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9.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15.xml"/><Relationship Id="rId10" Type="http://schemas.openxmlformats.org/officeDocument/2006/relationships/slide" Target="slide14.xml"/><Relationship Id="rId4" Type="http://schemas.openxmlformats.org/officeDocument/2006/relationships/image" Target="../media/image1.png"/><Relationship Id="rId9" Type="http://schemas.openxmlformats.org/officeDocument/2006/relationships/slide" Target="slide6.xml"/><Relationship Id="rId1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EA0"/>
        </a:solidFill>
        <a:effectLst/>
      </p:bgPr>
    </p:bg>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0" y="2338496"/>
            <a:ext cx="12192000" cy="162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8400" b="1" dirty="0">
                <a:solidFill>
                  <a:schemeClr val="lt1"/>
                </a:solidFill>
                <a:latin typeface="Montserrat"/>
                <a:ea typeface="Montserrat"/>
                <a:cs typeface="Montserrat"/>
                <a:sym typeface="Montserrat"/>
              </a:rPr>
              <a:t>When You Wish</a:t>
            </a:r>
            <a:endParaRPr sz="8400" b="1" dirty="0">
              <a:solidFill>
                <a:schemeClr val="lt1"/>
              </a:solidFill>
              <a:latin typeface="Montserrat"/>
              <a:ea typeface="Montserrat"/>
              <a:cs typeface="Montserrat"/>
              <a:sym typeface="Montserrat"/>
            </a:endParaRPr>
          </a:p>
        </p:txBody>
      </p:sp>
      <p:sp>
        <p:nvSpPr>
          <p:cNvPr id="65" name="Google Shape;65;p1"/>
          <p:cNvSpPr txBox="1"/>
          <p:nvPr/>
        </p:nvSpPr>
        <p:spPr>
          <a:xfrm>
            <a:off x="0" y="3965400"/>
            <a:ext cx="1219200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0" i="0" u="none" strike="noStrike" cap="none" dirty="0">
                <a:solidFill>
                  <a:srgbClr val="FFFFFF"/>
                </a:solidFill>
                <a:latin typeface="Arial"/>
                <a:ea typeface="Arial"/>
                <a:cs typeface="Arial"/>
                <a:sym typeface="Arial"/>
              </a:rPr>
              <a:t>by the Sibling Support Program</a:t>
            </a:r>
            <a:endParaRPr sz="3200" b="0" i="0" u="none" strike="noStrike" cap="none" dirty="0">
              <a:solidFill>
                <a:srgbClr val="FFFFFF"/>
              </a:solidFill>
              <a:latin typeface="Arial"/>
              <a:ea typeface="Arial"/>
              <a:cs typeface="Arial"/>
              <a:sym typeface="Arial"/>
            </a:endParaRPr>
          </a:p>
        </p:txBody>
      </p:sp>
      <p:sp>
        <p:nvSpPr>
          <p:cNvPr id="2" name="Google Shape;117;g2ada1dabbf4_0_8">
            <a:extLst>
              <a:ext uri="{FF2B5EF4-FFF2-40B4-BE49-F238E27FC236}">
                <a16:creationId xmlns:a16="http://schemas.microsoft.com/office/drawing/2014/main" id="{2CFC0E48-3994-E909-0EDD-F3F21E65D21A}"/>
              </a:ext>
            </a:extLst>
          </p:cNvPr>
          <p:cNvSpPr txBox="1"/>
          <p:nvPr/>
        </p:nvSpPr>
        <p:spPr>
          <a:xfrm>
            <a:off x="3072985" y="6111489"/>
            <a:ext cx="9119016" cy="49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lgn="ctr">
              <a:defRPr sz="3200">
                <a:solidFill>
                  <a:srgbClr val="FFFFFF"/>
                </a:solidFill>
              </a:defRPr>
            </a:lvl1pPr>
          </a:lstStyle>
          <a:p>
            <a:r>
              <a:rPr lang="en-US" sz="2000" dirty="0"/>
              <a:t>Created by Emily Rubin, LICSW © 2025. Do not modify without permission.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42"/>
        <p:cNvGrpSpPr/>
        <p:nvPr/>
      </p:nvGrpSpPr>
      <p:grpSpPr>
        <a:xfrm>
          <a:off x="0" y="0"/>
          <a:ext cx="0" cy="0"/>
          <a:chOff x="0" y="0"/>
          <a:chExt cx="0" cy="0"/>
        </a:xfrm>
      </p:grpSpPr>
      <p:sp>
        <p:nvSpPr>
          <p:cNvPr id="143" name="Google Shape;143;p4"/>
          <p:cNvSpPr txBox="1">
            <a:spLocks noGrp="1"/>
          </p:cNvSpPr>
          <p:nvPr>
            <p:ph type="body" idx="1"/>
          </p:nvPr>
        </p:nvSpPr>
        <p:spPr>
          <a:xfrm>
            <a:off x="0" y="2929400"/>
            <a:ext cx="12192000" cy="9992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If you could change one thing in your life, what would it be?</a:t>
            </a:r>
            <a:endParaRPr sz="2800" dirty="0">
              <a:solidFill>
                <a:schemeClr val="dk1"/>
              </a:solidFill>
            </a:endParaRPr>
          </a:p>
        </p:txBody>
      </p:sp>
      <p:pic>
        <p:nvPicPr>
          <p:cNvPr id="144" name="Google Shape;144;p4">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9"/>
        <p:cNvGrpSpPr/>
        <p:nvPr/>
      </p:nvGrpSpPr>
      <p:grpSpPr>
        <a:xfrm>
          <a:off x="0" y="0"/>
          <a:ext cx="0" cy="0"/>
          <a:chOff x="0" y="0"/>
          <a:chExt cx="0" cy="0"/>
        </a:xfrm>
      </p:grpSpPr>
      <p:sp>
        <p:nvSpPr>
          <p:cNvPr id="150" name="Google Shape;150;p2"/>
          <p:cNvSpPr txBox="1">
            <a:spLocks noGrp="1"/>
          </p:cNvSpPr>
          <p:nvPr>
            <p:ph type="body" idx="1"/>
          </p:nvPr>
        </p:nvSpPr>
        <p:spPr>
          <a:xfrm>
            <a:off x="0" y="2499924"/>
            <a:ext cx="12192000" cy="1858153"/>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At holidays, my sibling freaks out when there are too many people around. It can feel embarrassing. Any advice for me?</a:t>
            </a:r>
            <a:endParaRPr sz="2800" dirty="0">
              <a:solidFill>
                <a:schemeClr val="dk1"/>
              </a:solidFill>
            </a:endParaRPr>
          </a:p>
        </p:txBody>
      </p:sp>
      <p:pic>
        <p:nvPicPr>
          <p:cNvPr id="151" name="Google Shape;151;p2">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6"/>
        <p:cNvGrpSpPr/>
        <p:nvPr/>
      </p:nvGrpSpPr>
      <p:grpSpPr>
        <a:xfrm>
          <a:off x="0" y="0"/>
          <a:ext cx="0" cy="0"/>
          <a:chOff x="0" y="0"/>
          <a:chExt cx="0" cy="0"/>
        </a:xfrm>
      </p:grpSpPr>
      <p:sp>
        <p:nvSpPr>
          <p:cNvPr id="157" name="Google Shape;157;g22b916db9bf_0_0"/>
          <p:cNvSpPr txBox="1">
            <a:spLocks noGrp="1"/>
          </p:cNvSpPr>
          <p:nvPr>
            <p:ph type="body" idx="1"/>
          </p:nvPr>
        </p:nvSpPr>
        <p:spPr>
          <a:xfrm>
            <a:off x="0" y="2809282"/>
            <a:ext cx="12192000" cy="1239437"/>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Do you ever feel responsible for the arguments you get into with your sibling?</a:t>
            </a:r>
            <a:endParaRPr sz="2800" dirty="0">
              <a:solidFill>
                <a:schemeClr val="dk1"/>
              </a:solidFill>
            </a:endParaRPr>
          </a:p>
        </p:txBody>
      </p:sp>
      <p:pic>
        <p:nvPicPr>
          <p:cNvPr id="158" name="Google Shape;158;g22b916db9bf_0_0">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3"/>
        <p:cNvGrpSpPr/>
        <p:nvPr/>
      </p:nvGrpSpPr>
      <p:grpSpPr>
        <a:xfrm>
          <a:off x="0" y="0"/>
          <a:ext cx="0" cy="0"/>
          <a:chOff x="0" y="0"/>
          <a:chExt cx="0" cy="0"/>
        </a:xfrm>
      </p:grpSpPr>
      <p:sp>
        <p:nvSpPr>
          <p:cNvPr id="164" name="Google Shape;164;g22b916db9bf_0_6"/>
          <p:cNvSpPr txBox="1">
            <a:spLocks noGrp="1"/>
          </p:cNvSpPr>
          <p:nvPr>
            <p:ph type="body" idx="1"/>
          </p:nvPr>
        </p:nvSpPr>
        <p:spPr>
          <a:xfrm>
            <a:off x="838200" y="2993944"/>
            <a:ext cx="10515600" cy="870113"/>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What are things you worry about?</a:t>
            </a:r>
            <a:endParaRPr sz="2800" dirty="0">
              <a:solidFill>
                <a:schemeClr val="dk1"/>
              </a:solidFill>
            </a:endParaRPr>
          </a:p>
        </p:txBody>
      </p:sp>
      <p:pic>
        <p:nvPicPr>
          <p:cNvPr id="165" name="Google Shape;165;g22b916db9bf_0_6">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C19C"/>
        </a:solidFill>
        <a:effectLst/>
      </p:bgPr>
    </p:bg>
    <p:spTree>
      <p:nvGrpSpPr>
        <p:cNvPr id="1" name="Shape 170"/>
        <p:cNvGrpSpPr/>
        <p:nvPr/>
      </p:nvGrpSpPr>
      <p:grpSpPr>
        <a:xfrm>
          <a:off x="0" y="0"/>
          <a:ext cx="0" cy="0"/>
          <a:chOff x="0" y="0"/>
          <a:chExt cx="0" cy="0"/>
        </a:xfrm>
      </p:grpSpPr>
      <p:sp>
        <p:nvSpPr>
          <p:cNvPr id="171" name="Google Shape;171;g22bf28db0be_1_0"/>
          <p:cNvSpPr txBox="1">
            <a:spLocks noGrp="1"/>
          </p:cNvSpPr>
          <p:nvPr>
            <p:ph type="body" idx="1"/>
          </p:nvPr>
        </p:nvSpPr>
        <p:spPr>
          <a:xfrm>
            <a:off x="-104775" y="2667792"/>
            <a:ext cx="12401550" cy="1522416"/>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How does it feel to meet other kids who have a challenging sibling?</a:t>
            </a:r>
            <a:endParaRPr sz="2800" dirty="0">
              <a:solidFill>
                <a:schemeClr val="dk1"/>
              </a:solidFill>
            </a:endParaRPr>
          </a:p>
        </p:txBody>
      </p:sp>
      <p:pic>
        <p:nvPicPr>
          <p:cNvPr id="172" name="Google Shape;172;g22bf28db0be_1_0">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304800" y="304800"/>
            <a:ext cx="115755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Coping Skills: </a:t>
            </a:r>
            <a:r>
              <a:rPr lang="en-US" sz="4800" b="0" i="0" u="none" strike="noStrike" cap="none" dirty="0">
                <a:solidFill>
                  <a:srgbClr val="080EA0"/>
                </a:solidFill>
                <a:latin typeface="Montserrat"/>
                <a:ea typeface="Montserrat"/>
                <a:cs typeface="Montserrat"/>
                <a:sym typeface="Montserrat"/>
              </a:rPr>
              <a:t>What Works for You?</a:t>
            </a:r>
            <a:endParaRPr sz="4800" b="0" i="0" u="none" strike="noStrike" cap="none"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816292" y="1327500"/>
            <a:ext cx="10559416" cy="5693866"/>
          </a:xfrm>
          <a:prstGeom prst="rect">
            <a:avLst/>
          </a:prstGeom>
          <a:noFill/>
        </p:spPr>
        <p:txBody>
          <a:bodyPr wrap="square" numCol="2" spcCol="457200" rtlCol="0">
            <a:spAutoFit/>
          </a:bodyPr>
          <a:lstStyle/>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deep breaths (breathe from your belly, not your chest)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Move your body (take a walk, stretch, exercise)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Read a good book</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Watch a funny movie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Snuggle or play with a pet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Hug a stuffed animal or pillow</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a bath or hot shower</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Rip paper into small pieces</a:t>
            </a:r>
          </a:p>
          <a:p>
            <a:pPr>
              <a:spcAft>
                <a:spcPts val="1500"/>
              </a:spcAft>
            </a:pPr>
            <a:endParaRPr lang="en-US" sz="2400" dirty="0">
              <a:solidFill>
                <a:schemeClr val="tx1"/>
              </a:solidFill>
              <a:latin typeface="Arial" panose="020B0604020202020204" pitchFamily="34" charset="0"/>
              <a:cs typeface="Arial" panose="020B0604020202020204" pitchFamily="34" charset="0"/>
            </a:endParaRP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Write a letter to someone that you may never send</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Journal (write about what you are struggling with)</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Count to 10 slowly</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Get a drink of water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Call an adult or friend </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Draw or color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Listen to or play music</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1154700" y="2088075"/>
            <a:ext cx="9882600" cy="2339700"/>
          </a:xfrm>
          <a:prstGeom prst="rect">
            <a:avLst/>
          </a:prstGeom>
          <a:noFill/>
          <a:ln>
            <a:noFill/>
          </a:ln>
        </p:spPr>
        <p:txBody>
          <a:bodyPr spcFirstLastPara="1" wrap="square" lIns="91425" tIns="45700" rIns="91425" bIns="45700" anchor="t" anchorCtr="0">
            <a:noAutofit/>
          </a:bodyPr>
          <a:lstStyle/>
          <a:p>
            <a:pPr marL="819150" lvl="0" indent="-742950" algn="l" rtl="0">
              <a:lnSpc>
                <a:spcPct val="100000"/>
              </a:lnSpc>
              <a:spcBef>
                <a:spcPts val="0"/>
              </a:spcBef>
              <a:spcAft>
                <a:spcPts val="1800"/>
              </a:spcAft>
              <a:buSzPts val="3600"/>
              <a:buFont typeface="+mj-lt"/>
              <a:buAutoNum type="arabicPeriod"/>
            </a:pPr>
            <a:r>
              <a:rPr lang="en-US" sz="3600" dirty="0"/>
              <a:t>What was your favorite part of today’s group?</a:t>
            </a:r>
            <a:endParaRPr sz="3600" dirty="0"/>
          </a:p>
          <a:p>
            <a:pPr marL="819150" lvl="0" indent="-742950" algn="l" rtl="0">
              <a:lnSpc>
                <a:spcPct val="100000"/>
              </a:lnSpc>
              <a:spcBef>
                <a:spcPts val="1000"/>
              </a:spcBef>
              <a:spcAft>
                <a:spcPts val="1000"/>
              </a:spcAft>
              <a:buSzPts val="3600"/>
              <a:buFont typeface="+mj-lt"/>
              <a:buAutoNum type="arabicPeriod"/>
            </a:pPr>
            <a:r>
              <a:rPr lang="en-US" sz="3600" dirty="0"/>
              <a:t>What would you change to make the group better?</a:t>
            </a:r>
            <a:endParaRPr sz="3600" dirty="0"/>
          </a:p>
        </p:txBody>
      </p:sp>
      <p:sp>
        <p:nvSpPr>
          <p:cNvPr id="203" name="Google Shape;203;p3"/>
          <p:cNvSpPr txBox="1">
            <a:spLocks noGrp="1"/>
          </p:cNvSpPr>
          <p:nvPr>
            <p:ph type="ctrTitle" idx="4294967295"/>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Wrapping Up</a:t>
            </a:r>
            <a:endParaRPr sz="480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efdfbf04f_0_0"/>
          <p:cNvSpPr txBox="1">
            <a:spLocks noGrp="1"/>
          </p:cNvSpPr>
          <p:nvPr>
            <p:ph type="ctrTitle"/>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1300"/>
              </a:spcBef>
              <a:spcAft>
                <a:spcPts val="0"/>
              </a:spcAft>
              <a:buSzPts val="7111"/>
              <a:buNone/>
            </a:pPr>
            <a:r>
              <a:rPr lang="en-US" sz="4800" dirty="0">
                <a:solidFill>
                  <a:srgbClr val="080EA0"/>
                </a:solidFill>
                <a:latin typeface="Montserrat Black"/>
                <a:ea typeface="Montserrat Black"/>
                <a:cs typeface="Montserrat Black"/>
                <a:sym typeface="Montserrat Black"/>
              </a:rPr>
              <a:t>Group Rules</a:t>
            </a:r>
            <a:endParaRPr sz="4800" dirty="0">
              <a:solidFill>
                <a:srgbClr val="080EA0"/>
              </a:solidFill>
              <a:latin typeface="Montserrat Black"/>
              <a:ea typeface="Montserrat Black"/>
              <a:cs typeface="Montserrat Black"/>
              <a:sym typeface="Montserrat Black"/>
            </a:endParaRPr>
          </a:p>
        </p:txBody>
      </p:sp>
      <p:sp>
        <p:nvSpPr>
          <p:cNvPr id="72" name="Google Shape;72;g10efdfbf04f_0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This is a</a:t>
            </a:r>
            <a:r>
              <a:rPr lang="en-US" sz="2400" b="1" dirty="0">
                <a:solidFill>
                  <a:srgbClr val="000000"/>
                </a:solidFill>
                <a:latin typeface="Arial" panose="020B0604020202020204" pitchFamily="34" charset="0"/>
                <a:cs typeface="Arial" panose="020B0604020202020204" pitchFamily="34" charset="0"/>
              </a:rPr>
              <a:t> safe place.</a:t>
            </a:r>
            <a:endParaRPr sz="2400" b="1"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We </a:t>
            </a:r>
            <a:r>
              <a:rPr lang="en-US" sz="2400" b="1" dirty="0">
                <a:solidFill>
                  <a:srgbClr val="000000"/>
                </a:solidFill>
                <a:latin typeface="Arial" panose="020B0604020202020204" pitchFamily="34" charset="0"/>
                <a:cs typeface="Arial" panose="020B0604020202020204" pitchFamily="34" charset="0"/>
              </a:rPr>
              <a:t>respect </a:t>
            </a:r>
            <a:r>
              <a:rPr lang="en-US" sz="2400" dirty="0">
                <a:solidFill>
                  <a:srgbClr val="000000"/>
                </a:solidFill>
                <a:latin typeface="Arial" panose="020B0604020202020204" pitchFamily="34" charset="0"/>
                <a:cs typeface="Arial" panose="020B0604020202020204" pitchFamily="34" charset="0"/>
              </a:rPr>
              <a:t>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Please keep your </a:t>
            </a:r>
            <a:r>
              <a:rPr lang="en-US" sz="2400" b="1" dirty="0">
                <a:solidFill>
                  <a:srgbClr val="000000"/>
                </a:solidFill>
                <a:latin typeface="Arial" panose="020B0604020202020204" pitchFamily="34" charset="0"/>
                <a:cs typeface="Arial" panose="020B0604020202020204" pitchFamily="34" charset="0"/>
              </a:rPr>
              <a:t>camera on</a:t>
            </a:r>
            <a:r>
              <a:rPr lang="en-US" sz="2400" dirty="0">
                <a:solidFill>
                  <a:srgbClr val="000000"/>
                </a:solidFill>
                <a:latin typeface="Arial" panose="020B0604020202020204" pitchFamily="34" charset="0"/>
                <a:cs typeface="Arial" panose="020B0604020202020204" pitchFamily="34" charset="0"/>
              </a:rPr>
              <a:t> so we can see 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It’s OK to use the</a:t>
            </a:r>
            <a:r>
              <a:rPr lang="en-US" sz="2400" b="1" dirty="0">
                <a:solidFill>
                  <a:srgbClr val="000000"/>
                </a:solidFill>
                <a:latin typeface="Arial" panose="020B0604020202020204" pitchFamily="34" charset="0"/>
                <a:cs typeface="Arial" panose="020B0604020202020204" pitchFamily="34" charset="0"/>
              </a:rPr>
              <a:t> chat function</a:t>
            </a:r>
            <a:r>
              <a:rPr lang="en-US" sz="2400" dirty="0">
                <a:solidFill>
                  <a:srgbClr val="000000"/>
                </a:solidFill>
                <a:latin typeface="Arial" panose="020B0604020202020204" pitchFamily="34" charset="0"/>
                <a:cs typeface="Arial" panose="020B0604020202020204" pitchFamily="34" charset="0"/>
              </a:rPr>
              <a:t> but please do so appropriately.</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What is said in this group</a:t>
            </a:r>
            <a:r>
              <a:rPr lang="en-US" sz="2400" b="1" dirty="0">
                <a:solidFill>
                  <a:srgbClr val="000000"/>
                </a:solidFill>
                <a:latin typeface="Arial" panose="020B0604020202020204" pitchFamily="34" charset="0"/>
                <a:cs typeface="Arial" panose="020B0604020202020204" pitchFamily="34" charset="0"/>
              </a:rPr>
              <a:t> stays in this group.*</a:t>
            </a:r>
            <a:endParaRPr sz="24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2b916db9bf_1_0"/>
          <p:cNvSpPr txBox="1">
            <a:spLocks noGrp="1"/>
          </p:cNvSpPr>
          <p:nvPr>
            <p:ph type="subTitle" idx="1"/>
          </p:nvPr>
        </p:nvSpPr>
        <p:spPr>
          <a:xfrm>
            <a:off x="0" y="2573150"/>
            <a:ext cx="12192000" cy="17117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SzPts val="3700"/>
              <a:buNone/>
            </a:pPr>
            <a:r>
              <a:rPr lang="en-US" sz="3200" dirty="0">
                <a:solidFill>
                  <a:srgbClr val="000000"/>
                </a:solidFill>
              </a:rPr>
              <a:t>Would you rather be able to see when your eyes are closed </a:t>
            </a:r>
          </a:p>
          <a:p>
            <a:pPr marL="0" lvl="0" indent="0" algn="ctr" rtl="0">
              <a:lnSpc>
                <a:spcPct val="114000"/>
              </a:lnSpc>
              <a:spcBef>
                <a:spcPts val="0"/>
              </a:spcBef>
              <a:spcAft>
                <a:spcPts val="0"/>
              </a:spcAft>
              <a:buSzPts val="3700"/>
              <a:buNone/>
            </a:pPr>
            <a:r>
              <a:rPr lang="en-US" sz="3200" dirty="0">
                <a:solidFill>
                  <a:srgbClr val="000000"/>
                </a:solidFill>
              </a:rPr>
              <a:t>or talk without moving your mouth?</a:t>
            </a:r>
            <a:endParaRPr sz="3200" dirty="0">
              <a:solidFill>
                <a:srgbClr val="000000"/>
              </a:solidFill>
            </a:endParaRPr>
          </a:p>
        </p:txBody>
      </p:sp>
      <p:sp>
        <p:nvSpPr>
          <p:cNvPr id="79" name="Google Shape;79;g22b916db9bf_1_0"/>
          <p:cNvSpPr txBox="1"/>
          <p:nvPr/>
        </p:nvSpPr>
        <p:spPr>
          <a:xfrm>
            <a:off x="304800" y="304800"/>
            <a:ext cx="11497200" cy="1022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1300"/>
              </a:spcBef>
              <a:spcAft>
                <a:spcPts val="0"/>
              </a:spcAft>
              <a:buClr>
                <a:srgbClr val="000000"/>
              </a:buClr>
              <a:buSzPts val="3820"/>
              <a:buFont typeface="Arial"/>
              <a:buNone/>
            </a:pPr>
            <a:r>
              <a:rPr lang="en-US" sz="3820" b="0" i="0" u="none" strike="noStrike" cap="none">
                <a:solidFill>
                  <a:srgbClr val="080EA0"/>
                </a:solidFill>
                <a:latin typeface="Montserrat Black"/>
                <a:ea typeface="Montserrat Black"/>
                <a:cs typeface="Montserrat Black"/>
                <a:sym typeface="Montserrat Black"/>
              </a:rPr>
              <a:t>Getting to Know Each Other in 5 Minutes…</a:t>
            </a:r>
            <a:r>
              <a:rPr lang="en-US" sz="3920" b="0" i="0" u="none" strike="noStrike" cap="none">
                <a:solidFill>
                  <a:srgbClr val="080EA0"/>
                </a:solidFill>
                <a:latin typeface="Montserrat Black"/>
                <a:ea typeface="Montserrat Black"/>
                <a:cs typeface="Montserrat Black"/>
                <a:sym typeface="Montserrat Black"/>
              </a:rPr>
              <a:t> </a:t>
            </a:r>
            <a:endParaRPr sz="3920" b="0" i="0" u="none" strike="noStrike" cap="none">
              <a:solidFill>
                <a:srgbClr val="080EA0"/>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g10f4a602c63_0_0" descr="Genie lamp clipart. Free download transparent .PNG | Creazilla">
            <a:hlinkClick r:id="rId3" action="ppaction://hlinksldjump"/>
          </p:cNvPr>
          <p:cNvPicPr preferRelativeResize="0"/>
          <p:nvPr/>
        </p:nvPicPr>
        <p:blipFill rotWithShape="1">
          <a:blip r:embed="rId4">
            <a:alphaModFix/>
          </a:blip>
          <a:srcRect/>
          <a:stretch/>
        </p:blipFill>
        <p:spPr>
          <a:xfrm>
            <a:off x="8935638" y="2336500"/>
            <a:ext cx="2031998" cy="1015999"/>
          </a:xfrm>
          <a:prstGeom prst="rect">
            <a:avLst/>
          </a:prstGeom>
          <a:noFill/>
          <a:ln>
            <a:noFill/>
          </a:ln>
        </p:spPr>
      </p:pic>
      <p:sp>
        <p:nvSpPr>
          <p:cNvPr id="86" name="Google Shape;86;g10f4a602c63_0_0"/>
          <p:cNvSpPr txBox="1"/>
          <p:nvPr/>
        </p:nvSpPr>
        <p:spPr>
          <a:xfrm>
            <a:off x="1200750" y="5087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Choose a Magic Teapot</a:t>
            </a:r>
            <a:endParaRPr sz="4800" b="0" i="0" u="none" strike="noStrike" cap="none" dirty="0">
              <a:solidFill>
                <a:srgbClr val="080EA0"/>
              </a:solidFill>
              <a:latin typeface="Montserrat Black"/>
              <a:ea typeface="Montserrat Black"/>
              <a:cs typeface="Montserrat Black"/>
              <a:sym typeface="Montserrat Black"/>
            </a:endParaRPr>
          </a:p>
        </p:txBody>
      </p:sp>
      <p:sp>
        <p:nvSpPr>
          <p:cNvPr id="87" name="Google Shape;87;g10f4a602c63_0_0">
            <a:hlinkClick r:id="rId5"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sp>
        <p:nvSpPr>
          <p:cNvPr id="88" name="Google Shape;88;g10f4a602c63_0_0">
            <a:hlinkClick r:id="rId3" action="ppaction://hlinksldjump"/>
          </p:cNvPr>
          <p:cNvSpPr txBox="1"/>
          <p:nvPr/>
        </p:nvSpPr>
        <p:spPr>
          <a:xfrm>
            <a:off x="10104138" y="2152825"/>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a:solidFill>
                  <a:srgbClr val="020B69"/>
                </a:solidFill>
                <a:latin typeface="Arial"/>
                <a:ea typeface="Arial"/>
                <a:cs typeface="Arial"/>
                <a:sym typeface="Arial"/>
              </a:rPr>
              <a:t>5</a:t>
            </a:r>
            <a:endParaRPr sz="3800" b="1" i="0" u="none" strike="noStrike" cap="none">
              <a:solidFill>
                <a:srgbClr val="020B69"/>
              </a:solidFill>
              <a:latin typeface="Arial"/>
              <a:ea typeface="Arial"/>
              <a:cs typeface="Arial"/>
              <a:sym typeface="Arial"/>
            </a:endParaRPr>
          </a:p>
        </p:txBody>
      </p:sp>
      <p:pic>
        <p:nvPicPr>
          <p:cNvPr id="89" name="Google Shape;89;g10f4a602c63_0_0" descr="Genie lamp clipart. Free download transparent .PNG | Creazilla">
            <a:hlinkClick r:id="rId6" action="ppaction://hlinksldjump"/>
          </p:cNvPr>
          <p:cNvPicPr preferRelativeResize="0"/>
          <p:nvPr/>
        </p:nvPicPr>
        <p:blipFill rotWithShape="1">
          <a:blip r:embed="rId4">
            <a:alphaModFix/>
          </a:blip>
          <a:srcRect/>
          <a:stretch/>
        </p:blipFill>
        <p:spPr>
          <a:xfrm>
            <a:off x="614538" y="2336500"/>
            <a:ext cx="2031998" cy="1015999"/>
          </a:xfrm>
          <a:prstGeom prst="rect">
            <a:avLst/>
          </a:prstGeom>
          <a:noFill/>
          <a:ln>
            <a:noFill/>
          </a:ln>
        </p:spPr>
      </p:pic>
      <p:sp>
        <p:nvSpPr>
          <p:cNvPr id="90" name="Google Shape;90;g10f4a602c63_0_0">
            <a:hlinkClick r:id="rId6" action="ppaction://hlinksldjump"/>
          </p:cNvPr>
          <p:cNvSpPr txBox="1"/>
          <p:nvPr/>
        </p:nvSpPr>
        <p:spPr>
          <a:xfrm>
            <a:off x="1776538" y="2152825"/>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a:solidFill>
                  <a:srgbClr val="020B69"/>
                </a:solidFill>
                <a:latin typeface="Arial"/>
                <a:ea typeface="Arial"/>
                <a:cs typeface="Arial"/>
                <a:sym typeface="Arial"/>
              </a:rPr>
              <a:t>1</a:t>
            </a:r>
            <a:endParaRPr sz="3800" b="1" i="0" u="none" strike="noStrike" cap="none">
              <a:solidFill>
                <a:srgbClr val="020B69"/>
              </a:solidFill>
              <a:latin typeface="Arial"/>
              <a:ea typeface="Arial"/>
              <a:cs typeface="Arial"/>
              <a:sym typeface="Arial"/>
            </a:endParaRPr>
          </a:p>
        </p:txBody>
      </p:sp>
      <p:pic>
        <p:nvPicPr>
          <p:cNvPr id="91" name="Google Shape;91;g10f4a602c63_0_0" descr="Genie lamp clipart. Free download transparent .PNG | Creazilla">
            <a:hlinkClick r:id="rId7" action="ppaction://hlinksldjump"/>
          </p:cNvPr>
          <p:cNvPicPr preferRelativeResize="0"/>
          <p:nvPr/>
        </p:nvPicPr>
        <p:blipFill rotWithShape="1">
          <a:blip r:embed="rId4">
            <a:alphaModFix/>
          </a:blip>
          <a:srcRect/>
          <a:stretch/>
        </p:blipFill>
        <p:spPr>
          <a:xfrm>
            <a:off x="6813863" y="2342025"/>
            <a:ext cx="2031998" cy="1015999"/>
          </a:xfrm>
          <a:prstGeom prst="rect">
            <a:avLst/>
          </a:prstGeom>
          <a:noFill/>
          <a:ln>
            <a:noFill/>
          </a:ln>
        </p:spPr>
      </p:pic>
      <p:pic>
        <p:nvPicPr>
          <p:cNvPr id="92" name="Google Shape;92;g10f4a602c63_0_0" descr="Genie lamp clipart. Free download transparent .PNG | Creazilla">
            <a:hlinkClick r:id="rId8" action="ppaction://hlinksldjump"/>
          </p:cNvPr>
          <p:cNvPicPr preferRelativeResize="0"/>
          <p:nvPr/>
        </p:nvPicPr>
        <p:blipFill rotWithShape="1">
          <a:blip r:embed="rId4">
            <a:alphaModFix/>
          </a:blip>
          <a:srcRect/>
          <a:stretch/>
        </p:blipFill>
        <p:spPr>
          <a:xfrm>
            <a:off x="4690838" y="2336500"/>
            <a:ext cx="2031998" cy="1015999"/>
          </a:xfrm>
          <a:prstGeom prst="rect">
            <a:avLst/>
          </a:prstGeom>
          <a:noFill/>
          <a:ln>
            <a:noFill/>
          </a:ln>
        </p:spPr>
      </p:pic>
      <p:pic>
        <p:nvPicPr>
          <p:cNvPr id="93" name="Google Shape;93;g10f4a602c63_0_0" descr="Genie lamp clipart. Free download transparent .PNG | Creazilla">
            <a:hlinkClick r:id="rId9" action="ppaction://hlinksldjump"/>
          </p:cNvPr>
          <p:cNvPicPr preferRelativeResize="0"/>
          <p:nvPr/>
        </p:nvPicPr>
        <p:blipFill rotWithShape="1">
          <a:blip r:embed="rId4">
            <a:alphaModFix/>
          </a:blip>
          <a:srcRect/>
          <a:stretch/>
        </p:blipFill>
        <p:spPr>
          <a:xfrm>
            <a:off x="2641688" y="2342025"/>
            <a:ext cx="2031998" cy="1015999"/>
          </a:xfrm>
          <a:prstGeom prst="rect">
            <a:avLst/>
          </a:prstGeom>
          <a:noFill/>
          <a:ln>
            <a:noFill/>
          </a:ln>
        </p:spPr>
      </p:pic>
      <p:sp>
        <p:nvSpPr>
          <p:cNvPr id="94" name="Google Shape;94;g10f4a602c63_0_0">
            <a:hlinkClick r:id="rId9" action="ppaction://hlinksldjump"/>
          </p:cNvPr>
          <p:cNvSpPr txBox="1"/>
          <p:nvPr/>
        </p:nvSpPr>
        <p:spPr>
          <a:xfrm>
            <a:off x="3845363" y="2152825"/>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a:solidFill>
                  <a:srgbClr val="020B69"/>
                </a:solidFill>
                <a:latin typeface="Arial"/>
                <a:ea typeface="Arial"/>
                <a:cs typeface="Arial"/>
                <a:sym typeface="Arial"/>
              </a:rPr>
              <a:t>2</a:t>
            </a:r>
            <a:endParaRPr sz="3800" b="1" i="0" u="none" strike="noStrike" cap="none">
              <a:solidFill>
                <a:srgbClr val="020B69"/>
              </a:solidFill>
              <a:latin typeface="Arial"/>
              <a:ea typeface="Arial"/>
              <a:cs typeface="Arial"/>
              <a:sym typeface="Arial"/>
            </a:endParaRPr>
          </a:p>
        </p:txBody>
      </p:sp>
      <p:sp>
        <p:nvSpPr>
          <p:cNvPr id="95" name="Google Shape;95;g10f4a602c63_0_0">
            <a:hlinkClick r:id="rId8" action="ppaction://hlinksldjump"/>
          </p:cNvPr>
          <p:cNvSpPr txBox="1"/>
          <p:nvPr/>
        </p:nvSpPr>
        <p:spPr>
          <a:xfrm>
            <a:off x="5849338" y="2152813"/>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a:solidFill>
                  <a:srgbClr val="020B69"/>
                </a:solidFill>
                <a:latin typeface="Arial"/>
                <a:ea typeface="Arial"/>
                <a:cs typeface="Arial"/>
                <a:sym typeface="Arial"/>
              </a:rPr>
              <a:t>3</a:t>
            </a:r>
            <a:endParaRPr sz="3800" b="1" i="0" u="none" strike="noStrike" cap="none">
              <a:solidFill>
                <a:srgbClr val="020B69"/>
              </a:solidFill>
              <a:latin typeface="Arial"/>
              <a:ea typeface="Arial"/>
              <a:cs typeface="Arial"/>
              <a:sym typeface="Arial"/>
            </a:endParaRPr>
          </a:p>
        </p:txBody>
      </p:sp>
      <p:sp>
        <p:nvSpPr>
          <p:cNvPr id="96" name="Google Shape;96;g10f4a602c63_0_0">
            <a:hlinkClick r:id="rId7" action="ppaction://hlinksldjump"/>
          </p:cNvPr>
          <p:cNvSpPr txBox="1"/>
          <p:nvPr/>
        </p:nvSpPr>
        <p:spPr>
          <a:xfrm>
            <a:off x="7976738" y="2152825"/>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a:solidFill>
                  <a:srgbClr val="020B69"/>
                </a:solidFill>
                <a:latin typeface="Arial"/>
                <a:ea typeface="Arial"/>
                <a:cs typeface="Arial"/>
                <a:sym typeface="Arial"/>
              </a:rPr>
              <a:t>4</a:t>
            </a:r>
            <a:endParaRPr sz="3800" b="1" i="0" u="none" strike="noStrike" cap="none">
              <a:solidFill>
                <a:srgbClr val="020B69"/>
              </a:solidFill>
              <a:latin typeface="Arial"/>
              <a:ea typeface="Arial"/>
              <a:cs typeface="Arial"/>
              <a:sym typeface="Arial"/>
            </a:endParaRPr>
          </a:p>
        </p:txBody>
      </p:sp>
      <p:pic>
        <p:nvPicPr>
          <p:cNvPr id="97" name="Google Shape;97;g10f4a602c63_0_0" descr="Genie lamp clipart. Free download transparent .PNG | Creazilla">
            <a:hlinkClick r:id="rId10" action="ppaction://hlinksldjump"/>
          </p:cNvPr>
          <p:cNvPicPr preferRelativeResize="0"/>
          <p:nvPr/>
        </p:nvPicPr>
        <p:blipFill rotWithShape="1">
          <a:blip r:embed="rId4">
            <a:alphaModFix/>
          </a:blip>
          <a:srcRect/>
          <a:stretch/>
        </p:blipFill>
        <p:spPr>
          <a:xfrm>
            <a:off x="9545463" y="3898600"/>
            <a:ext cx="2031998" cy="1015999"/>
          </a:xfrm>
          <a:prstGeom prst="rect">
            <a:avLst/>
          </a:prstGeom>
          <a:noFill/>
          <a:ln>
            <a:noFill/>
          </a:ln>
        </p:spPr>
      </p:pic>
      <p:pic>
        <p:nvPicPr>
          <p:cNvPr id="98" name="Google Shape;98;g10f4a602c63_0_0" descr="Genie lamp clipart. Free download transparent .PNG | Creazilla">
            <a:hlinkClick r:id="rId11" action="ppaction://hlinksldjump"/>
          </p:cNvPr>
          <p:cNvPicPr preferRelativeResize="0"/>
          <p:nvPr/>
        </p:nvPicPr>
        <p:blipFill rotWithShape="1">
          <a:blip r:embed="rId4">
            <a:alphaModFix/>
          </a:blip>
          <a:srcRect/>
          <a:stretch/>
        </p:blipFill>
        <p:spPr>
          <a:xfrm>
            <a:off x="1224362" y="3898600"/>
            <a:ext cx="2031998" cy="1015999"/>
          </a:xfrm>
          <a:prstGeom prst="rect">
            <a:avLst/>
          </a:prstGeom>
          <a:noFill/>
          <a:ln>
            <a:noFill/>
          </a:ln>
        </p:spPr>
      </p:pic>
      <p:pic>
        <p:nvPicPr>
          <p:cNvPr id="99" name="Google Shape;99;g10f4a602c63_0_0" descr="Genie lamp clipart. Free download transparent .PNG | Creazilla">
            <a:hlinkClick r:id="rId12" action="ppaction://hlinksldjump"/>
          </p:cNvPr>
          <p:cNvPicPr preferRelativeResize="0"/>
          <p:nvPr/>
        </p:nvPicPr>
        <p:blipFill rotWithShape="1">
          <a:blip r:embed="rId4">
            <a:alphaModFix/>
          </a:blip>
          <a:srcRect/>
          <a:stretch/>
        </p:blipFill>
        <p:spPr>
          <a:xfrm>
            <a:off x="7423688" y="3904125"/>
            <a:ext cx="2031998" cy="1015999"/>
          </a:xfrm>
          <a:prstGeom prst="rect">
            <a:avLst/>
          </a:prstGeom>
          <a:noFill/>
          <a:ln>
            <a:noFill/>
          </a:ln>
        </p:spPr>
      </p:pic>
      <p:pic>
        <p:nvPicPr>
          <p:cNvPr id="100" name="Google Shape;100;g10f4a602c63_0_0" descr="Genie lamp clipart. Free download transparent .PNG | Creazilla">
            <a:hlinkClick r:id="rId13" action="ppaction://hlinksldjump"/>
          </p:cNvPr>
          <p:cNvPicPr preferRelativeResize="0"/>
          <p:nvPr/>
        </p:nvPicPr>
        <p:blipFill rotWithShape="1">
          <a:blip r:embed="rId4">
            <a:alphaModFix/>
          </a:blip>
          <a:srcRect/>
          <a:stretch/>
        </p:blipFill>
        <p:spPr>
          <a:xfrm>
            <a:off x="5300663" y="3898600"/>
            <a:ext cx="2031998" cy="1015999"/>
          </a:xfrm>
          <a:prstGeom prst="rect">
            <a:avLst/>
          </a:prstGeom>
          <a:noFill/>
          <a:ln>
            <a:noFill/>
          </a:ln>
        </p:spPr>
      </p:pic>
      <p:pic>
        <p:nvPicPr>
          <p:cNvPr id="101" name="Google Shape;101;g10f4a602c63_0_0" descr="Genie lamp clipart. Free download transparent .PNG | Creazilla">
            <a:hlinkClick r:id="rId14" action="ppaction://hlinksldjump"/>
          </p:cNvPr>
          <p:cNvPicPr preferRelativeResize="0"/>
          <p:nvPr/>
        </p:nvPicPr>
        <p:blipFill rotWithShape="1">
          <a:blip r:embed="rId4">
            <a:alphaModFix/>
          </a:blip>
          <a:srcRect/>
          <a:stretch/>
        </p:blipFill>
        <p:spPr>
          <a:xfrm>
            <a:off x="3251513" y="3904125"/>
            <a:ext cx="2031998" cy="1015999"/>
          </a:xfrm>
          <a:prstGeom prst="rect">
            <a:avLst/>
          </a:prstGeom>
          <a:noFill/>
          <a:ln>
            <a:noFill/>
          </a:ln>
        </p:spPr>
      </p:pic>
      <p:sp>
        <p:nvSpPr>
          <p:cNvPr id="102" name="Google Shape;102;g10f4a602c63_0_0">
            <a:hlinkClick r:id="rId11" action="ppaction://hlinksldjump"/>
          </p:cNvPr>
          <p:cNvSpPr txBox="1"/>
          <p:nvPr/>
        </p:nvSpPr>
        <p:spPr>
          <a:xfrm>
            <a:off x="2341738" y="3664125"/>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a:solidFill>
                  <a:srgbClr val="020B69"/>
                </a:solidFill>
                <a:latin typeface="Arial"/>
                <a:ea typeface="Arial"/>
                <a:cs typeface="Arial"/>
                <a:sym typeface="Arial"/>
              </a:rPr>
              <a:t>6</a:t>
            </a:r>
            <a:endParaRPr sz="3800" b="1" i="0" u="none" strike="noStrike" cap="none">
              <a:solidFill>
                <a:srgbClr val="020B69"/>
              </a:solidFill>
              <a:latin typeface="Arial"/>
              <a:ea typeface="Arial"/>
              <a:cs typeface="Arial"/>
              <a:sym typeface="Arial"/>
            </a:endParaRPr>
          </a:p>
        </p:txBody>
      </p:sp>
      <p:sp>
        <p:nvSpPr>
          <p:cNvPr id="103" name="Google Shape;103;g10f4a602c63_0_0">
            <a:hlinkClick r:id="rId14" action="ppaction://hlinksldjump"/>
          </p:cNvPr>
          <p:cNvSpPr txBox="1"/>
          <p:nvPr/>
        </p:nvSpPr>
        <p:spPr>
          <a:xfrm>
            <a:off x="4439513" y="3664125"/>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a:solidFill>
                  <a:srgbClr val="020B69"/>
                </a:solidFill>
                <a:latin typeface="Arial"/>
                <a:ea typeface="Arial"/>
                <a:cs typeface="Arial"/>
                <a:sym typeface="Arial"/>
              </a:rPr>
              <a:t>7</a:t>
            </a:r>
            <a:endParaRPr sz="3800" b="1" i="0" u="none" strike="noStrike" cap="none">
              <a:solidFill>
                <a:srgbClr val="020B69"/>
              </a:solidFill>
              <a:latin typeface="Arial"/>
              <a:ea typeface="Arial"/>
              <a:cs typeface="Arial"/>
              <a:sym typeface="Arial"/>
            </a:endParaRPr>
          </a:p>
        </p:txBody>
      </p:sp>
      <p:sp>
        <p:nvSpPr>
          <p:cNvPr id="104" name="Google Shape;104;g10f4a602c63_0_0">
            <a:hlinkClick r:id="rId13" action="ppaction://hlinksldjump"/>
          </p:cNvPr>
          <p:cNvSpPr txBox="1"/>
          <p:nvPr/>
        </p:nvSpPr>
        <p:spPr>
          <a:xfrm>
            <a:off x="6475901" y="3664125"/>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a:solidFill>
                  <a:srgbClr val="020B69"/>
                </a:solidFill>
                <a:latin typeface="Arial"/>
                <a:ea typeface="Arial"/>
                <a:cs typeface="Arial"/>
                <a:sym typeface="Arial"/>
              </a:rPr>
              <a:t>8</a:t>
            </a:r>
            <a:endParaRPr sz="3800" b="1" i="0" u="none" strike="noStrike" cap="none">
              <a:solidFill>
                <a:srgbClr val="020B69"/>
              </a:solidFill>
              <a:latin typeface="Arial"/>
              <a:ea typeface="Arial"/>
              <a:cs typeface="Arial"/>
              <a:sym typeface="Arial"/>
            </a:endParaRPr>
          </a:p>
        </p:txBody>
      </p:sp>
      <p:sp>
        <p:nvSpPr>
          <p:cNvPr id="105" name="Google Shape;105;g10f4a602c63_0_0">
            <a:hlinkClick r:id="rId12" action="ppaction://hlinksldjump"/>
          </p:cNvPr>
          <p:cNvSpPr txBox="1"/>
          <p:nvPr/>
        </p:nvSpPr>
        <p:spPr>
          <a:xfrm>
            <a:off x="8588488" y="3664125"/>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a:solidFill>
                  <a:srgbClr val="020B69"/>
                </a:solidFill>
                <a:latin typeface="Arial"/>
                <a:ea typeface="Arial"/>
                <a:cs typeface="Arial"/>
                <a:sym typeface="Arial"/>
              </a:rPr>
              <a:t>9</a:t>
            </a:r>
            <a:endParaRPr sz="3800" b="1" i="0" u="none" strike="noStrike" cap="none">
              <a:solidFill>
                <a:srgbClr val="020B69"/>
              </a:solidFill>
              <a:latin typeface="Arial"/>
              <a:ea typeface="Arial"/>
              <a:cs typeface="Arial"/>
              <a:sym typeface="Arial"/>
            </a:endParaRPr>
          </a:p>
        </p:txBody>
      </p:sp>
      <p:sp>
        <p:nvSpPr>
          <p:cNvPr id="106" name="Google Shape;106;g10f4a602c63_0_0">
            <a:hlinkClick r:id="rId10" action="ppaction://hlinksldjump"/>
          </p:cNvPr>
          <p:cNvSpPr txBox="1"/>
          <p:nvPr/>
        </p:nvSpPr>
        <p:spPr>
          <a:xfrm>
            <a:off x="10590838" y="3679425"/>
            <a:ext cx="8928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600"/>
              <a:buFont typeface="Arial"/>
              <a:buNone/>
            </a:pPr>
            <a:r>
              <a:rPr lang="en-US" sz="3600" b="1" i="0" u="none" strike="noStrike" cap="none">
                <a:solidFill>
                  <a:srgbClr val="020B69"/>
                </a:solidFill>
                <a:latin typeface="Arial"/>
                <a:ea typeface="Arial"/>
                <a:cs typeface="Arial"/>
                <a:sym typeface="Arial"/>
              </a:rPr>
              <a:t>10</a:t>
            </a:r>
            <a:endParaRPr sz="3600" b="1" i="0" u="none" strike="noStrike" cap="none">
              <a:solidFill>
                <a:srgbClr val="020B69"/>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11"/>
        <p:cNvGrpSpPr/>
        <p:nvPr/>
      </p:nvGrpSpPr>
      <p:grpSpPr>
        <a:xfrm>
          <a:off x="0" y="0"/>
          <a:ext cx="0" cy="0"/>
          <a:chOff x="0" y="0"/>
          <a:chExt cx="0" cy="0"/>
        </a:xfrm>
      </p:grpSpPr>
      <p:sp>
        <p:nvSpPr>
          <p:cNvPr id="112" name="Google Shape;112;p8"/>
          <p:cNvSpPr txBox="1">
            <a:spLocks noGrp="1"/>
          </p:cNvSpPr>
          <p:nvPr>
            <p:ph type="body" idx="1"/>
          </p:nvPr>
        </p:nvSpPr>
        <p:spPr>
          <a:xfrm>
            <a:off x="838200" y="2929400"/>
            <a:ext cx="10515600" cy="9992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buClr>
                <a:schemeClr val="dk1"/>
              </a:buClr>
              <a:buSzPts val="2800"/>
              <a:buNone/>
            </a:pPr>
            <a:r>
              <a:rPr lang="en-US" sz="3200" dirty="0">
                <a:solidFill>
                  <a:schemeClr val="dk1"/>
                </a:solidFill>
              </a:rPr>
              <a:t>Is it possible to love someone and not like them?</a:t>
            </a:r>
            <a:endParaRPr dirty="0"/>
          </a:p>
        </p:txBody>
      </p:sp>
      <p:sp>
        <p:nvSpPr>
          <p:cNvPr id="113" name="Google Shape;113;p8"/>
          <p:cNvSpPr txBox="1"/>
          <p:nvPr/>
        </p:nvSpPr>
        <p:spPr>
          <a:xfrm>
            <a:off x="4482350" y="6245400"/>
            <a:ext cx="773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114" name="Google Shape;114;p8">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18"/>
        <p:cNvGrpSpPr/>
        <p:nvPr/>
      </p:nvGrpSpPr>
      <p:grpSpPr>
        <a:xfrm>
          <a:off x="0" y="0"/>
          <a:ext cx="0" cy="0"/>
          <a:chOff x="0" y="0"/>
          <a:chExt cx="0" cy="0"/>
        </a:xfrm>
      </p:grpSpPr>
      <p:sp>
        <p:nvSpPr>
          <p:cNvPr id="119" name="Google Shape;119;p9"/>
          <p:cNvSpPr txBox="1">
            <a:spLocks noGrp="1"/>
          </p:cNvSpPr>
          <p:nvPr>
            <p:ph type="body" idx="1"/>
          </p:nvPr>
        </p:nvSpPr>
        <p:spPr>
          <a:xfrm>
            <a:off x="0" y="2815688"/>
            <a:ext cx="12192000" cy="1226625"/>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Even though I am younger than my sibling who has disabilities, </a:t>
            </a:r>
          </a:p>
          <a:p>
            <a:pPr marL="0" lvl="0" indent="0" algn="ctr" rtl="0">
              <a:lnSpc>
                <a:spcPct val="114000"/>
              </a:lnSpc>
              <a:spcBef>
                <a:spcPts val="0"/>
              </a:spcBef>
              <a:spcAft>
                <a:spcPts val="0"/>
              </a:spcAft>
              <a:buClr>
                <a:schemeClr val="dk1"/>
              </a:buClr>
              <a:buSzPts val="2800"/>
              <a:buNone/>
            </a:pPr>
            <a:r>
              <a:rPr lang="en-US" sz="3200" dirty="0">
                <a:solidFill>
                  <a:schemeClr val="dk1"/>
                </a:solidFill>
              </a:rPr>
              <a:t>my parents expect more of me. Is that fair?</a:t>
            </a:r>
            <a:endParaRPr sz="2800" dirty="0">
              <a:solidFill>
                <a:schemeClr val="dk1"/>
              </a:solidFill>
            </a:endParaRPr>
          </a:p>
        </p:txBody>
      </p:sp>
      <p:pic>
        <p:nvPicPr>
          <p:cNvPr id="120" name="Google Shape;120;p9">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4"/>
        <p:cNvGrpSpPr/>
        <p:nvPr/>
      </p:nvGrpSpPr>
      <p:grpSpPr>
        <a:xfrm>
          <a:off x="0" y="0"/>
          <a:ext cx="0" cy="0"/>
          <a:chOff x="0" y="0"/>
          <a:chExt cx="0" cy="0"/>
        </a:xfrm>
      </p:grpSpPr>
      <p:sp>
        <p:nvSpPr>
          <p:cNvPr id="125" name="Google Shape;125;p10"/>
          <p:cNvSpPr txBox="1">
            <a:spLocks noGrp="1"/>
          </p:cNvSpPr>
          <p:nvPr>
            <p:ph type="body" idx="1"/>
          </p:nvPr>
        </p:nvSpPr>
        <p:spPr>
          <a:xfrm>
            <a:off x="838200" y="3048858"/>
            <a:ext cx="10515600" cy="760284"/>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What happens when your sibling is disappointed?</a:t>
            </a:r>
            <a:endParaRPr sz="2800" dirty="0">
              <a:solidFill>
                <a:schemeClr val="dk1"/>
              </a:solidFill>
            </a:endParaRPr>
          </a:p>
        </p:txBody>
      </p:sp>
      <p:pic>
        <p:nvPicPr>
          <p:cNvPr id="126" name="Google Shape;126;p10">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30"/>
        <p:cNvGrpSpPr/>
        <p:nvPr/>
      </p:nvGrpSpPr>
      <p:grpSpPr>
        <a:xfrm>
          <a:off x="0" y="0"/>
          <a:ext cx="0" cy="0"/>
          <a:chOff x="0" y="0"/>
          <a:chExt cx="0" cy="0"/>
        </a:xfrm>
      </p:grpSpPr>
      <p:sp>
        <p:nvSpPr>
          <p:cNvPr id="131" name="Google Shape;131;p11"/>
          <p:cNvSpPr txBox="1">
            <a:spLocks noGrp="1"/>
          </p:cNvSpPr>
          <p:nvPr>
            <p:ph type="title"/>
          </p:nvPr>
        </p:nvSpPr>
        <p:spPr>
          <a:xfrm>
            <a:off x="838200" y="3048858"/>
            <a:ext cx="10515600" cy="760284"/>
          </a:xfrm>
          <a:prstGeom prst="rect">
            <a:avLst/>
          </a:prstGeom>
          <a:noFill/>
          <a:ln>
            <a:noFill/>
          </a:ln>
        </p:spPr>
        <p:txBody>
          <a:bodyPr spcFirstLastPara="1" wrap="square" lIns="91425" tIns="45700" rIns="91425" bIns="45700" anchor="ctr" anchorCtr="0">
            <a:normAutofit/>
          </a:bodyPr>
          <a:lstStyle/>
          <a:p>
            <a:pPr lvl="0" indent="0" algn="ctr" rtl="0">
              <a:lnSpc>
                <a:spcPct val="114000"/>
              </a:lnSpc>
              <a:spcAft>
                <a:spcPts val="0"/>
              </a:spcAft>
              <a:buClr>
                <a:schemeClr val="dk1"/>
              </a:buClr>
              <a:buSzPts val="2800"/>
              <a:buFont typeface="Arial"/>
              <a:buNone/>
            </a:pPr>
            <a:r>
              <a:rPr lang="en-US" sz="3200" dirty="0"/>
              <a:t>Do you like or dislike scary movies? Why?</a:t>
            </a:r>
            <a:endParaRPr sz="2800" dirty="0"/>
          </a:p>
        </p:txBody>
      </p:sp>
      <p:pic>
        <p:nvPicPr>
          <p:cNvPr id="132" name="Google Shape;132;p11">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6"/>
        <p:cNvGrpSpPr/>
        <p:nvPr/>
      </p:nvGrpSpPr>
      <p:grpSpPr>
        <a:xfrm>
          <a:off x="0" y="0"/>
          <a:ext cx="0" cy="0"/>
          <a:chOff x="0" y="0"/>
          <a:chExt cx="0" cy="0"/>
        </a:xfrm>
      </p:grpSpPr>
      <p:sp>
        <p:nvSpPr>
          <p:cNvPr id="137" name="Google Shape;137;p12"/>
          <p:cNvSpPr txBox="1">
            <a:spLocks noGrp="1"/>
          </p:cNvSpPr>
          <p:nvPr>
            <p:ph type="body" idx="1"/>
          </p:nvPr>
        </p:nvSpPr>
        <p:spPr>
          <a:xfrm>
            <a:off x="0" y="2789766"/>
            <a:ext cx="12192000" cy="1278468"/>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SzPts val="1800"/>
              <a:buNone/>
            </a:pPr>
            <a:r>
              <a:rPr lang="en-US" sz="3200" dirty="0">
                <a:solidFill>
                  <a:schemeClr val="dk1"/>
                </a:solidFill>
              </a:rPr>
              <a:t>Rules make some kids anxious, but other kids like to follow rules. Why do you think that is?</a:t>
            </a:r>
            <a:endParaRPr sz="2800" dirty="0">
              <a:solidFill>
                <a:schemeClr val="dk1"/>
              </a:solidFill>
            </a:endParaRPr>
          </a:p>
        </p:txBody>
      </p:sp>
      <p:pic>
        <p:nvPicPr>
          <p:cNvPr id="138" name="Google Shape;138;p12">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2353</Words>
  <Application>Microsoft Office PowerPoint</Application>
  <PresentationFormat>Widescreen</PresentationFormat>
  <Paragraphs>253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Montserrat Black</vt:lpstr>
      <vt:lpstr>Montserrat</vt:lpstr>
      <vt:lpstr>Calibri</vt:lpstr>
      <vt:lpstr>Lato</vt:lpstr>
      <vt:lpstr>Arial</vt:lpstr>
      <vt:lpstr>Aptos</vt:lpstr>
      <vt:lpstr>Simple Light</vt:lpstr>
      <vt:lpstr>When You Wish</vt:lpstr>
      <vt:lpstr>Group Rules</vt:lpstr>
      <vt:lpstr>PowerPoint Presentation</vt:lpstr>
      <vt:lpstr>PowerPoint Presentation</vt:lpstr>
      <vt:lpstr>PowerPoint Presentation</vt:lpstr>
      <vt:lpstr>PowerPoint Presentation</vt:lpstr>
      <vt:lpstr>PowerPoint Presentation</vt:lpstr>
      <vt:lpstr>Do you like or dislike scary movies? Why?</vt:lpstr>
      <vt:lpstr>PowerPoint Presentation</vt:lpstr>
      <vt:lpstr>PowerPoint Presentation</vt:lpstr>
      <vt:lpstr>PowerPoint Presentation</vt:lpstr>
      <vt:lpstr>PowerPoint Presentation</vt:lpstr>
      <vt:lpstr>PowerPoint Presentation</vt:lpstr>
      <vt:lpstr>PowerPoint Presentation</vt:lpstr>
      <vt:lpstr>Coping Skills: What Works for You?</vt:lpstr>
      <vt:lpstr>What was your favorite part of today’s group? What would you change to make the group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Feriante</dc:creator>
  <cp:lastModifiedBy>Jacobs, Ashley</cp:lastModifiedBy>
  <cp:revision>15</cp:revision>
  <dcterms:created xsi:type="dcterms:W3CDTF">2021-08-02T19:01:22Z</dcterms:created>
  <dcterms:modified xsi:type="dcterms:W3CDTF">2025-11-24T16:37:10Z</dcterms:modified>
</cp:coreProperties>
</file>