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0" r:id="rId2"/>
  </p:sldMasterIdLst>
  <p:notesMasterIdLst>
    <p:notesMasterId r:id="rId18"/>
  </p:notesMasterIdLst>
  <p:sldIdLst>
    <p:sldId id="256" r:id="rId3"/>
    <p:sldId id="275" r:id="rId4"/>
    <p:sldId id="258" r:id="rId5"/>
    <p:sldId id="259" r:id="rId6"/>
    <p:sldId id="260" r:id="rId7"/>
    <p:sldId id="261" r:id="rId8"/>
    <p:sldId id="262" r:id="rId9"/>
    <p:sldId id="263" r:id="rId10"/>
    <p:sldId id="264" r:id="rId11"/>
    <p:sldId id="265" r:id="rId12"/>
    <p:sldId id="266" r:id="rId13"/>
    <p:sldId id="267" r:id="rId14"/>
    <p:sldId id="268" r:id="rId15"/>
    <p:sldId id="273" r:id="rId16"/>
    <p:sldId id="274" r:id="rId17"/>
  </p:sldIdLst>
  <p:sldSz cx="12192000" cy="6858000"/>
  <p:notesSz cx="6858000" cy="9144000"/>
  <p:embeddedFontLst>
    <p:embeddedFont>
      <p:font typeface="Montserrat" panose="00000500000000000000" pitchFamily="2" charset="0"/>
      <p:regular r:id="rId19"/>
      <p:bold r:id="rId20"/>
      <p:italic r:id="rId21"/>
      <p:boldItalic r:id="rId22"/>
    </p:embeddedFont>
    <p:embeddedFont>
      <p:font typeface="Montserrat Black" panose="00000A00000000000000" pitchFamily="2" charset="0"/>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0" roundtripDataSignature="AMtx7mhOw6ZYkjQqDdJiO3Ch+HatPANUV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crosoft Office User" initial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765AA99-12BA-48A6-8F66-DF89A548B363}">
  <a:tblStyle styleId="{B765AA99-12BA-48A6-8F66-DF89A548B363}"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b="off" i="off"/>
      <a:tcStyle>
        <a:tcBdr/>
        <a:fill>
          <a:solidFill>
            <a:srgbClr val="CDD4EA"/>
          </a:solidFill>
        </a:fill>
      </a:tcStyle>
    </a:band1H>
    <a:band2H>
      <a:tcTxStyle b="off" i="off"/>
      <a:tcStyle>
        <a:tcBdr/>
      </a:tcStyle>
    </a:band2H>
    <a:band1V>
      <a:tcTxStyle b="off" i="off"/>
      <a:tcStyle>
        <a:tcBdr/>
        <a:fill>
          <a:solidFill>
            <a:srgbClr val="CDD4EA"/>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24"/>
    <p:restoredTop sz="57679" autoAdjust="0"/>
  </p:normalViewPr>
  <p:slideViewPr>
    <p:cSldViewPr snapToGrid="0">
      <p:cViewPr varScale="1">
        <p:scale>
          <a:sx n="52" d="100"/>
          <a:sy n="52" d="100"/>
        </p:scale>
        <p:origin x="153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font" Target="fonts/font3.fntdata"/><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7.fntdata"/><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6.fntdata"/><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5.fntdata"/><Relationship Id="rId10" Type="http://schemas.openxmlformats.org/officeDocument/2006/relationships/slide" Target="slides/slide8.xml"/><Relationship Id="rId19" Type="http://schemas.openxmlformats.org/officeDocument/2006/relationships/font" Target="fonts/font1.fntdata"/><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4.fntdata"/><Relationship Id="rId30" Type="http://customschemas.google.com/relationships/presentationmetadata" Target="metadata"/><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8" name="Google Shape;98;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dirty="0">
                <a:latin typeface="Arial"/>
                <a:ea typeface="Arial"/>
                <a:cs typeface="Arial"/>
                <a:sym typeface="Arial"/>
              </a:rPr>
              <a:t>Introductions: Ask sibs to share their name, age, preferred pronouns, and a fun fact about themself.</a:t>
            </a:r>
            <a:endParaRPr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dirty="0">
                <a:latin typeface="Arial"/>
                <a:ea typeface="Arial"/>
                <a:cs typeface="Arial"/>
                <a:sym typeface="Arial"/>
              </a:rPr>
              <a:t>Ask the group, “Does everyone know why they are in this group?”</a:t>
            </a:r>
            <a:endParaRPr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dirty="0">
                <a:latin typeface="Arial"/>
                <a:ea typeface="Arial"/>
                <a:cs typeface="Arial"/>
                <a:sym typeface="Arial"/>
              </a:rPr>
              <a:t>(“Everyone is here today because they have a sibling that has challenges. We know it can be hard to grow up with a sibling with behavioral problems.”)</a:t>
            </a:r>
            <a:endParaRPr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dirty="0">
                <a:latin typeface="Arial"/>
                <a:ea typeface="Arial"/>
                <a:cs typeface="Arial"/>
                <a:sym typeface="Arial"/>
              </a:rPr>
              <a:t>Tell siblings that right now, their parents/guardians are in a separate Zoom group to learn about how to support siblings.</a:t>
            </a:r>
            <a:endParaRPr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dirty="0">
                <a:latin typeface="Arial"/>
                <a:ea typeface="Arial"/>
                <a:cs typeface="Arial"/>
                <a:sym typeface="Arial"/>
              </a:rPr>
              <a:t>Go to next slide.</a:t>
            </a:r>
            <a:endParaRPr sz="1050" dirty="0">
              <a:latin typeface="Arial"/>
              <a:ea typeface="Arial"/>
              <a:cs typeface="Arial"/>
              <a:sym typeface="Arial"/>
            </a:endParaRPr>
          </a:p>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99" name="Google Shape;99;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9" name="Google Shape;189;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US" b="1" dirty="0">
                <a:latin typeface="Arial"/>
                <a:ea typeface="Arial"/>
                <a:cs typeface="Arial"/>
                <a:sym typeface="Arial"/>
              </a:rPr>
              <a:t>Love/Hate Relationship Question</a:t>
            </a:r>
            <a:endParaRPr b="1"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a sibling to read the question out loud. Ask if any sibs would like to share. Encourage the sibs to talk to each other when possible.</a:t>
            </a: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lvl="0" indent="-228600" algn="l" rtl="0">
              <a:spcBef>
                <a:spcPts val="0"/>
              </a:spcBef>
              <a:spcAft>
                <a:spcPts val="0"/>
              </a:spcAft>
              <a:buSzPts val="1100"/>
              <a:buFont typeface="+mj-lt"/>
              <a:buAutoNum type="arabicPeriod"/>
            </a:pPr>
            <a:r>
              <a:rPr lang="en-US" dirty="0">
                <a:latin typeface="Arial"/>
                <a:ea typeface="Arial"/>
                <a:cs typeface="Arial"/>
                <a:sym typeface="Arial"/>
              </a:rPr>
              <a:t>What does it mean to be lucky? What does it mean to be unlucky?</a:t>
            </a:r>
            <a:endParaRPr dirty="0">
              <a:latin typeface="Arial"/>
              <a:ea typeface="Arial"/>
              <a:cs typeface="Arial"/>
              <a:sym typeface="Arial"/>
            </a:endParaRPr>
          </a:p>
          <a:p>
            <a:pPr marL="228600" lvl="0" indent="-228600" algn="l" rtl="0">
              <a:spcBef>
                <a:spcPts val="0"/>
              </a:spcBef>
              <a:spcAft>
                <a:spcPts val="0"/>
              </a:spcAft>
              <a:buSzPts val="1100"/>
              <a:buFont typeface="+mj-lt"/>
              <a:buAutoNum type="arabicPeriod"/>
            </a:pPr>
            <a:r>
              <a:rPr lang="en-US" dirty="0">
                <a:latin typeface="Arial"/>
                <a:ea typeface="Arial"/>
                <a:cs typeface="Arial"/>
                <a:sym typeface="Arial"/>
              </a:rPr>
              <a:t>Do you feel lucky or unlucky to have a sibling who is challenging? </a:t>
            </a:r>
          </a:p>
          <a:p>
            <a:pPr marL="228600" lvl="0" indent="-228600" algn="l" rtl="0">
              <a:spcBef>
                <a:spcPts val="0"/>
              </a:spcBef>
              <a:spcAft>
                <a:spcPts val="0"/>
              </a:spcAft>
              <a:buSzPts val="1100"/>
              <a:buFont typeface="+mj-lt"/>
              <a:buAutoNum type="arabicPeriod"/>
            </a:pPr>
            <a:r>
              <a:rPr lang="en-US" dirty="0">
                <a:latin typeface="Arial"/>
                <a:ea typeface="Arial"/>
                <a:cs typeface="Arial"/>
                <a:sym typeface="Arial"/>
              </a:rPr>
              <a:t>Do you think your sibling believes you are luckier than they are? If so, how does that make you feel?</a:t>
            </a:r>
            <a:endParaRPr dirty="0">
              <a:latin typeface="Arial"/>
              <a:ea typeface="Arial"/>
              <a:cs typeface="Arial"/>
              <a:sym typeface="Arial"/>
            </a:endParaRPr>
          </a:p>
          <a:p>
            <a:pPr marL="228600" lvl="0" indent="-228600" algn="l" rtl="0">
              <a:spcBef>
                <a:spcPts val="0"/>
              </a:spcBef>
              <a:spcAft>
                <a:spcPts val="0"/>
              </a:spcAft>
              <a:buSzPts val="1100"/>
              <a:buFont typeface="+mj-lt"/>
              <a:buAutoNum type="arabicPeriod"/>
            </a:pPr>
            <a:r>
              <a:rPr lang="en-US" dirty="0">
                <a:latin typeface="Arial"/>
                <a:ea typeface="Arial"/>
                <a:cs typeface="Arial"/>
                <a:sym typeface="Arial"/>
              </a:rPr>
              <a:t>Describe a time you felt lucky or unlucky. What made you feel that way?</a:t>
            </a:r>
            <a:endParaRPr dirty="0">
              <a:latin typeface="Arial"/>
              <a:ea typeface="Arial"/>
              <a:cs typeface="Arial"/>
              <a:sym typeface="Arial"/>
            </a:endParaRPr>
          </a:p>
          <a:p>
            <a:pPr marL="0" lvl="0" indent="0" algn="l" rtl="0">
              <a:lnSpc>
                <a:spcPct val="100000"/>
              </a:lnSpc>
              <a:spcBef>
                <a:spcPts val="0"/>
              </a:spcBef>
              <a:spcAft>
                <a:spcPts val="0"/>
              </a:spcAft>
              <a:buSzPts val="1400"/>
              <a:buNone/>
            </a:pP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i="1" dirty="0">
                <a:latin typeface="Arial"/>
                <a:ea typeface="Arial"/>
                <a:cs typeface="Arial"/>
                <a:sym typeface="Arial"/>
              </a:rPr>
              <a:t>Reminder to take opportunities to validate sibling experiences and identify coping skills.</a:t>
            </a:r>
          </a:p>
          <a:p>
            <a:pPr marL="0" lvl="0" indent="0" algn="l" rtl="0">
              <a:spcBef>
                <a:spcPts val="0"/>
              </a:spcBef>
              <a:spcAft>
                <a:spcPts val="0"/>
              </a:spcAft>
              <a:buClr>
                <a:schemeClr val="dk1"/>
              </a:buClr>
              <a:buSzPts val="1400"/>
              <a:buFont typeface="Arial"/>
              <a:buNone/>
            </a:pPr>
            <a:endParaRPr i="1"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200" b="1" i="0" u="none" strike="noStrike" cap="none" dirty="0">
                <a:solidFill>
                  <a:schemeClr val="dk1"/>
                </a:solidFill>
                <a:effectLst/>
                <a:latin typeface="Calibri"/>
                <a:ea typeface="Calibri"/>
                <a:cs typeface="Calibri"/>
                <a:sym typeface="Calibri"/>
              </a:rPr>
              <a:t>Click on the home icon to return to the game slide.</a:t>
            </a:r>
            <a:endParaRPr lang="en-US" sz="1200" b="0" i="0" u="none" strike="noStrike" cap="none" dirty="0">
              <a:solidFill>
                <a:schemeClr val="dk1"/>
              </a:solidFill>
              <a:effectLst/>
              <a:latin typeface="Calibri"/>
              <a:ea typeface="Calibri"/>
              <a:cs typeface="Calibri"/>
              <a:sym typeface="Calibri"/>
            </a:endParaRPr>
          </a:p>
        </p:txBody>
      </p:sp>
      <p:sp>
        <p:nvSpPr>
          <p:cNvPr id="190" name="Google Shape;190;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7" name="Google Shape;197;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US" b="1" dirty="0">
                <a:latin typeface="Arial"/>
                <a:ea typeface="Arial"/>
                <a:cs typeface="Arial"/>
                <a:sym typeface="Arial"/>
              </a:rPr>
              <a:t>Sibling Guilt Question</a:t>
            </a:r>
            <a:endParaRPr b="1"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endParaRPr dirty="0"/>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a sibling to read the question out loud. Ask if any sibs would like to share. Encourage the sibs to talk to each other when possible.</a:t>
            </a: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lvl="0" indent="-228600" algn="l" rtl="0">
              <a:spcBef>
                <a:spcPts val="0"/>
              </a:spcBef>
              <a:spcAft>
                <a:spcPts val="0"/>
              </a:spcAft>
              <a:buAutoNum type="arabicPeriod"/>
            </a:pPr>
            <a:r>
              <a:rPr lang="en-US" dirty="0">
                <a:latin typeface="Arial"/>
                <a:ea typeface="Arial"/>
                <a:cs typeface="Arial"/>
                <a:sym typeface="Arial"/>
              </a:rPr>
              <a:t>What does it mean for a person to “struggle with their mental health”? </a:t>
            </a:r>
          </a:p>
          <a:p>
            <a:pPr marL="228600" lvl="0" indent="-228600" algn="l" rtl="0">
              <a:spcBef>
                <a:spcPts val="0"/>
              </a:spcBef>
              <a:spcAft>
                <a:spcPts val="0"/>
              </a:spcAft>
              <a:buAutoNum type="arabicPeriod"/>
            </a:pPr>
            <a:r>
              <a:rPr lang="en-US" dirty="0">
                <a:latin typeface="Arial"/>
                <a:ea typeface="Arial"/>
                <a:cs typeface="Arial"/>
                <a:sym typeface="Arial"/>
              </a:rPr>
              <a:t>Do you ever feel guilty when your sibling is struggling with their mental health? Please explain.</a:t>
            </a:r>
          </a:p>
          <a:p>
            <a:pPr marL="228600" lvl="0" indent="-228600" algn="l" rtl="0">
              <a:spcBef>
                <a:spcPts val="0"/>
              </a:spcBef>
              <a:spcAft>
                <a:spcPts val="0"/>
              </a:spcAft>
              <a:buAutoNum type="arabicPeriod"/>
            </a:pPr>
            <a:r>
              <a:rPr lang="en-US" dirty="0">
                <a:latin typeface="Arial"/>
                <a:ea typeface="Arial"/>
                <a:cs typeface="Arial"/>
                <a:sym typeface="Arial"/>
              </a:rPr>
              <a:t>How can you tell when your sibling is struggling with their mental health? Do they act differently?</a:t>
            </a:r>
          </a:p>
          <a:p>
            <a:pPr marL="228600" lvl="0" indent="-228600" algn="l" rtl="0">
              <a:spcBef>
                <a:spcPts val="0"/>
              </a:spcBef>
              <a:spcAft>
                <a:spcPts val="0"/>
              </a:spcAft>
              <a:buAutoNum type="arabicPeriod"/>
            </a:pPr>
            <a:r>
              <a:rPr lang="en-US" dirty="0">
                <a:latin typeface="Arial"/>
                <a:ea typeface="Arial"/>
                <a:cs typeface="Arial"/>
                <a:sym typeface="Arial"/>
              </a:rPr>
              <a:t>Does everybody struggle with their mental health at some point in their life? Please explain.</a:t>
            </a:r>
          </a:p>
          <a:p>
            <a:pPr marL="0" lvl="0" indent="0" algn="l" rtl="0">
              <a:lnSpc>
                <a:spcPct val="100000"/>
              </a:lnSpc>
              <a:spcBef>
                <a:spcPts val="0"/>
              </a:spcBef>
              <a:spcAft>
                <a:spcPts val="0"/>
              </a:spcAft>
              <a:buSzPts val="1400"/>
              <a:buNone/>
            </a:pP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i="1" dirty="0">
                <a:latin typeface="Arial"/>
                <a:ea typeface="Arial"/>
                <a:cs typeface="Arial"/>
                <a:sym typeface="Arial"/>
              </a:rPr>
              <a:t>Reminder to take opportunities to validate sibling experiences and identify coping skills.</a:t>
            </a:r>
          </a:p>
          <a:p>
            <a:pPr marL="0" lvl="0" indent="0" algn="l" rtl="0">
              <a:spcBef>
                <a:spcPts val="0"/>
              </a:spcBef>
              <a:spcAft>
                <a:spcPts val="0"/>
              </a:spcAft>
              <a:buClr>
                <a:schemeClr val="dk1"/>
              </a:buClr>
              <a:buSzPts val="1400"/>
              <a:buFont typeface="Arial"/>
              <a:buNone/>
            </a:pPr>
            <a:endParaRPr i="1"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200" b="1" i="0" u="none" strike="noStrike" cap="none" dirty="0">
                <a:solidFill>
                  <a:schemeClr val="dk1"/>
                </a:solidFill>
                <a:effectLst/>
                <a:latin typeface="Calibri"/>
                <a:ea typeface="Calibri"/>
                <a:cs typeface="Calibri"/>
                <a:sym typeface="Calibri"/>
              </a:rPr>
              <a:t>Click on the home icon to return to the game slide.</a:t>
            </a:r>
            <a:endParaRPr lang="en-US" sz="1200" b="0" i="0" u="none" strike="noStrike" cap="none" dirty="0">
              <a:solidFill>
                <a:schemeClr val="dk1"/>
              </a:solidFill>
              <a:effectLst/>
              <a:latin typeface="Calibri"/>
              <a:ea typeface="Calibri"/>
              <a:cs typeface="Calibri"/>
              <a:sym typeface="Calibri"/>
            </a:endParaRPr>
          </a:p>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198" name="Google Shape;198;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11</a:t>
            </a:fld>
            <a:endParaRP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US" b="1" dirty="0">
                <a:latin typeface="Arial"/>
                <a:ea typeface="Arial"/>
                <a:cs typeface="Arial"/>
                <a:sym typeface="Arial"/>
              </a:rPr>
              <a:t>Safety Question</a:t>
            </a:r>
            <a:endParaRPr b="1"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a sibling to read the question out loud. Ask if any sibs would like to share. Encourage the sibs to talk to each other when possible.</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lang="en-US" dirty="0">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chemeClr val="dk1"/>
              </a:buClr>
              <a:buSzPts val="1100"/>
              <a:buFont typeface="Arial"/>
              <a:buNone/>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When was the last time you walked away from a conflict? What happened?</a:t>
            </a:r>
            <a:endParaRPr dirty="0">
              <a:latin typeface="Arial"/>
              <a:ea typeface="Arial"/>
              <a:cs typeface="Arial"/>
              <a:sym typeface="Arial"/>
            </a:endParaRP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When is it </a:t>
            </a:r>
            <a:r>
              <a:rPr lang="en-US" b="0" i="1" dirty="0">
                <a:latin typeface="Arial"/>
                <a:ea typeface="Arial"/>
                <a:cs typeface="Arial"/>
                <a:sym typeface="Arial"/>
              </a:rPr>
              <a:t>not</a:t>
            </a:r>
            <a:r>
              <a:rPr lang="en-US" dirty="0">
                <a:latin typeface="Arial"/>
                <a:ea typeface="Arial"/>
                <a:cs typeface="Arial"/>
                <a:sym typeface="Arial"/>
              </a:rPr>
              <a:t> good to walk away from a conflict? </a:t>
            </a:r>
            <a:endParaRPr dirty="0">
              <a:latin typeface="Arial"/>
              <a:ea typeface="Arial"/>
              <a:cs typeface="Arial"/>
              <a:sym typeface="Arial"/>
            </a:endParaRP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How often do you and your sibling have conflicts? How does it start?</a:t>
            </a:r>
          </a:p>
          <a:p>
            <a:pPr marL="228600" marR="0" lvl="0" indent="-228600" algn="l" defTabSz="914400" rtl="0" eaLnBrk="1" fontAlgn="auto" latinLnBrk="0" hangingPunct="1">
              <a:lnSpc>
                <a:spcPct val="100000"/>
              </a:lnSpc>
              <a:spcBef>
                <a:spcPts val="0"/>
              </a:spcBef>
              <a:spcAft>
                <a:spcPts val="0"/>
              </a:spcAft>
              <a:buClr>
                <a:schemeClr val="dk1"/>
              </a:buClr>
              <a:buSzPts val="1100"/>
              <a:buFont typeface="+mj-lt"/>
              <a:buAutoNum type="arabicPeriod"/>
              <a:tabLst/>
              <a:defRPr/>
            </a:pPr>
            <a:r>
              <a:rPr lang="en-US" dirty="0">
                <a:latin typeface="Arial"/>
                <a:ea typeface="Arial"/>
                <a:cs typeface="Arial"/>
                <a:sym typeface="Arial"/>
              </a:rPr>
              <a:t>Does conflict with your sibling make you feel unsafe? What do you do when you feel that way?</a:t>
            </a: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i="1" dirty="0">
                <a:latin typeface="Arial"/>
                <a:ea typeface="Arial"/>
                <a:cs typeface="Arial"/>
                <a:sym typeface="Arial"/>
              </a:rPr>
              <a:t>Reminder to take opportunities to validate sibling experiences and identify coping skills.</a:t>
            </a:r>
          </a:p>
          <a:p>
            <a:pPr marL="0" lvl="0" indent="0" algn="l" rtl="0">
              <a:spcBef>
                <a:spcPts val="0"/>
              </a:spcBef>
              <a:spcAft>
                <a:spcPts val="0"/>
              </a:spcAft>
              <a:buClr>
                <a:schemeClr val="dk1"/>
              </a:buClr>
              <a:buSzPts val="1400"/>
              <a:buFont typeface="Arial"/>
              <a:buNone/>
            </a:pPr>
            <a:endParaRPr i="1"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200" b="1" i="0" u="none" strike="noStrike" cap="none" dirty="0">
                <a:solidFill>
                  <a:schemeClr val="dk1"/>
                </a:solidFill>
                <a:effectLst/>
                <a:latin typeface="Calibri"/>
                <a:ea typeface="Calibri"/>
                <a:cs typeface="Calibri"/>
                <a:sym typeface="Calibri"/>
              </a:rPr>
              <a:t>Click on the home icon to return to the game slide.</a:t>
            </a:r>
            <a:endParaRPr lang="en-US" sz="1200" b="0" i="0" u="none" strike="noStrike" cap="none" dirty="0">
              <a:solidFill>
                <a:schemeClr val="dk1"/>
              </a:solidFill>
              <a:effectLst/>
              <a:latin typeface="Calibri"/>
              <a:ea typeface="Calibri"/>
              <a:cs typeface="Calibri"/>
              <a:sym typeface="Calibri"/>
            </a:endParaRPr>
          </a:p>
          <a:p>
            <a:pPr marL="0" lvl="0" indent="0" algn="l" rtl="0">
              <a:lnSpc>
                <a:spcPct val="100000"/>
              </a:lnSpc>
              <a:spcBef>
                <a:spcPts val="0"/>
              </a:spcBef>
              <a:spcAft>
                <a:spcPts val="0"/>
              </a:spcAft>
              <a:buSzPts val="1400"/>
              <a:buNone/>
            </a:pPr>
            <a:endParaRPr dirty="0"/>
          </a:p>
        </p:txBody>
      </p:sp>
      <p:sp>
        <p:nvSpPr>
          <p:cNvPr id="206" name="Google Shape;206;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12</a:t>
            </a:fld>
            <a:endParaRP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3" name="Google Shape;213;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US" b="1" dirty="0">
                <a:latin typeface="Arial"/>
                <a:ea typeface="Arial"/>
                <a:cs typeface="Arial"/>
                <a:sym typeface="Arial"/>
              </a:rPr>
              <a:t>Building Self-Esteem Question</a:t>
            </a:r>
            <a:endParaRPr b="1" dirty="0">
              <a:latin typeface="Arial"/>
              <a:ea typeface="Arial"/>
              <a:cs typeface="Arial"/>
              <a:sym typeface="Arial"/>
            </a:endParaRPr>
          </a:p>
          <a:p>
            <a:pPr marL="0" lvl="0" indent="0" algn="l" rtl="0">
              <a:lnSpc>
                <a:spcPct val="100000"/>
              </a:lnSpc>
              <a:spcBef>
                <a:spcPts val="0"/>
              </a:spcBef>
              <a:spcAft>
                <a:spcPts val="0"/>
              </a:spcAft>
              <a:buSzPts val="1400"/>
              <a:buNone/>
            </a:pPr>
            <a:endParaRPr dirty="0"/>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a sibling to read the question out loud. Ask if any sibs would like to share. Encourage the sibs to talk to each other when possible.</a:t>
            </a: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lvl="0" indent="-228600" algn="l" rtl="0">
              <a:spcBef>
                <a:spcPts val="0"/>
              </a:spcBef>
              <a:spcAft>
                <a:spcPts val="0"/>
              </a:spcAft>
              <a:buSzPts val="1100"/>
              <a:buFont typeface="+mj-lt"/>
              <a:buAutoNum type="arabicPeriod"/>
            </a:pPr>
            <a:r>
              <a:rPr lang="en-US" dirty="0">
                <a:latin typeface="Arial"/>
                <a:ea typeface="Arial"/>
                <a:cs typeface="Arial"/>
                <a:sym typeface="Arial"/>
              </a:rPr>
              <a:t>What is intuition? (How you feel inside about something)</a:t>
            </a:r>
            <a:endParaRPr dirty="0">
              <a:latin typeface="Arial"/>
              <a:ea typeface="Arial"/>
              <a:cs typeface="Arial"/>
              <a:sym typeface="Arial"/>
            </a:endParaRPr>
          </a:p>
          <a:p>
            <a:pPr marL="228600" lvl="0" indent="-228600" algn="l" rtl="0">
              <a:spcBef>
                <a:spcPts val="0"/>
              </a:spcBef>
              <a:spcAft>
                <a:spcPts val="0"/>
              </a:spcAft>
              <a:buClr>
                <a:schemeClr val="dk1"/>
              </a:buClr>
              <a:buSzPts val="1400"/>
              <a:buFont typeface="+mj-lt"/>
              <a:buAutoNum type="arabicPeriod"/>
            </a:pPr>
            <a:r>
              <a:rPr lang="en-US" dirty="0">
                <a:latin typeface="Arial"/>
                <a:ea typeface="Arial"/>
                <a:cs typeface="Arial"/>
                <a:sym typeface="Arial"/>
              </a:rPr>
              <a:t>When is it good to listen to your intuition/gut feeling?</a:t>
            </a:r>
            <a:endParaRPr dirty="0">
              <a:latin typeface="Arial"/>
              <a:ea typeface="Arial"/>
              <a:cs typeface="Arial"/>
              <a:sym typeface="Arial"/>
            </a:endParaRPr>
          </a:p>
          <a:p>
            <a:pPr marL="228600" lvl="0" indent="-228600" algn="l" rtl="0">
              <a:spcBef>
                <a:spcPts val="0"/>
              </a:spcBef>
              <a:spcAft>
                <a:spcPts val="0"/>
              </a:spcAft>
              <a:buSzPts val="1100"/>
              <a:buFont typeface="+mj-lt"/>
              <a:buAutoNum type="arabicPeriod"/>
            </a:pPr>
            <a:r>
              <a:rPr lang="en-US" dirty="0">
                <a:latin typeface="Arial"/>
                <a:ea typeface="Arial"/>
                <a:cs typeface="Arial"/>
                <a:sym typeface="Arial"/>
              </a:rPr>
              <a:t>When is it </a:t>
            </a:r>
            <a:r>
              <a:rPr lang="en-US" b="0" i="1" dirty="0">
                <a:latin typeface="Arial"/>
                <a:ea typeface="Arial"/>
                <a:cs typeface="Arial"/>
                <a:sym typeface="Arial"/>
              </a:rPr>
              <a:t>not</a:t>
            </a:r>
            <a:r>
              <a:rPr lang="en-US" dirty="0">
                <a:latin typeface="Arial"/>
                <a:ea typeface="Arial"/>
                <a:cs typeface="Arial"/>
                <a:sym typeface="Arial"/>
              </a:rPr>
              <a:t> good to listen to your intuition/gut feeling? </a:t>
            </a:r>
          </a:p>
          <a:p>
            <a:pPr marL="228600" lvl="0" indent="-228600" algn="l" rtl="0">
              <a:spcBef>
                <a:spcPts val="0"/>
              </a:spcBef>
              <a:spcAft>
                <a:spcPts val="0"/>
              </a:spcAft>
              <a:buSzPts val="1100"/>
              <a:buFont typeface="+mj-lt"/>
              <a:buAutoNum type="arabicPeriod"/>
            </a:pPr>
            <a:r>
              <a:rPr lang="en-US" dirty="0">
                <a:latin typeface="Arial"/>
                <a:ea typeface="Arial"/>
                <a:cs typeface="Arial"/>
                <a:sym typeface="Arial"/>
              </a:rPr>
              <a:t>Do you think you “trust your gut” most of the time, or are you influenced by what others tell you?</a:t>
            </a:r>
            <a:endParaRPr dirty="0">
              <a:latin typeface="Arial"/>
              <a:ea typeface="Arial"/>
              <a:cs typeface="Arial"/>
              <a:sym typeface="Arial"/>
            </a:endParaRPr>
          </a:p>
          <a:p>
            <a:pPr marL="228600" lvl="0" indent="-228600" algn="l" rtl="0">
              <a:spcBef>
                <a:spcPts val="0"/>
              </a:spcBef>
              <a:spcAft>
                <a:spcPts val="0"/>
              </a:spcAft>
              <a:buSzPts val="1100"/>
              <a:buFont typeface="+mj-lt"/>
              <a:buAutoNum type="arabicPeriod"/>
            </a:pPr>
            <a:r>
              <a:rPr lang="en-US" dirty="0">
                <a:latin typeface="Arial"/>
                <a:ea typeface="Arial"/>
                <a:cs typeface="Arial"/>
                <a:sym typeface="Arial"/>
              </a:rPr>
              <a:t>Is it hard to trust your gut? Why or why not?</a:t>
            </a:r>
            <a:endParaRPr dirty="0">
              <a:latin typeface="Arial"/>
              <a:ea typeface="Arial"/>
              <a:cs typeface="Arial"/>
              <a:sym typeface="Arial"/>
            </a:endParaRPr>
          </a:p>
          <a:p>
            <a:pPr marL="0" lvl="0" indent="0" algn="l" rtl="0">
              <a:spcBef>
                <a:spcPts val="0"/>
              </a:spcBef>
              <a:spcAft>
                <a:spcPts val="0"/>
              </a:spcAft>
              <a:buSzPts val="1100"/>
              <a:buNone/>
            </a:pP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i="1" dirty="0">
                <a:latin typeface="Arial"/>
                <a:ea typeface="Arial"/>
                <a:cs typeface="Arial"/>
                <a:sym typeface="Arial"/>
              </a:rPr>
              <a:t>Reminder to take opportunities to validate sibling experiences and identify coping skills.</a:t>
            </a:r>
          </a:p>
          <a:p>
            <a:pPr marL="0" lvl="0" indent="0" algn="l" rtl="0">
              <a:spcBef>
                <a:spcPts val="0"/>
              </a:spcBef>
              <a:spcAft>
                <a:spcPts val="0"/>
              </a:spcAft>
              <a:buClr>
                <a:schemeClr val="dk1"/>
              </a:buClr>
              <a:buSzPts val="1400"/>
              <a:buFont typeface="Arial"/>
              <a:buNone/>
            </a:pPr>
            <a:endParaRPr i="1"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200" b="1" i="0" u="none" strike="noStrike" cap="none" dirty="0">
                <a:solidFill>
                  <a:schemeClr val="dk1"/>
                </a:solidFill>
                <a:effectLst/>
                <a:latin typeface="Calibri"/>
                <a:ea typeface="Calibri"/>
                <a:cs typeface="Calibri"/>
                <a:sym typeface="Calibri"/>
              </a:rPr>
              <a:t>Click on the home icon to return to the game slide.</a:t>
            </a:r>
            <a:endParaRPr lang="en-US" sz="1200" b="0" i="0" u="none" strike="noStrike" cap="none" dirty="0">
              <a:solidFill>
                <a:schemeClr val="dk1"/>
              </a:solidFill>
              <a:effectLst/>
              <a:latin typeface="Calibri"/>
              <a:ea typeface="Calibri"/>
              <a:cs typeface="Calibri"/>
              <a:sym typeface="Calibri"/>
            </a:endParaRPr>
          </a:p>
        </p:txBody>
      </p:sp>
      <p:sp>
        <p:nvSpPr>
          <p:cNvPr id="214" name="Google Shape;214;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13</a:t>
            </a:fld>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a:extLst>
            <a:ext uri="{FF2B5EF4-FFF2-40B4-BE49-F238E27FC236}">
              <a16:creationId xmlns:a16="http://schemas.microsoft.com/office/drawing/2014/main" id="{AF9F8470-1F23-4BF8-0E66-B5CD39422884}"/>
            </a:ext>
          </a:extLst>
        </p:cNvPr>
        <p:cNvGrpSpPr/>
        <p:nvPr/>
      </p:nvGrpSpPr>
      <p:grpSpPr>
        <a:xfrm>
          <a:off x="0" y="0"/>
          <a:ext cx="0" cy="0"/>
          <a:chOff x="0" y="0"/>
          <a:chExt cx="0" cy="0"/>
        </a:xfrm>
      </p:grpSpPr>
      <p:sp>
        <p:nvSpPr>
          <p:cNvPr id="176" name="Google Shape;176;p5:notes">
            <a:extLst>
              <a:ext uri="{FF2B5EF4-FFF2-40B4-BE49-F238E27FC236}">
                <a16:creationId xmlns:a16="http://schemas.microsoft.com/office/drawing/2014/main" id="{FF14D0A3-97EF-CFEA-2C88-F2D94D8AD7F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7" name="Google Shape;177;p5:notes">
            <a:extLst>
              <a:ext uri="{FF2B5EF4-FFF2-40B4-BE49-F238E27FC236}">
                <a16:creationId xmlns:a16="http://schemas.microsoft.com/office/drawing/2014/main" id="{7D20E0CC-5580-6BD8-8E93-9E83920822A1}"/>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Tell the group, “We talked about coping skills in today’s group.”</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siblings to share the coping strategies that work for them.</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Next, tell the group, “Now we want to share a list of coping skills that other siblings have told us about.”</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b="1" dirty="0">
                <a:latin typeface="Arial"/>
                <a:ea typeface="Arial"/>
                <a:cs typeface="Arial"/>
                <a:sym typeface="Arial"/>
              </a:rPr>
              <a:t>The coping skills will appear one at a time when you hit the space bar.</a:t>
            </a:r>
            <a:endParaRPr b="1"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b="1"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the group: </a:t>
            </a:r>
            <a:endParaRPr dirty="0">
              <a:latin typeface="Arial"/>
              <a:ea typeface="Arial"/>
              <a:cs typeface="Arial"/>
              <a:sym typeface="Arial"/>
            </a:endParaRP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What coping skills have you tried that work for you?</a:t>
            </a:r>
            <a:endParaRPr dirty="0">
              <a:latin typeface="Arial"/>
              <a:ea typeface="Arial"/>
              <a:cs typeface="Arial"/>
              <a:sym typeface="Arial"/>
            </a:endParaRP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What coping skills would you like to try after today’s group?</a:t>
            </a:r>
            <a:endParaRPr dirty="0">
              <a:latin typeface="Arial"/>
              <a:ea typeface="Arial"/>
              <a:cs typeface="Arial"/>
              <a:sym typeface="Arial"/>
            </a:endParaRP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Are there any coping skills you use that aren’t on this list?</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Go to next slide to wrap up the group.</a:t>
            </a:r>
            <a:endParaRPr dirty="0">
              <a:latin typeface="Arial"/>
              <a:ea typeface="Arial"/>
              <a:cs typeface="Arial"/>
              <a:sym typeface="Arial"/>
            </a:endParaRPr>
          </a:p>
        </p:txBody>
      </p:sp>
      <p:sp>
        <p:nvSpPr>
          <p:cNvPr id="178" name="Google Shape;178;p5:notes">
            <a:extLst>
              <a:ext uri="{FF2B5EF4-FFF2-40B4-BE49-F238E27FC236}">
                <a16:creationId xmlns:a16="http://schemas.microsoft.com/office/drawing/2014/main" id="{113DEFC9-FBD3-7008-7E35-72951CB080E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14</a:t>
            </a:fld>
            <a:endParaRPr sz="12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844166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9" name="Google Shape;19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the siblings the questions on the slide. Allow them to respond verbally or in the chat feature. Record the responses.</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Let the siblings know when the group will meet again and that they are always welcome to return. </a:t>
            </a: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Finally, remind siblings to complete the survey that we are sending to their parent/guardian’s email. </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Tell them, “Your responses are important to us and help us improve the group!”</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Thank the siblings for participating. </a:t>
            </a:r>
            <a:endParaRPr dirty="0">
              <a:latin typeface="Arial"/>
              <a:ea typeface="Arial"/>
              <a:cs typeface="Arial"/>
              <a:sym typeface="Arial"/>
            </a:endParaRPr>
          </a:p>
        </p:txBody>
      </p:sp>
      <p:sp>
        <p:nvSpPr>
          <p:cNvPr id="200" name="Google Shape;200;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15</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0efdfbf04f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8" name="Google Shape;68;g10efdfbf04f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siblings to take turns reading the rules.</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“What do you think it means that this is a safe place?”</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(Be respectful and nonjudgmental, we support each other, etc.)</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Tell the siblings they can participate as much as they like and they can always say “pass.”</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“What does it mean that ‘what is said in this group stays in this group’?” </a:t>
            </a: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lang="en-US"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b="1" dirty="0">
                <a:latin typeface="Arial"/>
                <a:ea typeface="Arial"/>
                <a:cs typeface="Arial"/>
                <a:sym typeface="Arial"/>
              </a:rPr>
              <a:t>* The only exception is safety-related. We want to make sure that everyone is safe at home and sometimes a family member might need some extra help.</a:t>
            </a:r>
            <a:endParaRPr b="1" dirty="0">
              <a:latin typeface="Arial"/>
              <a:ea typeface="Arial"/>
              <a:cs typeface="Arial"/>
              <a:sym typeface="Arial"/>
            </a:endParaRPr>
          </a:p>
        </p:txBody>
      </p:sp>
      <p:sp>
        <p:nvSpPr>
          <p:cNvPr id="69" name="Google Shape;69;g10efdfbf04f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2</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960c850d87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2" name="Google Shape;112;g2960c850d87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Tell the siblings, “Before we start today’s activity, let’s get to know each other a little bit.”</a:t>
            </a:r>
          </a:p>
          <a:p>
            <a:pPr marL="0" lvl="0" indent="0" algn="l" rtl="0">
              <a:spcBef>
                <a:spcPts val="0"/>
              </a:spcBef>
              <a:spcAft>
                <a:spcPts val="0"/>
              </a:spcAft>
              <a:buClr>
                <a:schemeClr val="dk1"/>
              </a:buClr>
              <a:buSzPts val="1100"/>
              <a:buFont typeface="Arial"/>
              <a:buNone/>
            </a:pPr>
            <a:endParaRPr lang="en-US"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for a volunteer to read the question that appears after you click the Return button.</a:t>
            </a:r>
          </a:p>
          <a:p>
            <a:pPr marL="0" lvl="0" indent="0" algn="l" rtl="0">
              <a:spcBef>
                <a:spcPts val="0"/>
              </a:spcBef>
              <a:spcAft>
                <a:spcPts val="0"/>
              </a:spcAft>
              <a:buClr>
                <a:schemeClr val="dk1"/>
              </a:buClr>
              <a:buSzPts val="1100"/>
              <a:buFont typeface="Arial"/>
              <a:buNone/>
            </a:pPr>
            <a:endParaRPr lang="en-US"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Note to facilitators: </a:t>
            </a: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You need to click Return for the question to appear.</a:t>
            </a:r>
          </a:p>
          <a:p>
            <a:pPr marL="228600" lvl="0" indent="-228600" algn="l" rtl="0">
              <a:spcBef>
                <a:spcPts val="0"/>
              </a:spcBef>
              <a:spcAft>
                <a:spcPts val="0"/>
              </a:spcAft>
              <a:buClr>
                <a:schemeClr val="dk1"/>
              </a:buClr>
              <a:buSzPts val="1100"/>
              <a:buFont typeface="+mj-lt"/>
              <a:buAutoNum type="arabicPeriod"/>
            </a:pPr>
            <a:r>
              <a:rPr lang="en-US" dirty="0">
                <a:latin typeface="Arial"/>
                <a:ea typeface="Arial"/>
                <a:cs typeface="Arial"/>
                <a:sym typeface="Arial"/>
              </a:rPr>
              <a:t>Try to only spend 5 minutes on this slide so there is time for the group activity.</a:t>
            </a:r>
          </a:p>
        </p:txBody>
      </p:sp>
      <p:sp>
        <p:nvSpPr>
          <p:cNvPr id="113" name="Google Shape;113;g2960c850d87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a:t>
            </a:fld>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9" name="Google Shape;11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US" dirty="0">
                <a:latin typeface="Arial"/>
                <a:ea typeface="Arial"/>
                <a:cs typeface="Arial"/>
                <a:sym typeface="Arial"/>
              </a:rPr>
              <a:t>Tell the siblings, “Today we are going to do an activity where siblings take turns choosing a scenario and then we will discuss the question that appears.”</a:t>
            </a:r>
          </a:p>
          <a:p>
            <a:pPr marL="0" lvl="0" indent="0" algn="l" rtl="0">
              <a:lnSpc>
                <a:spcPct val="100000"/>
              </a:lnSpc>
              <a:spcBef>
                <a:spcPts val="0"/>
              </a:spcBef>
              <a:spcAft>
                <a:spcPts val="0"/>
              </a:spcAft>
              <a:buClr>
                <a:schemeClr val="dk1"/>
              </a:buClr>
              <a:buSzPts val="1400"/>
              <a:buFont typeface="Arial"/>
              <a:buNone/>
            </a:pPr>
            <a:endParaRPr lang="en-US" dirty="0">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chemeClr val="dk1"/>
              </a:buClr>
              <a:buSzPts val="1400"/>
              <a:buFont typeface="Arial"/>
              <a:buNone/>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Tell the siblings, “We will also be talking about coping skills today. Before we get started, would someone define the term ‘coping skills’?” (Things we can do to manage difficult situations.)</a:t>
            </a:r>
            <a:endParaRPr lang="en-US" dirty="0">
              <a:latin typeface="Arial"/>
              <a:ea typeface="Arial"/>
              <a:cs typeface="Arial"/>
              <a:sym typeface="Arial"/>
            </a:endParaRPr>
          </a:p>
          <a:p>
            <a:pPr marL="228600" lvl="0" indent="0" algn="l" rtl="0">
              <a:lnSpc>
                <a:spcPct val="100000"/>
              </a:lnSpc>
              <a:spcBef>
                <a:spcPts val="0"/>
              </a:spcBef>
              <a:spcAft>
                <a:spcPts val="0"/>
              </a:spcAft>
              <a:buClr>
                <a:schemeClr val="dk1"/>
              </a:buClr>
              <a:buSzPts val="1400"/>
              <a:buFont typeface="Arial"/>
              <a:buNone/>
            </a:pPr>
            <a:endParaRPr lang="en-US"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r>
              <a:rPr lang="en-US" dirty="0">
                <a:latin typeface="Arial"/>
                <a:ea typeface="Arial"/>
                <a:cs typeface="Arial"/>
                <a:sym typeface="Arial"/>
              </a:rPr>
              <a:t>Note to facilitators:</a:t>
            </a:r>
          </a:p>
          <a:p>
            <a:pPr marL="457200" lvl="0" indent="-228600" algn="l" rtl="0">
              <a:lnSpc>
                <a:spcPct val="100000"/>
              </a:lnSpc>
              <a:spcBef>
                <a:spcPts val="0"/>
              </a:spcBef>
              <a:spcAft>
                <a:spcPts val="0"/>
              </a:spcAft>
              <a:buClr>
                <a:schemeClr val="dk1"/>
              </a:buClr>
              <a:buSzPts val="1400"/>
              <a:buFont typeface="Arial"/>
              <a:buNone/>
            </a:pPr>
            <a:endParaRPr lang="en-US"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r>
              <a:rPr lang="en-US" b="1" dirty="0">
                <a:latin typeface="Arial"/>
                <a:ea typeface="Arial"/>
                <a:cs typeface="Arial"/>
                <a:sym typeface="Arial"/>
              </a:rPr>
              <a:t>When the activity is over (when all scenarios have been selected or before time runs out), click “Wrap-Up” to be brought to the slide on coping skills.</a:t>
            </a:r>
          </a:p>
          <a:p>
            <a:pPr marL="457200" lvl="0" indent="-228600" algn="l" rtl="0">
              <a:lnSpc>
                <a:spcPct val="100000"/>
              </a:lnSpc>
              <a:spcBef>
                <a:spcPts val="0"/>
              </a:spcBef>
              <a:spcAft>
                <a:spcPts val="0"/>
              </a:spcAft>
              <a:buClr>
                <a:schemeClr val="dk1"/>
              </a:buClr>
              <a:buSzPts val="1400"/>
              <a:buFont typeface="Arial"/>
              <a:buNone/>
            </a:pPr>
            <a:endParaRPr lang="en-US"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r>
              <a:rPr lang="en-US" i="1" dirty="0">
                <a:latin typeface="Arial"/>
                <a:ea typeface="Arial"/>
                <a:cs typeface="Arial"/>
                <a:sym typeface="Arial"/>
              </a:rPr>
              <a:t>Reminder to take opportunities to validate sibling experiences and identify coping skills throughout the activity.</a:t>
            </a:r>
            <a:endParaRPr lang="en-US" dirty="0">
              <a:solidFill>
                <a:srgbClr val="000000"/>
              </a:solidFill>
              <a:latin typeface="Arial"/>
              <a:ea typeface="Arial"/>
              <a:cs typeface="Arial"/>
              <a:sym typeface="Arial"/>
            </a:endParaRPr>
          </a:p>
          <a:p>
            <a:pPr marL="0" lvl="0" indent="0" algn="l" rtl="0">
              <a:lnSpc>
                <a:spcPct val="100000"/>
              </a:lnSpc>
              <a:spcBef>
                <a:spcPts val="0"/>
              </a:spcBef>
              <a:spcAft>
                <a:spcPts val="0"/>
              </a:spcAft>
              <a:buNone/>
            </a:pPr>
            <a:endParaRPr dirty="0">
              <a:latin typeface="Arial"/>
              <a:ea typeface="Arial"/>
              <a:cs typeface="Arial"/>
              <a:sym typeface="Arial"/>
            </a:endParaRPr>
          </a:p>
        </p:txBody>
      </p:sp>
      <p:sp>
        <p:nvSpPr>
          <p:cNvPr id="120" name="Google Shape;120;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US" b="1" dirty="0">
                <a:latin typeface="Arial"/>
                <a:ea typeface="Arial"/>
                <a:cs typeface="Arial"/>
                <a:sym typeface="Arial"/>
              </a:rPr>
              <a:t>Shame/Embarrassment Question</a:t>
            </a:r>
            <a:endParaRPr b="1"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a sibling to read the question out loud. Ask if any sibs would like to share. Encourage the sibs to talk to each other when possible.</a:t>
            </a: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lvl="0" indent="-228600" algn="l" rtl="0">
              <a:lnSpc>
                <a:spcPct val="100000"/>
              </a:lnSpc>
              <a:spcBef>
                <a:spcPts val="0"/>
              </a:spcBef>
              <a:spcAft>
                <a:spcPts val="0"/>
              </a:spcAft>
              <a:buSzPts val="1400"/>
              <a:buAutoNum type="arabicPeriod"/>
            </a:pPr>
            <a:r>
              <a:rPr lang="en-US" dirty="0">
                <a:latin typeface="Arial"/>
                <a:ea typeface="Arial"/>
                <a:cs typeface="Arial"/>
                <a:sym typeface="Arial"/>
              </a:rPr>
              <a:t>Are you ever embarrassed by something your sibling says or does? How do you handle it?</a:t>
            </a:r>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a:buAutoNum type="arabicPeriod"/>
              <a:tabLst/>
              <a:defRPr/>
            </a:pPr>
            <a:r>
              <a:rPr lang="en-US" dirty="0">
                <a:latin typeface="Arial"/>
                <a:ea typeface="Arial"/>
                <a:cs typeface="Arial"/>
                <a:sym typeface="Arial"/>
              </a:rPr>
              <a:t>Why do you think some kids get embarrassed by their sibling and other kids don’t?</a:t>
            </a:r>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a:buAutoNum type="arabicPeriod"/>
              <a:tabLst/>
              <a:defRPr/>
            </a:pPr>
            <a:r>
              <a:rPr lang="en-US" dirty="0">
                <a:latin typeface="Arial"/>
                <a:ea typeface="Arial"/>
                <a:cs typeface="Arial"/>
                <a:sym typeface="Arial"/>
              </a:rPr>
              <a:t>What makes you feel better in a situation when you feel embarrassed by your sibling?</a:t>
            </a:r>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a:buAutoNum type="arabicPeriod"/>
              <a:tabLst/>
              <a:defRPr/>
            </a:pPr>
            <a:r>
              <a:rPr lang="en-US" dirty="0">
                <a:latin typeface="Arial"/>
                <a:ea typeface="Arial"/>
                <a:cs typeface="Arial"/>
                <a:sym typeface="Arial"/>
              </a:rPr>
              <a:t>Do you think your friends ever feel uncomfortable around your sibling? How do you handle that?</a:t>
            </a:r>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a:buAutoNum type="arabicPeriod"/>
              <a:tabLst/>
              <a:defRPr/>
            </a:pPr>
            <a:r>
              <a:rPr lang="en-US" dirty="0">
                <a:latin typeface="Arial"/>
                <a:ea typeface="Arial"/>
                <a:cs typeface="Arial"/>
                <a:sym typeface="Arial"/>
              </a:rPr>
              <a:t>Would you feel comfortable telling your parents/guardians that sometimes your sibling embarrasses you? Why or why not? </a:t>
            </a:r>
            <a:endParaRPr dirty="0">
              <a:latin typeface="Arial"/>
              <a:ea typeface="Arial"/>
              <a:cs typeface="Arial"/>
              <a:sym typeface="Arial"/>
            </a:endParaRPr>
          </a:p>
          <a:p>
            <a:pPr marL="0" lvl="0" indent="0" algn="l" rtl="0">
              <a:lnSpc>
                <a:spcPct val="100000"/>
              </a:lnSpc>
              <a:spcBef>
                <a:spcPts val="0"/>
              </a:spcBef>
              <a:spcAft>
                <a:spcPts val="0"/>
              </a:spcAft>
              <a:buSzPts val="1400"/>
              <a:buNone/>
            </a:pP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i="1" dirty="0">
                <a:latin typeface="Arial"/>
                <a:ea typeface="Arial"/>
                <a:cs typeface="Arial"/>
                <a:sym typeface="Arial"/>
              </a:rPr>
              <a:t>Reminder to take opportunities to validate sibling experiences and identify coping skills.</a:t>
            </a:r>
          </a:p>
          <a:p>
            <a:pPr marL="0" lvl="0" indent="0" algn="l" rtl="0">
              <a:spcBef>
                <a:spcPts val="0"/>
              </a:spcBef>
              <a:spcAft>
                <a:spcPts val="0"/>
              </a:spcAft>
              <a:buClr>
                <a:schemeClr val="dk1"/>
              </a:buClr>
              <a:buSzPts val="1400"/>
              <a:buFont typeface="Arial"/>
              <a:buNone/>
            </a:pPr>
            <a:endParaRPr lang="en-US" sz="1200" b="1" i="1" u="none" strike="noStrike" cap="none" dirty="0">
              <a:solidFill>
                <a:schemeClr val="dk1"/>
              </a:solidFill>
              <a:effectLst/>
              <a:latin typeface="Arial"/>
              <a:ea typeface="Calibri"/>
              <a:cs typeface="Arial"/>
              <a:sym typeface="Arial"/>
            </a:endParaRPr>
          </a:p>
          <a:p>
            <a:pPr marL="0" lvl="0" indent="0" algn="l" rtl="0">
              <a:spcBef>
                <a:spcPts val="0"/>
              </a:spcBef>
              <a:spcAft>
                <a:spcPts val="0"/>
              </a:spcAft>
              <a:buClr>
                <a:schemeClr val="dk1"/>
              </a:buClr>
              <a:buSzPts val="1400"/>
              <a:buFont typeface="Arial"/>
              <a:buNone/>
            </a:pPr>
            <a:r>
              <a:rPr lang="en-US" sz="1200" b="1" i="0" u="none" strike="noStrike" cap="none" dirty="0">
                <a:solidFill>
                  <a:schemeClr val="dk1"/>
                </a:solidFill>
                <a:effectLst/>
                <a:latin typeface="Calibri"/>
                <a:ea typeface="Calibri"/>
                <a:cs typeface="Calibri"/>
                <a:sym typeface="Calibri"/>
              </a:rPr>
              <a:t>Click on the home icon to return to the game slide.</a:t>
            </a:r>
            <a:endParaRPr lang="en-US" sz="1200" b="0" i="0" u="none" strike="noStrike" cap="none" dirty="0">
              <a:solidFill>
                <a:schemeClr val="dk1"/>
              </a:solidFill>
              <a:effectLst/>
              <a:latin typeface="Calibri"/>
              <a:ea typeface="Calibri"/>
              <a:cs typeface="Calibri"/>
              <a:sym typeface="Calibri"/>
            </a:endParaRPr>
          </a:p>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150" name="Google Shape;150;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7" name="Google Shape;15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US" b="1" dirty="0">
                <a:latin typeface="Arial"/>
                <a:ea typeface="Arial"/>
                <a:cs typeface="Arial"/>
                <a:sym typeface="Arial"/>
              </a:rPr>
              <a:t>Sibling Aggression Question</a:t>
            </a:r>
            <a:endParaRPr b="1"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a sibling to read the question out loud. Ask if any sibs would like to share. Encourage the sibs to talk to each other when possible.</a:t>
            </a: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Has your sibling ever hurt you? Tell us about that situation and how you handled it.</a:t>
            </a: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What are some reasons why a kid might not want to tell their parent/guardian that they are getting hurt?</a:t>
            </a: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Should you stick up for yourself when your sibling hurts you? What are some things you could do or say to make the situation better?</a:t>
            </a: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What helps you calm down after your sibling hurts you?</a:t>
            </a:r>
            <a:endParaRPr lang="en-US" dirty="0"/>
          </a:p>
          <a:p>
            <a:pPr marL="228600" lvl="0" indent="-228600" algn="l" rtl="0">
              <a:spcBef>
                <a:spcPts val="0"/>
              </a:spcBef>
              <a:spcAft>
                <a:spcPts val="0"/>
              </a:spcAft>
              <a:buSzPts val="1400"/>
              <a:buFont typeface="+mj-lt"/>
              <a:buAutoNum type="arabicPeriod"/>
            </a:pPr>
            <a:r>
              <a:rPr lang="en-US" dirty="0">
                <a:latin typeface="Arial"/>
                <a:ea typeface="Arial"/>
                <a:cs typeface="Arial"/>
                <a:sym typeface="Arial"/>
              </a:rPr>
              <a:t>Is there someone outside of your family you could talk to about this?</a:t>
            </a:r>
          </a:p>
          <a:p>
            <a:pPr marL="0" lvl="0" indent="0" algn="l" rtl="0">
              <a:lnSpc>
                <a:spcPct val="100000"/>
              </a:lnSpc>
              <a:spcBef>
                <a:spcPts val="0"/>
              </a:spcBef>
              <a:spcAft>
                <a:spcPts val="0"/>
              </a:spcAft>
              <a:buClr>
                <a:schemeClr val="dk1"/>
              </a:buClr>
              <a:buSzPts val="14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i="1" dirty="0">
                <a:latin typeface="Arial"/>
                <a:ea typeface="Arial"/>
                <a:cs typeface="Arial"/>
                <a:sym typeface="Arial"/>
              </a:rPr>
              <a:t>Reminder to take opportunities to validate sibling experiences and identify coping skills.</a:t>
            </a:r>
          </a:p>
          <a:p>
            <a:pPr marL="0" lvl="0" indent="0" algn="l" rtl="0">
              <a:spcBef>
                <a:spcPts val="0"/>
              </a:spcBef>
              <a:spcAft>
                <a:spcPts val="0"/>
              </a:spcAft>
              <a:buClr>
                <a:schemeClr val="dk1"/>
              </a:buClr>
              <a:buSzPts val="1400"/>
              <a:buFont typeface="Arial"/>
              <a:buNone/>
            </a:pPr>
            <a:endParaRPr i="1"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200" b="1" i="0" u="none" strike="noStrike" cap="none" dirty="0">
                <a:solidFill>
                  <a:schemeClr val="dk1"/>
                </a:solidFill>
                <a:effectLst/>
                <a:latin typeface="Calibri"/>
                <a:ea typeface="Calibri"/>
                <a:cs typeface="Calibri"/>
                <a:sym typeface="Calibri"/>
              </a:rPr>
              <a:t>Click on the home icon to return to the game slide.</a:t>
            </a:r>
            <a:endParaRPr lang="en-US" sz="1200" b="0" i="0" u="none" strike="noStrike" cap="none" dirty="0">
              <a:solidFill>
                <a:schemeClr val="dk1"/>
              </a:solidFill>
              <a:effectLst/>
              <a:latin typeface="Calibri"/>
              <a:ea typeface="Calibri"/>
              <a:cs typeface="Calibri"/>
              <a:sym typeface="Calibri"/>
            </a:endParaRPr>
          </a:p>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158" name="Google Shape;158;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6</a:t>
            </a:fld>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US" b="1" dirty="0">
                <a:latin typeface="Arial"/>
                <a:ea typeface="Arial"/>
                <a:cs typeface="Arial"/>
                <a:sym typeface="Arial"/>
              </a:rPr>
              <a:t>Sibling Anxiety Question</a:t>
            </a:r>
            <a:endParaRPr b="1"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a sibling to read the question out loud. Ask if any sibs would like to share. Encourage the sibs to talk to each other when possible.</a:t>
            </a: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Do you remember what it’s like to be in a new school or new camp? How did you deal with it?</a:t>
            </a:r>
            <a:endParaRPr dirty="0">
              <a:latin typeface="Arial"/>
              <a:ea typeface="Arial"/>
              <a:cs typeface="Arial"/>
              <a:sym typeface="Arial"/>
            </a:endParaRP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Do you think your sibling can handle themself in a new school? Please explain.</a:t>
            </a:r>
            <a:endParaRPr dirty="0">
              <a:latin typeface="Arial"/>
              <a:ea typeface="Arial"/>
              <a:cs typeface="Arial"/>
              <a:sym typeface="Arial"/>
            </a:endParaRP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How does your sibling behave when they are worried? Do they lash out at you or other family members? If so, how do you deal with that?</a:t>
            </a:r>
            <a:endParaRPr dirty="0">
              <a:latin typeface="Arial"/>
              <a:ea typeface="Arial"/>
              <a:cs typeface="Arial"/>
              <a:sym typeface="Arial"/>
            </a:endParaRP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Does your sibling struggle in social situations? Please explain.</a:t>
            </a:r>
            <a:endParaRPr dirty="0">
              <a:latin typeface="Arial"/>
              <a:ea typeface="Arial"/>
              <a:cs typeface="Arial"/>
              <a:sym typeface="Arial"/>
            </a:endParaRP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Do you give your sibling any advice when they’re struggling? What do you say?</a:t>
            </a:r>
            <a:endParaRPr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i="1" dirty="0">
                <a:latin typeface="Arial"/>
                <a:ea typeface="Arial"/>
                <a:cs typeface="Arial"/>
                <a:sym typeface="Arial"/>
              </a:rPr>
              <a:t>Reminder to take opportunities to validate sibling experiences and identify coping skills.</a:t>
            </a:r>
          </a:p>
          <a:p>
            <a:pPr marL="0" lvl="0" indent="0" algn="l" rtl="0">
              <a:spcBef>
                <a:spcPts val="0"/>
              </a:spcBef>
              <a:spcAft>
                <a:spcPts val="0"/>
              </a:spcAft>
              <a:buClr>
                <a:schemeClr val="dk1"/>
              </a:buClr>
              <a:buSzPts val="1400"/>
              <a:buFont typeface="Arial"/>
              <a:buNone/>
            </a:pPr>
            <a:endParaRPr i="1"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200" b="1" i="0" u="none" strike="noStrike" cap="none" dirty="0">
                <a:solidFill>
                  <a:schemeClr val="dk1"/>
                </a:solidFill>
                <a:effectLst/>
                <a:latin typeface="Calibri"/>
                <a:ea typeface="Calibri"/>
                <a:cs typeface="Calibri"/>
                <a:sym typeface="Calibri"/>
              </a:rPr>
              <a:t>Click on the home icon to return to the game slide.</a:t>
            </a:r>
            <a:endParaRPr lang="en-US" sz="1200" b="0" i="0" u="none" strike="noStrike" cap="none" dirty="0">
              <a:solidFill>
                <a:schemeClr val="dk1"/>
              </a:solidFill>
              <a:effectLst/>
              <a:latin typeface="Calibri"/>
              <a:ea typeface="Calibri"/>
              <a:cs typeface="Calibri"/>
              <a:sym typeface="Calibri"/>
            </a:endParaRPr>
          </a:p>
          <a:p>
            <a:pPr marL="0" lvl="0" indent="0" algn="l" rtl="0">
              <a:lnSpc>
                <a:spcPct val="100000"/>
              </a:lnSpc>
              <a:spcBef>
                <a:spcPts val="0"/>
              </a:spcBef>
              <a:spcAft>
                <a:spcPts val="0"/>
              </a:spcAft>
              <a:buSzPts val="1400"/>
              <a:buNone/>
            </a:pPr>
            <a:endParaRPr dirty="0">
              <a:latin typeface="Arial"/>
              <a:ea typeface="Arial"/>
              <a:cs typeface="Arial"/>
              <a:sym typeface="Arial"/>
            </a:endParaRPr>
          </a:p>
        </p:txBody>
      </p:sp>
      <p:sp>
        <p:nvSpPr>
          <p:cNvPr id="166" name="Google Shape;166;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7</a:t>
            </a:fld>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3" name="Google Shape;173;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US" b="1" dirty="0">
                <a:latin typeface="Arial"/>
                <a:ea typeface="Arial"/>
                <a:cs typeface="Arial"/>
                <a:sym typeface="Arial"/>
              </a:rPr>
              <a:t>Fair is Not Equal Question</a:t>
            </a:r>
            <a:endParaRPr b="1"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a sibling to read the question out loud. Ask if any sibs would like to share. Encourage the sibs to talk to each other when possible.</a:t>
            </a:r>
            <a:endParaRPr dirty="0">
              <a:latin typeface="Arial"/>
              <a:ea typeface="Arial"/>
              <a:cs typeface="Arial"/>
              <a:sym typeface="Arial"/>
            </a:endParaRPr>
          </a:p>
          <a:p>
            <a:pPr marL="0" lvl="0" indent="0" algn="l" rtl="0">
              <a:lnSpc>
                <a:spcPct val="100000"/>
              </a:lnSpc>
              <a:spcBef>
                <a:spcPts val="0"/>
              </a:spcBef>
              <a:spcAft>
                <a:spcPts val="0"/>
              </a:spcAft>
              <a:buNone/>
            </a:pPr>
            <a:endParaRPr lang="en-US" dirty="0">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lvl="0" indent="-228600" algn="l" rtl="0">
              <a:lnSpc>
                <a:spcPct val="100000"/>
              </a:lnSpc>
              <a:spcBef>
                <a:spcPts val="0"/>
              </a:spcBef>
              <a:spcAft>
                <a:spcPts val="0"/>
              </a:spcAft>
              <a:buFont typeface="+mj-lt"/>
              <a:buAutoNum type="arabicPeriod"/>
            </a:pPr>
            <a:r>
              <a:rPr lang="en-US" dirty="0">
                <a:latin typeface="Arial"/>
                <a:ea typeface="Arial"/>
                <a:cs typeface="Arial"/>
                <a:sym typeface="Arial"/>
              </a:rPr>
              <a:t>Do you think it’s fair for the teacher to spend more time with your sibling? Why or why not?</a:t>
            </a:r>
            <a:endParaRPr dirty="0">
              <a:latin typeface="Arial"/>
              <a:ea typeface="Arial"/>
              <a:cs typeface="Arial"/>
              <a:sym typeface="Arial"/>
            </a:endParaRPr>
          </a:p>
          <a:p>
            <a:pPr marL="228600" lvl="0" indent="-228600" algn="l" rtl="0">
              <a:lnSpc>
                <a:spcPct val="100000"/>
              </a:lnSpc>
              <a:spcBef>
                <a:spcPts val="0"/>
              </a:spcBef>
              <a:spcAft>
                <a:spcPts val="0"/>
              </a:spcAft>
              <a:buFont typeface="+mj-lt"/>
              <a:buAutoNum type="arabicPeriod"/>
            </a:pPr>
            <a:r>
              <a:rPr lang="en-US" dirty="0">
                <a:latin typeface="Arial"/>
                <a:ea typeface="Arial"/>
                <a:cs typeface="Arial"/>
                <a:sym typeface="Arial"/>
              </a:rPr>
              <a:t>Would you want to stick up for your sibling in this situation? Or would you rather not say anything to the angry students?</a:t>
            </a:r>
            <a:endParaRPr dirty="0">
              <a:latin typeface="Arial"/>
              <a:ea typeface="Arial"/>
              <a:cs typeface="Arial"/>
              <a:sym typeface="Arial"/>
            </a:endParaRPr>
          </a:p>
          <a:p>
            <a:pPr marL="228600" lvl="0" indent="-228600" algn="l" rtl="0">
              <a:lnSpc>
                <a:spcPct val="100000"/>
              </a:lnSpc>
              <a:spcBef>
                <a:spcPts val="0"/>
              </a:spcBef>
              <a:spcAft>
                <a:spcPts val="0"/>
              </a:spcAft>
              <a:buFont typeface="+mj-lt"/>
              <a:buAutoNum type="arabicPeriod"/>
            </a:pPr>
            <a:r>
              <a:rPr lang="en-US" dirty="0">
                <a:latin typeface="Arial"/>
                <a:ea typeface="Arial"/>
                <a:cs typeface="Arial"/>
                <a:sym typeface="Arial"/>
              </a:rPr>
              <a:t>Have you ever felt frustrated when you needed help, and your teacher was spending a lot of time helping someone else? How did you cope with those feelings? Would you react differently if that happened again?</a:t>
            </a:r>
            <a:endParaRPr dirty="0">
              <a:latin typeface="Arial"/>
              <a:ea typeface="Arial"/>
              <a:cs typeface="Arial"/>
              <a:sym typeface="Arial"/>
            </a:endParaRPr>
          </a:p>
          <a:p>
            <a:pPr marL="228600" lvl="0" indent="-228600" algn="l" rtl="0">
              <a:lnSpc>
                <a:spcPct val="100000"/>
              </a:lnSpc>
              <a:spcBef>
                <a:spcPts val="0"/>
              </a:spcBef>
              <a:spcAft>
                <a:spcPts val="0"/>
              </a:spcAft>
              <a:buFont typeface="+mj-lt"/>
              <a:buAutoNum type="arabicPeriod"/>
            </a:pPr>
            <a:r>
              <a:rPr lang="en-US" dirty="0">
                <a:latin typeface="Arial"/>
                <a:ea typeface="Arial"/>
                <a:cs typeface="Arial"/>
                <a:sym typeface="Arial"/>
              </a:rPr>
              <a:t>What do you think ‘patience’ means? Do you think having a challenging sibling has helped you be more or less patient in situations like this one?</a:t>
            </a: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i="1" dirty="0">
                <a:latin typeface="Arial"/>
                <a:ea typeface="Arial"/>
                <a:cs typeface="Arial"/>
                <a:sym typeface="Arial"/>
              </a:rPr>
              <a:t>Reminder to take opportunities to validate sibling experiences and identify coping skills.</a:t>
            </a:r>
          </a:p>
          <a:p>
            <a:pPr marL="0" lvl="0" indent="0" algn="l" rtl="0">
              <a:spcBef>
                <a:spcPts val="0"/>
              </a:spcBef>
              <a:spcAft>
                <a:spcPts val="0"/>
              </a:spcAft>
              <a:buClr>
                <a:schemeClr val="dk1"/>
              </a:buClr>
              <a:buSzPts val="1400"/>
              <a:buFont typeface="Arial"/>
              <a:buNone/>
            </a:pPr>
            <a:endParaRPr i="1"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200" b="1" i="0" u="none" strike="noStrike" cap="none" dirty="0">
                <a:solidFill>
                  <a:schemeClr val="dk1"/>
                </a:solidFill>
                <a:effectLst/>
                <a:latin typeface="Calibri"/>
                <a:ea typeface="Calibri"/>
                <a:cs typeface="Calibri"/>
                <a:sym typeface="Calibri"/>
              </a:rPr>
              <a:t>Click on the home icon to return to the game slide.</a:t>
            </a:r>
            <a:endParaRPr lang="en-US" sz="1200" b="0" i="0" u="none" strike="noStrike" cap="none" dirty="0">
              <a:solidFill>
                <a:schemeClr val="dk1"/>
              </a:solidFill>
              <a:effectLst/>
              <a:latin typeface="Calibri"/>
              <a:ea typeface="Calibri"/>
              <a:cs typeface="Calibri"/>
              <a:sym typeface="Calibri"/>
            </a:endParaRPr>
          </a:p>
        </p:txBody>
      </p:sp>
      <p:sp>
        <p:nvSpPr>
          <p:cNvPr id="174" name="Google Shape;174;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8</a:t>
            </a:fld>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1" name="Google Shape;181;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US" b="1" dirty="0">
                <a:latin typeface="Arial"/>
                <a:ea typeface="Arial"/>
                <a:cs typeface="Arial"/>
                <a:sym typeface="Arial"/>
              </a:rPr>
              <a:t>Family Rules Question</a:t>
            </a:r>
            <a:endParaRPr b="1" dirty="0">
              <a:latin typeface="Arial"/>
              <a:ea typeface="Arial"/>
              <a:cs typeface="Arial"/>
              <a:sym typeface="Arial"/>
            </a:endParaRPr>
          </a:p>
          <a:p>
            <a:pPr marL="0" lvl="0" indent="0" algn="l" rtl="0">
              <a:lnSpc>
                <a:spcPct val="100000"/>
              </a:lnSpc>
              <a:spcBef>
                <a:spcPts val="0"/>
              </a:spcBef>
              <a:spcAft>
                <a:spcPts val="0"/>
              </a:spcAft>
              <a:buClr>
                <a:schemeClr val="dk1"/>
              </a:buClr>
              <a:buSzPts val="1400"/>
              <a:buFont typeface="Arial"/>
              <a:buNone/>
            </a:pPr>
            <a:endParaRPr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US" dirty="0">
                <a:latin typeface="Arial"/>
                <a:ea typeface="Arial"/>
                <a:cs typeface="Arial"/>
                <a:sym typeface="Arial"/>
              </a:rPr>
              <a:t>Ask a sibling to read the question out loud. Ask if any sibs would like to share. Encourage the sibs to talk to each other when possible.</a:t>
            </a:r>
          </a:p>
          <a:p>
            <a:pPr marL="0" lvl="0" indent="0" algn="l" rtl="0">
              <a:spcBef>
                <a:spcPts val="0"/>
              </a:spcBef>
              <a:spcAft>
                <a:spcPts val="0"/>
              </a:spcAft>
              <a:buClr>
                <a:schemeClr val="dk1"/>
              </a:buClr>
              <a:buSzPts val="1100"/>
              <a:buFont typeface="Arial"/>
              <a:buNone/>
            </a:pPr>
            <a:endParaRPr dirty="0">
              <a:latin typeface="Arial"/>
              <a:ea typeface="Arial"/>
              <a:cs typeface="Arial"/>
              <a:sym typeface="Arial"/>
            </a:endParaRPr>
          </a:p>
          <a:p>
            <a:pPr marL="0" marR="0"/>
            <a:r>
              <a:rPr lang="en-US" sz="1800" kern="100" dirty="0">
                <a:effectLst/>
                <a:latin typeface="Aptos" panose="020B0004020202020204" pitchFamily="34" charset="0"/>
                <a:ea typeface="Aptos" panose="020B0004020202020204" pitchFamily="34" charset="0"/>
                <a:cs typeface="Times New Roman" panose="02020603050405020304" pitchFamily="18" charset="0"/>
              </a:rPr>
              <a:t>If needed, prompts for discussion:</a:t>
            </a: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Is it important to have rules in a family? Why or why not?</a:t>
            </a:r>
            <a:endParaRPr dirty="0">
              <a:latin typeface="Arial"/>
              <a:ea typeface="Arial"/>
              <a:cs typeface="Arial"/>
              <a:sym typeface="Arial"/>
            </a:endParaRP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Why do you think parents might make different rules for different siblings? </a:t>
            </a: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How does it make you feel when you have different rules than your sibling? If it makes you feel upset or frustrated, how do you cope with these feelings?</a:t>
            </a:r>
            <a:endParaRPr dirty="0">
              <a:latin typeface="Arial"/>
              <a:ea typeface="Arial"/>
              <a:cs typeface="Arial"/>
              <a:sym typeface="Arial"/>
            </a:endParaRP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How does it make you feel when your sibling breaks a rule but doesn’t get in trouble?</a:t>
            </a:r>
            <a:endParaRPr dirty="0">
              <a:latin typeface="Arial"/>
              <a:ea typeface="Arial"/>
              <a:cs typeface="Arial"/>
              <a:sym typeface="Arial"/>
            </a:endParaRP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In your family, is it possible to negotiate rules so they feel more fair? How would you bring that up to your parents?</a:t>
            </a:r>
            <a:endParaRPr dirty="0">
              <a:latin typeface="Arial"/>
              <a:ea typeface="Arial"/>
              <a:cs typeface="Arial"/>
              <a:sym typeface="Arial"/>
            </a:endParaRPr>
          </a:p>
          <a:p>
            <a:pPr marL="228600" lvl="0" indent="-228600" algn="l" rtl="0">
              <a:lnSpc>
                <a:spcPct val="100000"/>
              </a:lnSpc>
              <a:spcBef>
                <a:spcPts val="0"/>
              </a:spcBef>
              <a:spcAft>
                <a:spcPts val="0"/>
              </a:spcAft>
              <a:buSzPts val="1400"/>
              <a:buFont typeface="+mj-lt"/>
              <a:buAutoNum type="arabicPeriod"/>
            </a:pPr>
            <a:r>
              <a:rPr lang="en-US" dirty="0">
                <a:latin typeface="Arial"/>
                <a:ea typeface="Arial"/>
                <a:cs typeface="Arial"/>
                <a:sym typeface="Arial"/>
              </a:rPr>
              <a:t>If you have children later in life, will you have the same rules for them, or different rules? Please explain.</a:t>
            </a:r>
            <a:endParaRPr dirty="0">
              <a:latin typeface="Arial"/>
              <a:ea typeface="Arial"/>
              <a:cs typeface="Arial"/>
              <a:sym typeface="Arial"/>
            </a:endParaRPr>
          </a:p>
          <a:p>
            <a:pPr marL="0" lvl="0" indent="0" algn="l" rtl="0">
              <a:lnSpc>
                <a:spcPct val="100000"/>
              </a:lnSpc>
              <a:spcBef>
                <a:spcPts val="0"/>
              </a:spcBef>
              <a:spcAft>
                <a:spcPts val="0"/>
              </a:spcAft>
              <a:buSzPts val="1400"/>
              <a:buNone/>
            </a:pPr>
            <a:endParaRPr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i="1" dirty="0">
                <a:latin typeface="Arial"/>
                <a:ea typeface="Arial"/>
                <a:cs typeface="Arial"/>
                <a:sym typeface="Arial"/>
              </a:rPr>
              <a:t>Reminder to take opportunities to validate sibling experiences and identify coping skills.</a:t>
            </a:r>
          </a:p>
          <a:p>
            <a:pPr marL="0" lvl="0" indent="0" algn="l" rtl="0">
              <a:spcBef>
                <a:spcPts val="0"/>
              </a:spcBef>
              <a:spcAft>
                <a:spcPts val="0"/>
              </a:spcAft>
              <a:buClr>
                <a:schemeClr val="dk1"/>
              </a:buClr>
              <a:buSzPts val="1400"/>
              <a:buFont typeface="Arial"/>
              <a:buNone/>
            </a:pPr>
            <a:endParaRPr i="1" dirty="0">
              <a:latin typeface="Arial"/>
              <a:ea typeface="Arial"/>
              <a:cs typeface="Arial"/>
              <a:sym typeface="Arial"/>
            </a:endParaRPr>
          </a:p>
          <a:p>
            <a:pPr marL="0" lvl="0" indent="0" algn="l" rtl="0">
              <a:spcBef>
                <a:spcPts val="0"/>
              </a:spcBef>
              <a:spcAft>
                <a:spcPts val="0"/>
              </a:spcAft>
              <a:buClr>
                <a:schemeClr val="dk1"/>
              </a:buClr>
              <a:buSzPts val="1400"/>
              <a:buFont typeface="Arial"/>
              <a:buNone/>
            </a:pPr>
            <a:r>
              <a:rPr lang="en-US" sz="1200" b="1" i="0" u="none" strike="noStrike" cap="none" dirty="0">
                <a:solidFill>
                  <a:schemeClr val="dk1"/>
                </a:solidFill>
                <a:effectLst/>
                <a:latin typeface="Calibri"/>
                <a:ea typeface="Calibri"/>
                <a:cs typeface="Calibri"/>
                <a:sym typeface="Calibri"/>
              </a:rPr>
              <a:t>Click on the home icon to return to the game slide.</a:t>
            </a:r>
            <a:endParaRPr lang="en-US" sz="1200" b="0" i="0" u="none" strike="noStrike" cap="none" dirty="0">
              <a:solidFill>
                <a:schemeClr val="dk1"/>
              </a:solidFill>
              <a:effectLst/>
              <a:latin typeface="Calibri"/>
              <a:ea typeface="Calibri"/>
              <a:cs typeface="Calibri"/>
              <a:sym typeface="Calibri"/>
            </a:endParaRPr>
          </a:p>
        </p:txBody>
      </p:sp>
      <p:sp>
        <p:nvSpPr>
          <p:cNvPr id="182" name="Google Shape;182;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9</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1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18" name="Google Shape;1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9" name="Google Shape;1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0" name="Google Shape;2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7"/>
        <p:cNvGrpSpPr/>
        <p:nvPr/>
      </p:nvGrpSpPr>
      <p:grpSpPr>
        <a:xfrm>
          <a:off x="0" y="0"/>
          <a:ext cx="0" cy="0"/>
          <a:chOff x="0" y="0"/>
          <a:chExt cx="0" cy="0"/>
        </a:xfrm>
      </p:grpSpPr>
      <p:sp>
        <p:nvSpPr>
          <p:cNvPr id="78" name="Google Shape;78;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5"/>
          <p:cNvSpPr>
            <a:spLocks noGrp="1"/>
          </p:cNvSpPr>
          <p:nvPr>
            <p:ph type="pic" idx="2"/>
          </p:nvPr>
        </p:nvSpPr>
        <p:spPr>
          <a:xfrm>
            <a:off x="5183188" y="987425"/>
            <a:ext cx="6172200" cy="4873625"/>
          </a:xfrm>
          <a:prstGeom prst="rect">
            <a:avLst/>
          </a:prstGeom>
          <a:noFill/>
          <a:ln>
            <a:noFill/>
          </a:ln>
        </p:spPr>
      </p:sp>
      <p:sp>
        <p:nvSpPr>
          <p:cNvPr id="80" name="Google Shape;80;p2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81" name="Google Shape;81;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2" name="Google Shape;82;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3" name="Google Shape;83;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4"/>
        <p:cNvGrpSpPr/>
        <p:nvPr/>
      </p:nvGrpSpPr>
      <p:grpSpPr>
        <a:xfrm>
          <a:off x="0" y="0"/>
          <a:ext cx="0" cy="0"/>
          <a:chOff x="0" y="0"/>
          <a:chExt cx="0" cy="0"/>
        </a:xfrm>
      </p:grpSpPr>
      <p:sp>
        <p:nvSpPr>
          <p:cNvPr id="85" name="Google Shape;85;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6" name="Google Shape;86;p2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8" name="Google Shape;88;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9" name="Google Shape;89;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90"/>
        <p:cNvGrpSpPr/>
        <p:nvPr/>
      </p:nvGrpSpPr>
      <p:grpSpPr>
        <a:xfrm>
          <a:off x="0" y="0"/>
          <a:ext cx="0" cy="0"/>
          <a:chOff x="0" y="0"/>
          <a:chExt cx="0" cy="0"/>
        </a:xfrm>
      </p:grpSpPr>
      <p:sp>
        <p:nvSpPr>
          <p:cNvPr id="91" name="Google Shape;91;p2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2" name="Google Shape;92;p2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3" name="Google Shape;93;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94" name="Google Shape;94;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95" name="Google Shape;95;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1" name="Google Shape;31;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2" name="Google Shape;32;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3"/>
        <p:cNvGrpSpPr/>
        <p:nvPr/>
      </p:nvGrpSpPr>
      <p:grpSpPr>
        <a:xfrm>
          <a:off x="0" y="0"/>
          <a:ext cx="0" cy="0"/>
          <a:chOff x="0" y="0"/>
          <a:chExt cx="0" cy="0"/>
        </a:xfrm>
      </p:grpSpPr>
      <p:sp>
        <p:nvSpPr>
          <p:cNvPr id="34" name="Google Shape;34;p1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6" name="Google Shape;3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7" name="Google Shape;3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8" name="Google Shape;3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9"/>
        <p:cNvGrpSpPr/>
        <p:nvPr/>
      </p:nvGrpSpPr>
      <p:grpSpPr>
        <a:xfrm>
          <a:off x="0" y="0"/>
          <a:ext cx="0" cy="0"/>
          <a:chOff x="0" y="0"/>
          <a:chExt cx="0" cy="0"/>
        </a:xfrm>
      </p:grpSpPr>
      <p:sp>
        <p:nvSpPr>
          <p:cNvPr id="40" name="Google Shape;40;p1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1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42" name="Google Shape;4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3" name="Google Shape;4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4" name="Google Shape;4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5"/>
        <p:cNvGrpSpPr/>
        <p:nvPr/>
      </p:nvGrpSpPr>
      <p:grpSpPr>
        <a:xfrm>
          <a:off x="0" y="0"/>
          <a:ext cx="0" cy="0"/>
          <a:chOff x="0" y="0"/>
          <a:chExt cx="0" cy="0"/>
        </a:xfrm>
      </p:grpSpPr>
      <p:sp>
        <p:nvSpPr>
          <p:cNvPr id="46" name="Google Shape;46;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2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0" name="Google Shape;50;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1" name="Google Shape;51;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2"/>
        <p:cNvGrpSpPr/>
        <p:nvPr/>
      </p:nvGrpSpPr>
      <p:grpSpPr>
        <a:xfrm>
          <a:off x="0" y="0"/>
          <a:ext cx="0" cy="0"/>
          <a:chOff x="0" y="0"/>
          <a:chExt cx="0" cy="0"/>
        </a:xfrm>
      </p:grpSpPr>
      <p:sp>
        <p:nvSpPr>
          <p:cNvPr id="53" name="Google Shape;53;p2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2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5" name="Google Shape;55;p2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 name="Google Shape;56;p2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7" name="Google Shape;57;p2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 name="Google Shape;58;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9" name="Google Shape;59;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0" name="Google Shape;60;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1"/>
        <p:cNvGrpSpPr/>
        <p:nvPr/>
      </p:nvGrpSpPr>
      <p:grpSpPr>
        <a:xfrm>
          <a:off x="0" y="0"/>
          <a:ext cx="0" cy="0"/>
          <a:chOff x="0" y="0"/>
          <a:chExt cx="0" cy="0"/>
        </a:xfrm>
      </p:grpSpPr>
      <p:sp>
        <p:nvSpPr>
          <p:cNvPr id="62" name="Google Shape;62;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4" name="Google Shape;64;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5" name="Google Shape;65;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6"/>
        <p:cNvGrpSpPr/>
        <p:nvPr/>
      </p:nvGrpSpPr>
      <p:grpSpPr>
        <a:xfrm>
          <a:off x="0" y="0"/>
          <a:ext cx="0" cy="0"/>
          <a:chOff x="0" y="0"/>
          <a:chExt cx="0" cy="0"/>
        </a:xfrm>
      </p:grpSpPr>
      <p:sp>
        <p:nvSpPr>
          <p:cNvPr id="67" name="Google Shape;67;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8" name="Google Shape;68;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9" name="Google Shape;6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0"/>
        <p:cNvGrpSpPr/>
        <p:nvPr/>
      </p:nvGrpSpPr>
      <p:grpSpPr>
        <a:xfrm>
          <a:off x="0" y="0"/>
          <a:ext cx="0" cy="0"/>
          <a:chOff x="0" y="0"/>
          <a:chExt cx="0" cy="0"/>
        </a:xfrm>
      </p:grpSpPr>
      <p:sp>
        <p:nvSpPr>
          <p:cNvPr id="71" name="Google Shape;71;p2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73" name="Google Shape;73;p2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5" name="Google Shape;75;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6" name="Google Shape;76;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Calibri"/>
              <a:buNone/>
              <a:defRPr sz="44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9pPr>
          </a:lstStyle>
          <a:p>
            <a:endParaRPr/>
          </a:p>
        </p:txBody>
      </p:sp>
      <p:sp>
        <p:nvSpPr>
          <p:cNvPr id="12" name="Google Shape;1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9pPr>
          </a:lstStyle>
          <a:p>
            <a:endParaRPr dirty="0"/>
          </a:p>
        </p:txBody>
      </p:sp>
      <p:sp>
        <p:nvSpPr>
          <p:cNvPr id="13" name="Google Shape;1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Calibri"/>
                <a:ea typeface="Calibri"/>
                <a:cs typeface="Calibri"/>
                <a:sym typeface="Calibri"/>
              </a:defRPr>
            </a:lvl9pPr>
          </a:lstStyle>
          <a:p>
            <a:endParaRPr dirty="0"/>
          </a:p>
        </p:txBody>
      </p:sp>
      <p:sp>
        <p:nvSpPr>
          <p:cNvPr id="14" name="Google Shape;1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
        <p:cNvGrpSpPr/>
        <p:nvPr/>
      </p:nvGrpSpPr>
      <p:grpSpPr>
        <a:xfrm>
          <a:off x="0" y="0"/>
          <a:ext cx="0" cy="0"/>
          <a:chOff x="0" y="0"/>
          <a:chExt cx="0" cy="0"/>
        </a:xfrm>
      </p:grpSpPr>
      <p:sp>
        <p:nvSpPr>
          <p:cNvPr id="22" name="Google Shape;22;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23" name="Google Shape;23;p1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4" name="Google Shape;24;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25" name="Google Shape;25;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26" name="Google Shape;26;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6.xml"/><Relationship Id="rId7" Type="http://schemas.openxmlformats.org/officeDocument/2006/relationships/slide" Target="slide8.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9.xml"/><Relationship Id="rId11" Type="http://schemas.openxmlformats.org/officeDocument/2006/relationships/slide" Target="slide14.xml"/><Relationship Id="rId5" Type="http://schemas.openxmlformats.org/officeDocument/2006/relationships/slide" Target="slide10.xml"/><Relationship Id="rId10" Type="http://schemas.openxmlformats.org/officeDocument/2006/relationships/slide" Target="slide13.xml"/><Relationship Id="rId4" Type="http://schemas.openxmlformats.org/officeDocument/2006/relationships/slide" Target="slide7.xml"/><Relationship Id="rId9" Type="http://schemas.openxmlformats.org/officeDocument/2006/relationships/slide" Target="slide12.xml"/></Relationships>
</file>

<file path=ppt/slides/_rels/slide5.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80EA0"/>
        </a:solidFill>
        <a:effectLst/>
      </p:bgPr>
    </p:bg>
    <p:spTree>
      <p:nvGrpSpPr>
        <p:cNvPr id="1" name="Shape 100"/>
        <p:cNvGrpSpPr/>
        <p:nvPr/>
      </p:nvGrpSpPr>
      <p:grpSpPr>
        <a:xfrm>
          <a:off x="0" y="0"/>
          <a:ext cx="0" cy="0"/>
          <a:chOff x="0" y="0"/>
          <a:chExt cx="0" cy="0"/>
        </a:xfrm>
      </p:grpSpPr>
      <p:sp>
        <p:nvSpPr>
          <p:cNvPr id="2" name="Google Shape;117;g2ada1dabbf4_0_8">
            <a:extLst>
              <a:ext uri="{FF2B5EF4-FFF2-40B4-BE49-F238E27FC236}">
                <a16:creationId xmlns:a16="http://schemas.microsoft.com/office/drawing/2014/main" id="{1AAC7F78-6230-AB03-E9F6-DAD20B7314C9}"/>
              </a:ext>
            </a:extLst>
          </p:cNvPr>
          <p:cNvSpPr txBox="1"/>
          <p:nvPr/>
        </p:nvSpPr>
        <p:spPr>
          <a:xfrm>
            <a:off x="3072985" y="6111489"/>
            <a:ext cx="9119016" cy="4924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91424" tIns="91424" rIns="91424" bIns="91424">
            <a:spAutoFit/>
          </a:bodyPr>
          <a:lstStyle>
            <a:lvl1pPr algn="ctr">
              <a:defRPr sz="3200">
                <a:solidFill>
                  <a:srgbClr val="FFFFFF"/>
                </a:solidFill>
              </a:defRPr>
            </a:lvl1pPr>
          </a:lstStyle>
          <a:p>
            <a:r>
              <a:rPr lang="en-US" sz="2000" dirty="0"/>
              <a:t>Created by Emily Rubin, LICSW © 2025. Do not modify without permission. </a:t>
            </a:r>
            <a:endParaRPr sz="2000" dirty="0"/>
          </a:p>
        </p:txBody>
      </p:sp>
      <p:sp>
        <p:nvSpPr>
          <p:cNvPr id="10" name="Google Shape;64;p1">
            <a:extLst>
              <a:ext uri="{FF2B5EF4-FFF2-40B4-BE49-F238E27FC236}">
                <a16:creationId xmlns:a16="http://schemas.microsoft.com/office/drawing/2014/main" id="{7DD9A67B-0757-E860-C16E-715D523DD83A}"/>
              </a:ext>
            </a:extLst>
          </p:cNvPr>
          <p:cNvSpPr txBox="1">
            <a:spLocks/>
          </p:cNvSpPr>
          <p:nvPr/>
        </p:nvSpPr>
        <p:spPr>
          <a:xfrm>
            <a:off x="0" y="2338496"/>
            <a:ext cx="12192000" cy="1626900"/>
          </a:xfrm>
          <a:prstGeom prst="rect">
            <a:avLst/>
          </a:prstGeom>
          <a:noFill/>
          <a:ln>
            <a:noFill/>
          </a:ln>
        </p:spPr>
        <p:txBody>
          <a:bodyPr spcFirstLastPara="1" wrap="square" lIns="91425" tIns="45700" rIns="91425" bIns="45700" anchor="b"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lt1"/>
              </a:buClr>
              <a:buSzPts val="6000"/>
              <a:buFont typeface="Calibri"/>
              <a:buNone/>
              <a:defRPr sz="6000" b="0" i="0" u="none" strike="noStrike" cap="none">
                <a:solidFill>
                  <a:schemeClr val="lt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Clr>
                <a:schemeClr val="dk1"/>
              </a:buClr>
            </a:pPr>
            <a:r>
              <a:rPr lang="en-US" sz="8400" b="1" dirty="0">
                <a:latin typeface="Montserrat"/>
                <a:ea typeface="Montserrat"/>
                <a:cs typeface="Montserrat"/>
                <a:sym typeface="Montserrat"/>
              </a:rPr>
              <a:t>What Do I Do?</a:t>
            </a:r>
          </a:p>
        </p:txBody>
      </p:sp>
      <p:sp>
        <p:nvSpPr>
          <p:cNvPr id="11" name="Google Shape;65;p1">
            <a:extLst>
              <a:ext uri="{FF2B5EF4-FFF2-40B4-BE49-F238E27FC236}">
                <a16:creationId xmlns:a16="http://schemas.microsoft.com/office/drawing/2014/main" id="{DE39A940-0A96-7B3C-60AC-CBD3C3834A75}"/>
              </a:ext>
            </a:extLst>
          </p:cNvPr>
          <p:cNvSpPr txBox="1"/>
          <p:nvPr/>
        </p:nvSpPr>
        <p:spPr>
          <a:xfrm>
            <a:off x="0" y="3965400"/>
            <a:ext cx="12192000" cy="5541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3200" b="0" i="0" u="none" strike="noStrike" cap="none" dirty="0">
                <a:solidFill>
                  <a:srgbClr val="FFFFFF"/>
                </a:solidFill>
                <a:latin typeface="Arial"/>
                <a:ea typeface="Arial"/>
                <a:cs typeface="Arial"/>
                <a:sym typeface="Arial"/>
              </a:rPr>
              <a:t>by the Sibling Support Program</a:t>
            </a:r>
            <a:endParaRPr sz="3200" b="0" i="0" u="none" strike="noStrike" cap="none" dirty="0">
              <a:solidFill>
                <a:srgbClr val="FFFFFF"/>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5CBCC"/>
        </a:solidFill>
        <a:effectLst/>
      </p:bgPr>
    </p:bg>
    <p:spTree>
      <p:nvGrpSpPr>
        <p:cNvPr id="1" name="Shape 191"/>
        <p:cNvGrpSpPr/>
        <p:nvPr/>
      </p:nvGrpSpPr>
      <p:grpSpPr>
        <a:xfrm>
          <a:off x="0" y="0"/>
          <a:ext cx="0" cy="0"/>
          <a:chOff x="0" y="0"/>
          <a:chExt cx="0" cy="0"/>
        </a:xfrm>
      </p:grpSpPr>
      <p:sp>
        <p:nvSpPr>
          <p:cNvPr id="193" name="Google Shape;193;p9"/>
          <p:cNvSpPr txBox="1"/>
          <p:nvPr/>
        </p:nvSpPr>
        <p:spPr>
          <a:xfrm>
            <a:off x="0" y="2929400"/>
            <a:ext cx="12192000" cy="999201"/>
          </a:xfrm>
          <a:prstGeom prst="rect">
            <a:avLst/>
          </a:prstGeom>
          <a:noFill/>
          <a:ln>
            <a:noFill/>
          </a:ln>
        </p:spPr>
        <p:txBody>
          <a:bodyPr spcFirstLastPara="1" wrap="square" lIns="91425" tIns="45700" rIns="91425" bIns="45700" anchor="ctr" anchorCtr="0">
            <a:noAutofit/>
          </a:bodyPr>
          <a:lstStyle/>
          <a:p>
            <a:pPr marL="0" marR="0" lvl="0" indent="0" algn="ctr" rtl="0">
              <a:lnSpc>
                <a:spcPct val="114000"/>
              </a:lnSpc>
              <a:spcAft>
                <a:spcPts val="0"/>
              </a:spcAft>
              <a:buClr>
                <a:schemeClr val="dk1"/>
              </a:buClr>
              <a:buSzPts val="2800"/>
              <a:buFont typeface="Arial"/>
              <a:buNone/>
            </a:pPr>
            <a:r>
              <a:rPr lang="en-US" sz="3200" b="0" i="0" u="none" strike="noStrike" cap="none" dirty="0">
                <a:solidFill>
                  <a:schemeClr val="dk1"/>
                </a:solidFill>
                <a:latin typeface="+mn-lt"/>
                <a:ea typeface="Calibri"/>
                <a:cs typeface="Calibri"/>
                <a:sym typeface="Calibri"/>
              </a:rPr>
              <a:t>Do you consider yourself to be lucky or unlucky? Why?</a:t>
            </a:r>
            <a:endParaRPr sz="3200" b="0" i="0" u="none" strike="noStrike" cap="none" dirty="0">
              <a:solidFill>
                <a:srgbClr val="000000"/>
              </a:solidFill>
              <a:latin typeface="+mn-lt"/>
              <a:ea typeface="Arial"/>
              <a:cs typeface="Arial"/>
              <a:sym typeface="Arial"/>
            </a:endParaRPr>
          </a:p>
        </p:txBody>
      </p:sp>
      <p:pic>
        <p:nvPicPr>
          <p:cNvPr id="2" name="Google Shape;114;p8">
            <a:hlinkClick r:id="rId3" action="ppaction://hlinksldjump"/>
            <a:extLst>
              <a:ext uri="{FF2B5EF4-FFF2-40B4-BE49-F238E27FC236}">
                <a16:creationId xmlns:a16="http://schemas.microsoft.com/office/drawing/2014/main" id="{89D43EBE-0574-C0ED-A7A8-28D9E1F2A113}"/>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99"/>
        <p:cNvGrpSpPr/>
        <p:nvPr/>
      </p:nvGrpSpPr>
      <p:grpSpPr>
        <a:xfrm>
          <a:off x="0" y="0"/>
          <a:ext cx="0" cy="0"/>
          <a:chOff x="0" y="0"/>
          <a:chExt cx="0" cy="0"/>
        </a:xfrm>
      </p:grpSpPr>
      <p:sp>
        <p:nvSpPr>
          <p:cNvPr id="201" name="Google Shape;201;p10"/>
          <p:cNvSpPr txBox="1">
            <a:spLocks noGrp="1"/>
          </p:cNvSpPr>
          <p:nvPr>
            <p:ph type="body" idx="1"/>
          </p:nvPr>
        </p:nvSpPr>
        <p:spPr>
          <a:xfrm>
            <a:off x="0" y="2929400"/>
            <a:ext cx="12192000" cy="999200"/>
          </a:xfrm>
          <a:prstGeom prst="rect">
            <a:avLst/>
          </a:prstGeom>
          <a:noFill/>
          <a:ln>
            <a:noFill/>
          </a:ln>
        </p:spPr>
        <p:txBody>
          <a:bodyPr spcFirstLastPara="1" wrap="square" lIns="91425" tIns="45700" rIns="91425" bIns="45700" anchor="ctr" anchorCtr="0">
            <a:normAutofit/>
          </a:bodyPr>
          <a:lstStyle/>
          <a:p>
            <a:pPr marL="0" lvl="0" indent="0" algn="ctr" rtl="0">
              <a:lnSpc>
                <a:spcPct val="114000"/>
              </a:lnSpc>
              <a:spcBef>
                <a:spcPts val="0"/>
              </a:spcBef>
              <a:spcAft>
                <a:spcPts val="0"/>
              </a:spcAft>
              <a:buClr>
                <a:schemeClr val="dk1"/>
              </a:buClr>
              <a:buSzPts val="2800"/>
              <a:buNone/>
            </a:pPr>
            <a:r>
              <a:rPr lang="en-US" sz="3200" dirty="0">
                <a:latin typeface="+mn-lt"/>
              </a:rPr>
              <a:t>Who in your family struggles with their mental health? </a:t>
            </a:r>
            <a:endParaRPr sz="3200" dirty="0">
              <a:latin typeface="+mn-lt"/>
            </a:endParaRPr>
          </a:p>
        </p:txBody>
      </p:sp>
      <p:pic>
        <p:nvPicPr>
          <p:cNvPr id="2" name="Google Shape;114;p8">
            <a:hlinkClick r:id="rId3" action="ppaction://hlinksldjump"/>
            <a:extLst>
              <a:ext uri="{FF2B5EF4-FFF2-40B4-BE49-F238E27FC236}">
                <a16:creationId xmlns:a16="http://schemas.microsoft.com/office/drawing/2014/main" id="{0D3E196B-152E-CC6F-B5E3-6B5E836A9260}"/>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6B8AF"/>
        </a:solidFill>
        <a:effectLst/>
      </p:bgPr>
    </p:bg>
    <p:spTree>
      <p:nvGrpSpPr>
        <p:cNvPr id="1" name="Shape 207"/>
        <p:cNvGrpSpPr/>
        <p:nvPr/>
      </p:nvGrpSpPr>
      <p:grpSpPr>
        <a:xfrm>
          <a:off x="0" y="0"/>
          <a:ext cx="0" cy="0"/>
          <a:chOff x="0" y="0"/>
          <a:chExt cx="0" cy="0"/>
        </a:xfrm>
      </p:grpSpPr>
      <p:sp>
        <p:nvSpPr>
          <p:cNvPr id="209" name="Google Shape;209;p11"/>
          <p:cNvSpPr txBox="1">
            <a:spLocks noGrp="1"/>
          </p:cNvSpPr>
          <p:nvPr>
            <p:ph type="body" idx="1"/>
          </p:nvPr>
        </p:nvSpPr>
        <p:spPr>
          <a:xfrm>
            <a:off x="838200" y="3037447"/>
            <a:ext cx="10515600" cy="78310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2800"/>
              <a:buNone/>
            </a:pPr>
            <a:r>
              <a:rPr lang="en-US" sz="3200" dirty="0">
                <a:latin typeface="+mn-lt"/>
              </a:rPr>
              <a:t>When is it good to walk away from a conflict?</a:t>
            </a:r>
            <a:endParaRPr sz="3200" dirty="0">
              <a:latin typeface="+mn-lt"/>
            </a:endParaRPr>
          </a:p>
        </p:txBody>
      </p:sp>
      <p:pic>
        <p:nvPicPr>
          <p:cNvPr id="2" name="Google Shape;114;p8">
            <a:hlinkClick r:id="rId3" action="ppaction://hlinksldjump"/>
            <a:extLst>
              <a:ext uri="{FF2B5EF4-FFF2-40B4-BE49-F238E27FC236}">
                <a16:creationId xmlns:a16="http://schemas.microsoft.com/office/drawing/2014/main" id="{E4231F9D-7B0B-D506-3CBB-AA57194F1D86}"/>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AD1DB"/>
        </a:solidFill>
        <a:effectLst/>
      </p:bgPr>
    </p:bg>
    <p:spTree>
      <p:nvGrpSpPr>
        <p:cNvPr id="1" name="Shape 215"/>
        <p:cNvGrpSpPr/>
        <p:nvPr/>
      </p:nvGrpSpPr>
      <p:grpSpPr>
        <a:xfrm>
          <a:off x="0" y="0"/>
          <a:ext cx="0" cy="0"/>
          <a:chOff x="0" y="0"/>
          <a:chExt cx="0" cy="0"/>
        </a:xfrm>
      </p:grpSpPr>
      <p:sp>
        <p:nvSpPr>
          <p:cNvPr id="217" name="Google Shape;217;p12"/>
          <p:cNvSpPr txBox="1">
            <a:spLocks noGrp="1"/>
          </p:cNvSpPr>
          <p:nvPr>
            <p:ph type="body" idx="1"/>
          </p:nvPr>
        </p:nvSpPr>
        <p:spPr>
          <a:xfrm>
            <a:off x="838200" y="3021354"/>
            <a:ext cx="10515600" cy="815292"/>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dk1"/>
              </a:buClr>
              <a:buSzPts val="2800"/>
              <a:buNone/>
            </a:pPr>
            <a:r>
              <a:rPr lang="en-US" sz="3200" dirty="0">
                <a:latin typeface="+mn-lt"/>
              </a:rPr>
              <a:t>What does it mean to listen to your gut feeling?</a:t>
            </a:r>
            <a:endParaRPr sz="3200" dirty="0">
              <a:latin typeface="+mn-lt"/>
            </a:endParaRPr>
          </a:p>
        </p:txBody>
      </p:sp>
      <p:pic>
        <p:nvPicPr>
          <p:cNvPr id="2" name="Google Shape;114;p8">
            <a:hlinkClick r:id="rId3" action="ppaction://hlinksldjump"/>
            <a:extLst>
              <a:ext uri="{FF2B5EF4-FFF2-40B4-BE49-F238E27FC236}">
                <a16:creationId xmlns:a16="http://schemas.microsoft.com/office/drawing/2014/main" id="{B568470D-0B0D-DEE7-1F05-5F3936931AC7}"/>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9">
          <a:extLst>
            <a:ext uri="{FF2B5EF4-FFF2-40B4-BE49-F238E27FC236}">
              <a16:creationId xmlns:a16="http://schemas.microsoft.com/office/drawing/2014/main" id="{64D7815E-2625-539F-CA9D-BBA3001E6492}"/>
            </a:ext>
          </a:extLst>
        </p:cNvPr>
        <p:cNvGrpSpPr/>
        <p:nvPr/>
      </p:nvGrpSpPr>
      <p:grpSpPr>
        <a:xfrm>
          <a:off x="0" y="0"/>
          <a:ext cx="0" cy="0"/>
          <a:chOff x="0" y="0"/>
          <a:chExt cx="0" cy="0"/>
        </a:xfrm>
      </p:grpSpPr>
      <p:sp>
        <p:nvSpPr>
          <p:cNvPr id="181" name="Google Shape;181;p5">
            <a:extLst>
              <a:ext uri="{FF2B5EF4-FFF2-40B4-BE49-F238E27FC236}">
                <a16:creationId xmlns:a16="http://schemas.microsoft.com/office/drawing/2014/main" id="{24943B0A-F8B4-F425-73E8-365AD92BB237}"/>
              </a:ext>
            </a:extLst>
          </p:cNvPr>
          <p:cNvSpPr txBox="1">
            <a:spLocks noGrp="1"/>
          </p:cNvSpPr>
          <p:nvPr>
            <p:ph type="ctrTitle" idx="4294967295"/>
          </p:nvPr>
        </p:nvSpPr>
        <p:spPr>
          <a:xfrm>
            <a:off x="304800" y="304800"/>
            <a:ext cx="11575500" cy="1022700"/>
          </a:xfrm>
          <a:prstGeom prst="rect">
            <a:avLst/>
          </a:prstGeom>
          <a:noFill/>
          <a:ln>
            <a:noFill/>
          </a:ln>
        </p:spPr>
        <p:txBody>
          <a:bodyPr spcFirstLastPara="1" wrap="square" lIns="121900" tIns="121900" rIns="121900" bIns="121900" anchor="b" anchorCtr="0">
            <a:normAutofit fontScale="90000"/>
          </a:bodyPr>
          <a:lstStyle/>
          <a:p>
            <a:pPr marL="0" marR="0" lvl="0" indent="0" algn="l" rtl="0">
              <a:lnSpc>
                <a:spcPct val="100000"/>
              </a:lnSpc>
              <a:spcBef>
                <a:spcPts val="1300"/>
              </a:spcBef>
              <a:spcAft>
                <a:spcPts val="0"/>
              </a:spcAft>
              <a:buClr>
                <a:schemeClr val="dk1"/>
              </a:buClr>
              <a:buSzPts val="7111"/>
              <a:buFont typeface="Arial"/>
              <a:buNone/>
            </a:pPr>
            <a:r>
              <a:rPr lang="en-US" sz="4800" b="0" i="0" u="none" strike="noStrike" cap="none" dirty="0">
                <a:solidFill>
                  <a:srgbClr val="080EA0"/>
                </a:solidFill>
                <a:latin typeface="Montserrat Black"/>
                <a:ea typeface="Montserrat Black"/>
                <a:cs typeface="Montserrat Black"/>
                <a:sym typeface="Montserrat Black"/>
              </a:rPr>
              <a:t>Coping Skills: </a:t>
            </a:r>
            <a:r>
              <a:rPr lang="en-US" sz="4800" b="0" i="0" u="none" strike="noStrike" cap="none" dirty="0">
                <a:solidFill>
                  <a:srgbClr val="080EA0"/>
                </a:solidFill>
                <a:latin typeface="Montserrat"/>
                <a:ea typeface="Montserrat"/>
                <a:cs typeface="Montserrat"/>
                <a:sym typeface="Montserrat"/>
              </a:rPr>
              <a:t>What Works for You?</a:t>
            </a:r>
            <a:endParaRPr sz="4800" b="0" i="0" u="none" strike="noStrike" cap="none" dirty="0">
              <a:solidFill>
                <a:srgbClr val="080EA0"/>
              </a:solidFill>
              <a:latin typeface="Montserrat"/>
              <a:ea typeface="Montserrat"/>
              <a:cs typeface="Montserrat"/>
              <a:sym typeface="Montserrat"/>
            </a:endParaRPr>
          </a:p>
        </p:txBody>
      </p:sp>
      <p:sp>
        <p:nvSpPr>
          <p:cNvPr id="4" name="TextBox 3">
            <a:extLst>
              <a:ext uri="{FF2B5EF4-FFF2-40B4-BE49-F238E27FC236}">
                <a16:creationId xmlns:a16="http://schemas.microsoft.com/office/drawing/2014/main" id="{525DED73-582E-8292-971E-8C9265C055CA}"/>
              </a:ext>
            </a:extLst>
          </p:cNvPr>
          <p:cNvSpPr txBox="1"/>
          <p:nvPr/>
        </p:nvSpPr>
        <p:spPr>
          <a:xfrm>
            <a:off x="816292" y="1327500"/>
            <a:ext cx="10559416" cy="5693866"/>
          </a:xfrm>
          <a:prstGeom prst="rect">
            <a:avLst/>
          </a:prstGeom>
          <a:noFill/>
        </p:spPr>
        <p:txBody>
          <a:bodyPr wrap="square" numCol="2" spcCol="457200" rtlCol="0">
            <a:spAutoFit/>
          </a:bodyPr>
          <a:lstStyle/>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Take deep breaths (breathe from your belly, not your chest)</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Move your body (take a walk, stretch, exercise)</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Read a good book</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Watch a funny movie</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Snuggle or play with a pet</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Hug a stuffed animal or pillow</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Take a bath or hot shower</a:t>
            </a:r>
          </a:p>
          <a:p>
            <a:pPr marL="457200" indent="-457200">
              <a:spcAft>
                <a:spcPts val="1500"/>
              </a:spcAft>
              <a:buFont typeface="+mj-lt"/>
              <a:buAutoNum type="arabicPeriod"/>
            </a:pPr>
            <a:r>
              <a:rPr lang="en-US" sz="2400" dirty="0">
                <a:solidFill>
                  <a:schemeClr val="tx1"/>
                </a:solidFill>
                <a:latin typeface="Arial" panose="020B0604020202020204" pitchFamily="34" charset="0"/>
                <a:cs typeface="Arial" panose="020B0604020202020204" pitchFamily="34" charset="0"/>
              </a:rPr>
              <a:t>Rip paper into small pieces</a:t>
            </a:r>
          </a:p>
          <a:p>
            <a:pPr>
              <a:spcAft>
                <a:spcPts val="1500"/>
              </a:spcAft>
            </a:pPr>
            <a:endParaRPr lang="en-US" sz="2400" dirty="0">
              <a:solidFill>
                <a:schemeClr val="tx1"/>
              </a:solidFill>
              <a:latin typeface="Arial" panose="020B0604020202020204" pitchFamily="34" charset="0"/>
              <a:cs typeface="Arial" panose="020B0604020202020204" pitchFamily="34" charset="0"/>
            </a:endParaRPr>
          </a:p>
          <a:p>
            <a:pPr marL="457200" indent="-457200">
              <a:spcAft>
                <a:spcPts val="1500"/>
              </a:spcAft>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Write a letter to someone that you may never send</a:t>
            </a:r>
          </a:p>
          <a:p>
            <a:pPr marL="457200" indent="-457200">
              <a:spcAft>
                <a:spcPts val="1500"/>
              </a:spcAft>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Journal (write about what you are struggling with)</a:t>
            </a:r>
          </a:p>
          <a:p>
            <a:pPr marL="457200" indent="-457200">
              <a:spcAft>
                <a:spcPts val="1500"/>
              </a:spcAft>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Count to 10 slowly</a:t>
            </a:r>
          </a:p>
          <a:p>
            <a:pPr marL="457200" indent="-457200">
              <a:spcAft>
                <a:spcPts val="1500"/>
              </a:spcAft>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Get a drink of water</a:t>
            </a:r>
          </a:p>
          <a:p>
            <a:pPr marL="457200" indent="-457200">
              <a:spcAft>
                <a:spcPts val="1500"/>
              </a:spcAft>
              <a:buClr>
                <a:schemeClr val="tx1"/>
              </a:buClr>
              <a:buSzPts val="2400"/>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Call an adult or friend </a:t>
            </a:r>
          </a:p>
          <a:p>
            <a:pPr marL="457200" indent="-457200">
              <a:spcAft>
                <a:spcPts val="1500"/>
              </a:spcAft>
              <a:buClr>
                <a:schemeClr val="tx1"/>
              </a:buClr>
              <a:buSzPts val="2400"/>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Draw or color</a:t>
            </a:r>
          </a:p>
          <a:p>
            <a:pPr marL="457200" indent="-457200">
              <a:spcAft>
                <a:spcPts val="1500"/>
              </a:spcAft>
              <a:buClr>
                <a:schemeClr val="tx1"/>
              </a:buClr>
              <a:buSzPts val="2400"/>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Listen to or play music</a:t>
            </a:r>
          </a:p>
          <a:p>
            <a:pPr marL="457200" indent="-457200">
              <a:spcAft>
                <a:spcPts val="1500"/>
              </a:spcAft>
              <a:buClr>
                <a:schemeClr val="tx1"/>
              </a:buClr>
              <a:buSzPts val="2400"/>
              <a:buFont typeface="+mj-lt"/>
              <a:buAutoNum type="arabicPeriod" startAt="9"/>
            </a:pPr>
            <a:r>
              <a:rPr lang="en-US" sz="2400" dirty="0">
                <a:solidFill>
                  <a:schemeClr val="tx1"/>
                </a:solidFill>
                <a:latin typeface="Arial" panose="020B0604020202020204" pitchFamily="34" charset="0"/>
                <a:cs typeface="Arial" panose="020B0604020202020204" pitchFamily="34" charset="0"/>
              </a:rPr>
              <a:t>Walk away</a:t>
            </a:r>
          </a:p>
        </p:txBody>
      </p:sp>
    </p:spTree>
    <p:extLst>
      <p:ext uri="{BB962C8B-B14F-4D97-AF65-F5344CB8AC3E}">
        <p14:creationId xmlns:p14="http://schemas.microsoft.com/office/powerpoint/2010/main" val="1732615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grpId="0"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1" fill="hold" grpId="0" nodeType="clickEffect">
                                  <p:stCondLst>
                                    <p:cond delay="0"/>
                                  </p:stCondLst>
                                  <p:childTnLst>
                                    <p:set>
                                      <p:cBhvr>
                                        <p:cTn id="54" dur="1" fill="hold">
                                          <p:stCondLst>
                                            <p:cond delay="0"/>
                                          </p:stCondLst>
                                        </p:cTn>
                                        <p:tgtEl>
                                          <p:spTgt spid="4">
                                            <p:txEl>
                                              <p:pRg st="9" end="9"/>
                                            </p:txEl>
                                          </p:spTgt>
                                        </p:tgtEl>
                                        <p:attrNameLst>
                                          <p:attrName>style.visibility</p:attrName>
                                        </p:attrNameLst>
                                      </p:cBhvr>
                                      <p:to>
                                        <p:strVal val="visible"/>
                                      </p:to>
                                    </p:set>
                                    <p:anim calcmode="lin" valueType="num">
                                      <p:cBhvr additive="base">
                                        <p:cTn id="55"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9" end="9"/>
                                            </p:txEl>
                                          </p:spTgt>
                                        </p:tgtEl>
                                        <p:attrNameLst>
                                          <p:attrName>ppt_y</p:attrName>
                                        </p:attrNameLst>
                                      </p:cBhvr>
                                      <p:tavLst>
                                        <p:tav tm="0">
                                          <p:val>
                                            <p:strVal val="0-#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1" fill="hold" grpId="0" nodeType="clickEffect">
                                  <p:stCondLst>
                                    <p:cond delay="0"/>
                                  </p:stCondLst>
                                  <p:childTnLst>
                                    <p:set>
                                      <p:cBhvr>
                                        <p:cTn id="60" dur="1" fill="hold">
                                          <p:stCondLst>
                                            <p:cond delay="0"/>
                                          </p:stCondLst>
                                        </p:cTn>
                                        <p:tgtEl>
                                          <p:spTgt spid="4">
                                            <p:txEl>
                                              <p:pRg st="10" end="10"/>
                                            </p:txEl>
                                          </p:spTgt>
                                        </p:tgtEl>
                                        <p:attrNameLst>
                                          <p:attrName>style.visibility</p:attrName>
                                        </p:attrNameLst>
                                      </p:cBhvr>
                                      <p:to>
                                        <p:strVal val="visible"/>
                                      </p:to>
                                    </p:set>
                                    <p:anim calcmode="lin" valueType="num">
                                      <p:cBhvr additive="base">
                                        <p:cTn id="61"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10" end="10"/>
                                            </p:txEl>
                                          </p:spTgt>
                                        </p:tgtEl>
                                        <p:attrNameLst>
                                          <p:attrName>ppt_y</p:attrName>
                                        </p:attrNameLst>
                                      </p:cBhvr>
                                      <p:tavLst>
                                        <p:tav tm="0">
                                          <p:val>
                                            <p:strVal val="0-#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1" fill="hold" grpId="0" nodeType="clickEffect">
                                  <p:stCondLst>
                                    <p:cond delay="0"/>
                                  </p:stCondLst>
                                  <p:childTnLst>
                                    <p:set>
                                      <p:cBhvr>
                                        <p:cTn id="66" dur="1" fill="hold">
                                          <p:stCondLst>
                                            <p:cond delay="0"/>
                                          </p:stCondLst>
                                        </p:cTn>
                                        <p:tgtEl>
                                          <p:spTgt spid="4">
                                            <p:txEl>
                                              <p:pRg st="11" end="11"/>
                                            </p:txEl>
                                          </p:spTgt>
                                        </p:tgtEl>
                                        <p:attrNameLst>
                                          <p:attrName>style.visibility</p:attrName>
                                        </p:attrNameLst>
                                      </p:cBhvr>
                                      <p:to>
                                        <p:strVal val="visible"/>
                                      </p:to>
                                    </p:set>
                                    <p:anim calcmode="lin" valueType="num">
                                      <p:cBhvr additive="base">
                                        <p:cTn id="67" dur="500" fill="hold"/>
                                        <p:tgtEl>
                                          <p:spTgt spid="4">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11" end="11"/>
                                            </p:txEl>
                                          </p:spTgt>
                                        </p:tgtEl>
                                        <p:attrNameLst>
                                          <p:attrName>ppt_y</p:attrName>
                                        </p:attrNameLst>
                                      </p:cBhvr>
                                      <p:tavLst>
                                        <p:tav tm="0">
                                          <p:val>
                                            <p:strVal val="0-#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1" fill="hold" grpId="0" nodeType="clickEffect">
                                  <p:stCondLst>
                                    <p:cond delay="0"/>
                                  </p:stCondLst>
                                  <p:childTnLst>
                                    <p:set>
                                      <p:cBhvr>
                                        <p:cTn id="72" dur="1" fill="hold">
                                          <p:stCondLst>
                                            <p:cond delay="0"/>
                                          </p:stCondLst>
                                        </p:cTn>
                                        <p:tgtEl>
                                          <p:spTgt spid="4">
                                            <p:txEl>
                                              <p:pRg st="12" end="12"/>
                                            </p:txEl>
                                          </p:spTgt>
                                        </p:tgtEl>
                                        <p:attrNameLst>
                                          <p:attrName>style.visibility</p:attrName>
                                        </p:attrNameLst>
                                      </p:cBhvr>
                                      <p:to>
                                        <p:strVal val="visible"/>
                                      </p:to>
                                    </p:set>
                                    <p:anim calcmode="lin" valueType="num">
                                      <p:cBhvr additive="base">
                                        <p:cTn id="73" dur="500" fill="hold"/>
                                        <p:tgtEl>
                                          <p:spTgt spid="4">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12" end="12"/>
                                            </p:txEl>
                                          </p:spTgt>
                                        </p:tgtEl>
                                        <p:attrNameLst>
                                          <p:attrName>ppt_y</p:attrName>
                                        </p:attrNameLst>
                                      </p:cBhvr>
                                      <p:tavLst>
                                        <p:tav tm="0">
                                          <p:val>
                                            <p:strVal val="0-#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1" fill="hold" grpId="0" nodeType="clickEffect">
                                  <p:stCondLst>
                                    <p:cond delay="0"/>
                                  </p:stCondLst>
                                  <p:childTnLst>
                                    <p:set>
                                      <p:cBhvr>
                                        <p:cTn id="78" dur="1" fill="hold">
                                          <p:stCondLst>
                                            <p:cond delay="0"/>
                                          </p:stCondLst>
                                        </p:cTn>
                                        <p:tgtEl>
                                          <p:spTgt spid="4">
                                            <p:txEl>
                                              <p:pRg st="13" end="13"/>
                                            </p:txEl>
                                          </p:spTgt>
                                        </p:tgtEl>
                                        <p:attrNameLst>
                                          <p:attrName>style.visibility</p:attrName>
                                        </p:attrNameLst>
                                      </p:cBhvr>
                                      <p:to>
                                        <p:strVal val="visible"/>
                                      </p:to>
                                    </p:set>
                                    <p:anim calcmode="lin" valueType="num">
                                      <p:cBhvr additive="base">
                                        <p:cTn id="79" dur="500" fill="hold"/>
                                        <p:tgtEl>
                                          <p:spTgt spid="4">
                                            <p:txEl>
                                              <p:pRg st="13" end="1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txEl>
                                              <p:pRg st="13" end="13"/>
                                            </p:txEl>
                                          </p:spTgt>
                                        </p:tgtEl>
                                        <p:attrNameLst>
                                          <p:attrName>ppt_y</p:attrName>
                                        </p:attrNameLst>
                                      </p:cBhvr>
                                      <p:tavLst>
                                        <p:tav tm="0">
                                          <p:val>
                                            <p:strVal val="0-#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1" fill="hold" grpId="0" nodeType="clickEffect">
                                  <p:stCondLst>
                                    <p:cond delay="0"/>
                                  </p:stCondLst>
                                  <p:childTnLst>
                                    <p:set>
                                      <p:cBhvr>
                                        <p:cTn id="84" dur="1" fill="hold">
                                          <p:stCondLst>
                                            <p:cond delay="0"/>
                                          </p:stCondLst>
                                        </p:cTn>
                                        <p:tgtEl>
                                          <p:spTgt spid="4">
                                            <p:txEl>
                                              <p:pRg st="14" end="14"/>
                                            </p:txEl>
                                          </p:spTgt>
                                        </p:tgtEl>
                                        <p:attrNameLst>
                                          <p:attrName>style.visibility</p:attrName>
                                        </p:attrNameLst>
                                      </p:cBhvr>
                                      <p:to>
                                        <p:strVal val="visible"/>
                                      </p:to>
                                    </p:set>
                                    <p:anim calcmode="lin" valueType="num">
                                      <p:cBhvr additive="base">
                                        <p:cTn id="85" dur="500" fill="hold"/>
                                        <p:tgtEl>
                                          <p:spTgt spid="4">
                                            <p:txEl>
                                              <p:pRg st="14" end="14"/>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4">
                                            <p:txEl>
                                              <p:pRg st="14" end="14"/>
                                            </p:txEl>
                                          </p:spTgt>
                                        </p:tgtEl>
                                        <p:attrNameLst>
                                          <p:attrName>ppt_y</p:attrName>
                                        </p:attrNameLst>
                                      </p:cBhvr>
                                      <p:tavLst>
                                        <p:tav tm="0">
                                          <p:val>
                                            <p:strVal val="0-#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1" fill="hold" grpId="0" nodeType="clickEffect">
                                  <p:stCondLst>
                                    <p:cond delay="0"/>
                                  </p:stCondLst>
                                  <p:childTnLst>
                                    <p:set>
                                      <p:cBhvr>
                                        <p:cTn id="90" dur="1" fill="hold">
                                          <p:stCondLst>
                                            <p:cond delay="0"/>
                                          </p:stCondLst>
                                        </p:cTn>
                                        <p:tgtEl>
                                          <p:spTgt spid="4">
                                            <p:txEl>
                                              <p:pRg st="15" end="15"/>
                                            </p:txEl>
                                          </p:spTgt>
                                        </p:tgtEl>
                                        <p:attrNameLst>
                                          <p:attrName>style.visibility</p:attrName>
                                        </p:attrNameLst>
                                      </p:cBhvr>
                                      <p:to>
                                        <p:strVal val="visible"/>
                                      </p:to>
                                    </p:set>
                                    <p:anim calcmode="lin" valueType="num">
                                      <p:cBhvr additive="base">
                                        <p:cTn id="91" dur="500" fill="hold"/>
                                        <p:tgtEl>
                                          <p:spTgt spid="4">
                                            <p:txEl>
                                              <p:pRg st="15" end="15"/>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4">
                                            <p:txEl>
                                              <p:pRg st="15" end="15"/>
                                            </p:txEl>
                                          </p:spTgt>
                                        </p:tgtEl>
                                        <p:attrNameLst>
                                          <p:attrName>ppt_y</p:attrName>
                                        </p:attrNameLst>
                                      </p:cBhvr>
                                      <p:tavLst>
                                        <p:tav tm="0">
                                          <p:val>
                                            <p:strVal val="0-#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1" fill="hold" grpId="0" nodeType="clickEffect">
                                  <p:stCondLst>
                                    <p:cond delay="0"/>
                                  </p:stCondLst>
                                  <p:childTnLst>
                                    <p:set>
                                      <p:cBhvr>
                                        <p:cTn id="96" dur="1" fill="hold">
                                          <p:stCondLst>
                                            <p:cond delay="0"/>
                                          </p:stCondLst>
                                        </p:cTn>
                                        <p:tgtEl>
                                          <p:spTgt spid="4">
                                            <p:txEl>
                                              <p:pRg st="16" end="16"/>
                                            </p:txEl>
                                          </p:spTgt>
                                        </p:tgtEl>
                                        <p:attrNameLst>
                                          <p:attrName>style.visibility</p:attrName>
                                        </p:attrNameLst>
                                      </p:cBhvr>
                                      <p:to>
                                        <p:strVal val="visible"/>
                                      </p:to>
                                    </p:set>
                                    <p:anim calcmode="lin" valueType="num">
                                      <p:cBhvr additive="base">
                                        <p:cTn id="97" dur="500" fill="hold"/>
                                        <p:tgtEl>
                                          <p:spTgt spid="4">
                                            <p:txEl>
                                              <p:pRg st="16" end="16"/>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4">
                                            <p:txEl>
                                              <p:pRg st="16" end="16"/>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
          <p:cNvSpPr txBox="1">
            <a:spLocks noGrp="1"/>
          </p:cNvSpPr>
          <p:nvPr>
            <p:ph type="title"/>
          </p:nvPr>
        </p:nvSpPr>
        <p:spPr>
          <a:xfrm>
            <a:off x="1154700" y="2088075"/>
            <a:ext cx="9882600" cy="2339700"/>
          </a:xfrm>
          <a:prstGeom prst="rect">
            <a:avLst/>
          </a:prstGeom>
          <a:noFill/>
          <a:ln>
            <a:noFill/>
          </a:ln>
        </p:spPr>
        <p:txBody>
          <a:bodyPr spcFirstLastPara="1" wrap="square" lIns="91425" tIns="45700" rIns="91425" bIns="45700" anchor="t" anchorCtr="0">
            <a:noAutofit/>
          </a:bodyPr>
          <a:lstStyle/>
          <a:p>
            <a:pPr marL="819150" lvl="0" indent="-742950" algn="l" rtl="0">
              <a:lnSpc>
                <a:spcPct val="100000"/>
              </a:lnSpc>
              <a:spcBef>
                <a:spcPts val="0"/>
              </a:spcBef>
              <a:spcAft>
                <a:spcPts val="1800"/>
              </a:spcAft>
              <a:buSzPts val="3600"/>
              <a:buFont typeface="+mj-lt"/>
              <a:buAutoNum type="arabicPeriod"/>
            </a:pPr>
            <a:r>
              <a:rPr lang="en-US" sz="3600" dirty="0">
                <a:latin typeface="+mn-lt"/>
              </a:rPr>
              <a:t>What was your favorite part of today’s group?</a:t>
            </a:r>
            <a:endParaRPr sz="3600" dirty="0">
              <a:latin typeface="+mn-lt"/>
            </a:endParaRPr>
          </a:p>
          <a:p>
            <a:pPr marL="819150" lvl="0" indent="-742950" algn="l" rtl="0">
              <a:lnSpc>
                <a:spcPct val="100000"/>
              </a:lnSpc>
              <a:spcBef>
                <a:spcPts val="1000"/>
              </a:spcBef>
              <a:spcAft>
                <a:spcPts val="1000"/>
              </a:spcAft>
              <a:buSzPts val="3600"/>
              <a:buFont typeface="+mj-lt"/>
              <a:buAutoNum type="arabicPeriod"/>
            </a:pPr>
            <a:r>
              <a:rPr lang="en-US" sz="3600" dirty="0">
                <a:latin typeface="+mn-lt"/>
              </a:rPr>
              <a:t>What would you change to make the group better?</a:t>
            </a:r>
            <a:endParaRPr sz="3600" dirty="0">
              <a:latin typeface="+mn-lt"/>
            </a:endParaRPr>
          </a:p>
        </p:txBody>
      </p:sp>
      <p:sp>
        <p:nvSpPr>
          <p:cNvPr id="203" name="Google Shape;203;p3"/>
          <p:cNvSpPr txBox="1">
            <a:spLocks noGrp="1"/>
          </p:cNvSpPr>
          <p:nvPr>
            <p:ph type="ctrTitle" idx="4294967295"/>
          </p:nvPr>
        </p:nvSpPr>
        <p:spPr>
          <a:xfrm>
            <a:off x="304800" y="304793"/>
            <a:ext cx="9144000" cy="1022700"/>
          </a:xfrm>
          <a:prstGeom prst="rect">
            <a:avLst/>
          </a:prstGeom>
          <a:noFill/>
          <a:ln>
            <a:noFill/>
          </a:ln>
        </p:spPr>
        <p:txBody>
          <a:bodyPr spcFirstLastPara="1" wrap="square" lIns="121900" tIns="121900" rIns="121900" bIns="121900" anchor="b" anchorCtr="0">
            <a:normAutofit fontScale="90000"/>
          </a:bodyPr>
          <a:lstStyle/>
          <a:p>
            <a:pPr marL="0" marR="0" lvl="0" indent="0" algn="l" rtl="0">
              <a:lnSpc>
                <a:spcPct val="100000"/>
              </a:lnSpc>
              <a:spcBef>
                <a:spcPts val="1300"/>
              </a:spcBef>
              <a:spcAft>
                <a:spcPts val="0"/>
              </a:spcAft>
              <a:buClr>
                <a:schemeClr val="dk1"/>
              </a:buClr>
              <a:buSzPts val="7111"/>
              <a:buFont typeface="Arial"/>
              <a:buNone/>
            </a:pPr>
            <a:r>
              <a:rPr lang="en-US" sz="4800" b="0" i="0" u="none" strike="noStrike" cap="none" dirty="0">
                <a:solidFill>
                  <a:srgbClr val="080EA0"/>
                </a:solidFill>
                <a:latin typeface="Montserrat Black"/>
                <a:ea typeface="Montserrat Black"/>
                <a:cs typeface="Montserrat Black"/>
                <a:sym typeface="Montserrat Black"/>
              </a:rPr>
              <a:t>Wrapping Up</a:t>
            </a:r>
            <a:endParaRPr sz="4800" b="0" i="0" u="none" strike="noStrike" cap="none" dirty="0">
              <a:solidFill>
                <a:srgbClr val="080EA0"/>
              </a:solidFill>
              <a:latin typeface="Montserrat Black"/>
              <a:ea typeface="Montserrat Black"/>
              <a:cs typeface="Montserrat Black"/>
              <a:sym typeface="Montserrat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g10efdfbf04f_0_0"/>
          <p:cNvSpPr txBox="1">
            <a:spLocks noGrp="1"/>
          </p:cNvSpPr>
          <p:nvPr>
            <p:ph type="ctrTitle"/>
          </p:nvPr>
        </p:nvSpPr>
        <p:spPr>
          <a:xfrm>
            <a:off x="304800" y="304793"/>
            <a:ext cx="9144000" cy="1022700"/>
          </a:xfrm>
          <a:prstGeom prst="rect">
            <a:avLst/>
          </a:prstGeom>
          <a:noFill/>
          <a:ln>
            <a:noFill/>
          </a:ln>
        </p:spPr>
        <p:txBody>
          <a:bodyPr spcFirstLastPara="1" wrap="square" lIns="121900" tIns="121900" rIns="121900" bIns="121900" anchor="b" anchorCtr="0">
            <a:normAutofit fontScale="90000"/>
          </a:bodyPr>
          <a:lstStyle/>
          <a:p>
            <a:pPr marL="0" lvl="0" indent="0" algn="l" rtl="0">
              <a:lnSpc>
                <a:spcPct val="100000"/>
              </a:lnSpc>
              <a:spcBef>
                <a:spcPts val="1300"/>
              </a:spcBef>
              <a:spcAft>
                <a:spcPts val="0"/>
              </a:spcAft>
              <a:buSzPts val="7111"/>
              <a:buNone/>
            </a:pPr>
            <a:r>
              <a:rPr lang="en-US" sz="4800" dirty="0">
                <a:solidFill>
                  <a:srgbClr val="080EA0"/>
                </a:solidFill>
                <a:latin typeface="Montserrat Black"/>
                <a:ea typeface="Montserrat Black"/>
                <a:cs typeface="Montserrat Black"/>
                <a:sym typeface="Montserrat Black"/>
              </a:rPr>
              <a:t>Group Rules</a:t>
            </a:r>
            <a:endParaRPr sz="4800" dirty="0">
              <a:solidFill>
                <a:srgbClr val="080EA0"/>
              </a:solidFill>
              <a:latin typeface="Montserrat Black"/>
              <a:ea typeface="Montserrat Black"/>
              <a:cs typeface="Montserrat Black"/>
              <a:sym typeface="Montserrat Black"/>
            </a:endParaRPr>
          </a:p>
        </p:txBody>
      </p:sp>
      <p:sp>
        <p:nvSpPr>
          <p:cNvPr id="72" name="Google Shape;72;g10efdfbf04f_0_0"/>
          <p:cNvSpPr txBox="1">
            <a:spLocks noGrp="1"/>
          </p:cNvSpPr>
          <p:nvPr>
            <p:ph type="subTitle" idx="1"/>
          </p:nvPr>
        </p:nvSpPr>
        <p:spPr>
          <a:xfrm>
            <a:off x="834000" y="1717300"/>
            <a:ext cx="10524000" cy="4410900"/>
          </a:xfrm>
          <a:prstGeom prst="rect">
            <a:avLst/>
          </a:prstGeom>
          <a:noFill/>
          <a:ln>
            <a:noFill/>
          </a:ln>
        </p:spPr>
        <p:txBody>
          <a:bodyPr spcFirstLastPara="1" wrap="square" lIns="121900" tIns="121900" rIns="121900" bIns="121900" anchor="t" anchorCtr="0">
            <a:noAutofit/>
          </a:bodyPr>
          <a:lstStyle/>
          <a:p>
            <a:pPr marL="457200" lvl="0" indent="-381000" algn="l" rtl="0">
              <a:lnSpc>
                <a:spcPct val="200000"/>
              </a:lnSpc>
              <a:spcBef>
                <a:spcPts val="0"/>
              </a:spcBef>
              <a:spcAft>
                <a:spcPts val="0"/>
              </a:spcAft>
              <a:buClr>
                <a:srgbClr val="000000"/>
              </a:buClr>
              <a:buSzPts val="2400"/>
              <a:buAutoNum type="arabicPeriod"/>
            </a:pPr>
            <a:r>
              <a:rPr lang="en-US" sz="2400" dirty="0">
                <a:solidFill>
                  <a:srgbClr val="000000"/>
                </a:solidFill>
                <a:latin typeface="Arial" panose="020B0604020202020204" pitchFamily="34" charset="0"/>
                <a:cs typeface="Arial" panose="020B0604020202020204" pitchFamily="34" charset="0"/>
              </a:rPr>
              <a:t>This is a</a:t>
            </a:r>
            <a:r>
              <a:rPr lang="en-US" sz="2400" b="1" dirty="0">
                <a:solidFill>
                  <a:srgbClr val="000000"/>
                </a:solidFill>
                <a:latin typeface="Arial" panose="020B0604020202020204" pitchFamily="34" charset="0"/>
                <a:cs typeface="Arial" panose="020B0604020202020204" pitchFamily="34" charset="0"/>
              </a:rPr>
              <a:t> safe place.</a:t>
            </a:r>
            <a:endParaRPr sz="2400" b="1" dirty="0">
              <a:solidFill>
                <a:srgbClr val="000000"/>
              </a:solidFill>
              <a:latin typeface="Arial" panose="020B0604020202020204" pitchFamily="34" charset="0"/>
              <a:cs typeface="Arial" panose="020B0604020202020204" pitchFamily="34" charset="0"/>
            </a:endParaRPr>
          </a:p>
          <a:p>
            <a:pPr marL="457200" lvl="0" indent="-381000" algn="l" rtl="0">
              <a:lnSpc>
                <a:spcPct val="200000"/>
              </a:lnSpc>
              <a:spcBef>
                <a:spcPts val="0"/>
              </a:spcBef>
              <a:spcAft>
                <a:spcPts val="0"/>
              </a:spcAft>
              <a:buClr>
                <a:srgbClr val="000000"/>
              </a:buClr>
              <a:buSzPts val="2400"/>
              <a:buAutoNum type="arabicPeriod"/>
            </a:pPr>
            <a:r>
              <a:rPr lang="en-US" sz="2400" dirty="0">
                <a:solidFill>
                  <a:srgbClr val="000000"/>
                </a:solidFill>
                <a:latin typeface="Arial" panose="020B0604020202020204" pitchFamily="34" charset="0"/>
                <a:cs typeface="Arial" panose="020B0604020202020204" pitchFamily="34" charset="0"/>
              </a:rPr>
              <a:t>We </a:t>
            </a:r>
            <a:r>
              <a:rPr lang="en-US" sz="2400" b="1" dirty="0">
                <a:solidFill>
                  <a:srgbClr val="000000"/>
                </a:solidFill>
                <a:latin typeface="Arial" panose="020B0604020202020204" pitchFamily="34" charset="0"/>
                <a:cs typeface="Arial" panose="020B0604020202020204" pitchFamily="34" charset="0"/>
              </a:rPr>
              <a:t>respect </a:t>
            </a:r>
            <a:r>
              <a:rPr lang="en-US" sz="2400" dirty="0">
                <a:solidFill>
                  <a:srgbClr val="000000"/>
                </a:solidFill>
                <a:latin typeface="Arial" panose="020B0604020202020204" pitchFamily="34" charset="0"/>
                <a:cs typeface="Arial" panose="020B0604020202020204" pitchFamily="34" charset="0"/>
              </a:rPr>
              <a:t>each other.</a:t>
            </a:r>
            <a:endParaRPr sz="2400" dirty="0">
              <a:solidFill>
                <a:srgbClr val="000000"/>
              </a:solidFill>
              <a:latin typeface="Arial" panose="020B0604020202020204" pitchFamily="34" charset="0"/>
              <a:cs typeface="Arial" panose="020B0604020202020204" pitchFamily="34" charset="0"/>
            </a:endParaRPr>
          </a:p>
          <a:p>
            <a:pPr marL="457200" lvl="0" indent="-381000" algn="l" rtl="0">
              <a:lnSpc>
                <a:spcPct val="200000"/>
              </a:lnSpc>
              <a:spcBef>
                <a:spcPts val="0"/>
              </a:spcBef>
              <a:spcAft>
                <a:spcPts val="0"/>
              </a:spcAft>
              <a:buClr>
                <a:srgbClr val="000000"/>
              </a:buClr>
              <a:buSzPts val="2400"/>
              <a:buAutoNum type="arabicPeriod"/>
            </a:pPr>
            <a:r>
              <a:rPr lang="en-US" sz="2400" dirty="0">
                <a:solidFill>
                  <a:srgbClr val="000000"/>
                </a:solidFill>
                <a:latin typeface="Arial" panose="020B0604020202020204" pitchFamily="34" charset="0"/>
                <a:cs typeface="Arial" panose="020B0604020202020204" pitchFamily="34" charset="0"/>
              </a:rPr>
              <a:t>Please keep your </a:t>
            </a:r>
            <a:r>
              <a:rPr lang="en-US" sz="2400" b="1" dirty="0">
                <a:solidFill>
                  <a:srgbClr val="000000"/>
                </a:solidFill>
                <a:latin typeface="Arial" panose="020B0604020202020204" pitchFamily="34" charset="0"/>
                <a:cs typeface="Arial" panose="020B0604020202020204" pitchFamily="34" charset="0"/>
              </a:rPr>
              <a:t>camera on</a:t>
            </a:r>
            <a:r>
              <a:rPr lang="en-US" sz="2400" dirty="0">
                <a:solidFill>
                  <a:srgbClr val="000000"/>
                </a:solidFill>
                <a:latin typeface="Arial" panose="020B0604020202020204" pitchFamily="34" charset="0"/>
                <a:cs typeface="Arial" panose="020B0604020202020204" pitchFamily="34" charset="0"/>
              </a:rPr>
              <a:t> so we can see each other.</a:t>
            </a:r>
            <a:endParaRPr sz="2400" dirty="0">
              <a:solidFill>
                <a:srgbClr val="000000"/>
              </a:solidFill>
              <a:latin typeface="Arial" panose="020B0604020202020204" pitchFamily="34" charset="0"/>
              <a:cs typeface="Arial" panose="020B0604020202020204" pitchFamily="34" charset="0"/>
            </a:endParaRPr>
          </a:p>
          <a:p>
            <a:pPr marL="457200" lvl="0" indent="-381000" algn="l" rtl="0">
              <a:lnSpc>
                <a:spcPct val="200000"/>
              </a:lnSpc>
              <a:spcBef>
                <a:spcPts val="0"/>
              </a:spcBef>
              <a:spcAft>
                <a:spcPts val="0"/>
              </a:spcAft>
              <a:buClr>
                <a:srgbClr val="000000"/>
              </a:buClr>
              <a:buSzPts val="2400"/>
              <a:buAutoNum type="arabicPeriod"/>
            </a:pPr>
            <a:r>
              <a:rPr lang="en-US" sz="2400" dirty="0">
                <a:solidFill>
                  <a:srgbClr val="000000"/>
                </a:solidFill>
                <a:latin typeface="Arial" panose="020B0604020202020204" pitchFamily="34" charset="0"/>
                <a:cs typeface="Arial" panose="020B0604020202020204" pitchFamily="34" charset="0"/>
              </a:rPr>
              <a:t>It’s OK to use the</a:t>
            </a:r>
            <a:r>
              <a:rPr lang="en-US" sz="2400" b="1" dirty="0">
                <a:solidFill>
                  <a:srgbClr val="000000"/>
                </a:solidFill>
                <a:latin typeface="Arial" panose="020B0604020202020204" pitchFamily="34" charset="0"/>
                <a:cs typeface="Arial" panose="020B0604020202020204" pitchFamily="34" charset="0"/>
              </a:rPr>
              <a:t> chat function</a:t>
            </a:r>
            <a:r>
              <a:rPr lang="en-US" sz="2400" dirty="0">
                <a:solidFill>
                  <a:srgbClr val="000000"/>
                </a:solidFill>
                <a:latin typeface="Arial" panose="020B0604020202020204" pitchFamily="34" charset="0"/>
                <a:cs typeface="Arial" panose="020B0604020202020204" pitchFamily="34" charset="0"/>
              </a:rPr>
              <a:t> but please do so appropriately.</a:t>
            </a:r>
            <a:endParaRPr sz="2400" dirty="0">
              <a:solidFill>
                <a:srgbClr val="000000"/>
              </a:solidFill>
              <a:latin typeface="Arial" panose="020B0604020202020204" pitchFamily="34" charset="0"/>
              <a:cs typeface="Arial" panose="020B0604020202020204" pitchFamily="34" charset="0"/>
            </a:endParaRPr>
          </a:p>
          <a:p>
            <a:pPr marL="457200" lvl="0" indent="-381000" algn="l" rtl="0">
              <a:lnSpc>
                <a:spcPct val="200000"/>
              </a:lnSpc>
              <a:spcBef>
                <a:spcPts val="0"/>
              </a:spcBef>
              <a:spcAft>
                <a:spcPts val="0"/>
              </a:spcAft>
              <a:buClr>
                <a:srgbClr val="000000"/>
              </a:buClr>
              <a:buSzPts val="2400"/>
              <a:buAutoNum type="arabicPeriod"/>
            </a:pPr>
            <a:r>
              <a:rPr lang="en-US" sz="2400" dirty="0">
                <a:solidFill>
                  <a:srgbClr val="000000"/>
                </a:solidFill>
                <a:latin typeface="Arial" panose="020B0604020202020204" pitchFamily="34" charset="0"/>
                <a:cs typeface="Arial" panose="020B0604020202020204" pitchFamily="34" charset="0"/>
              </a:rPr>
              <a:t>What is said in this group</a:t>
            </a:r>
            <a:r>
              <a:rPr lang="en-US" sz="2400" b="1" dirty="0">
                <a:solidFill>
                  <a:srgbClr val="000000"/>
                </a:solidFill>
                <a:latin typeface="Arial" panose="020B0604020202020204" pitchFamily="34" charset="0"/>
                <a:cs typeface="Arial" panose="020B0604020202020204" pitchFamily="34" charset="0"/>
              </a:rPr>
              <a:t> stays in this group.*</a:t>
            </a:r>
            <a:endParaRPr sz="2400" b="1" dirty="0">
              <a:solidFill>
                <a:srgbClr val="000000"/>
              </a:solidFill>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6" name="Google Shape;116;g2960c850d87_0_0"/>
          <p:cNvSpPr txBox="1">
            <a:spLocks noGrp="1"/>
          </p:cNvSpPr>
          <p:nvPr>
            <p:ph type="body" idx="1"/>
          </p:nvPr>
        </p:nvSpPr>
        <p:spPr>
          <a:xfrm>
            <a:off x="838200" y="2957988"/>
            <a:ext cx="10515600" cy="942025"/>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1800"/>
              <a:buNone/>
            </a:pPr>
            <a:r>
              <a:rPr lang="en-US" sz="3200" dirty="0">
                <a:latin typeface="Arial"/>
                <a:ea typeface="Arial"/>
                <a:cs typeface="Arial"/>
                <a:sym typeface="Arial"/>
              </a:rPr>
              <a:t>If you were invisible for a day, what would you do?</a:t>
            </a:r>
            <a:endParaRPr sz="3200" dirty="0">
              <a:latin typeface="Arial"/>
              <a:ea typeface="Arial"/>
              <a:cs typeface="Arial"/>
              <a:sym typeface="Arial"/>
            </a:endParaRPr>
          </a:p>
        </p:txBody>
      </p:sp>
      <p:sp>
        <p:nvSpPr>
          <p:cNvPr id="4" name="Google Shape;79;g22b916db9bf_1_0">
            <a:extLst>
              <a:ext uri="{FF2B5EF4-FFF2-40B4-BE49-F238E27FC236}">
                <a16:creationId xmlns:a16="http://schemas.microsoft.com/office/drawing/2014/main" id="{10487D24-009A-6C2E-0DD4-47DE6888C484}"/>
              </a:ext>
            </a:extLst>
          </p:cNvPr>
          <p:cNvSpPr txBox="1"/>
          <p:nvPr/>
        </p:nvSpPr>
        <p:spPr>
          <a:xfrm>
            <a:off x="347400" y="304800"/>
            <a:ext cx="11497200" cy="1022700"/>
          </a:xfrm>
          <a:prstGeom prst="rect">
            <a:avLst/>
          </a:prstGeom>
          <a:noFill/>
          <a:ln>
            <a:noFill/>
          </a:ln>
        </p:spPr>
        <p:txBody>
          <a:bodyPr spcFirstLastPara="1" wrap="square" lIns="121900" tIns="121900" rIns="121900" bIns="121900" anchor="b" anchorCtr="0">
            <a:noAutofit/>
          </a:bodyPr>
          <a:lstStyle/>
          <a:p>
            <a:pPr marL="0" marR="0" lvl="0" indent="0" algn="ctr" rtl="0">
              <a:lnSpc>
                <a:spcPct val="100000"/>
              </a:lnSpc>
              <a:spcBef>
                <a:spcPts val="1300"/>
              </a:spcBef>
              <a:spcAft>
                <a:spcPts val="0"/>
              </a:spcAft>
              <a:buClr>
                <a:srgbClr val="000000"/>
              </a:buClr>
              <a:buSzPts val="3820"/>
              <a:buFont typeface="Arial"/>
              <a:buNone/>
            </a:pPr>
            <a:r>
              <a:rPr lang="en-US" sz="3820" b="0" i="0" u="none" strike="noStrike" cap="none" dirty="0">
                <a:solidFill>
                  <a:srgbClr val="080EA0"/>
                </a:solidFill>
                <a:latin typeface="Montserrat Black"/>
                <a:ea typeface="Montserrat Black"/>
                <a:cs typeface="Montserrat Black"/>
                <a:sym typeface="Montserrat Black"/>
              </a:rPr>
              <a:t>Getting to Know Each Other in 5 Minutes…</a:t>
            </a:r>
            <a:r>
              <a:rPr lang="en-US" sz="3920" b="0" i="0" u="none" strike="noStrike" cap="none" dirty="0">
                <a:solidFill>
                  <a:srgbClr val="080EA0"/>
                </a:solidFill>
                <a:latin typeface="Montserrat Black"/>
                <a:ea typeface="Montserrat Black"/>
                <a:cs typeface="Montserrat Black"/>
                <a:sym typeface="Montserrat Black"/>
              </a:rPr>
              <a:t> </a:t>
            </a:r>
            <a:endParaRPr sz="3920" b="0" i="0" u="none" strike="noStrike" cap="none" dirty="0">
              <a:solidFill>
                <a:srgbClr val="080EA0"/>
              </a:solidFill>
              <a:latin typeface="Montserrat Black"/>
              <a:ea typeface="Montserrat Black"/>
              <a:cs typeface="Montserrat Black"/>
              <a:sym typeface="Montserrat Black"/>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116"/>
                                        </p:tgtEl>
                                        <p:attrNameLst>
                                          <p:attrName>style.visibility</p:attrName>
                                        </p:attrNameLst>
                                      </p:cBhvr>
                                      <p:to>
                                        <p:strVal val="visible"/>
                                      </p:to>
                                    </p:set>
                                    <p:anim calcmode="lin" valueType="num">
                                      <p:cBhvr additive="base">
                                        <p:cTn id="7" dur="1000"/>
                                        <p:tgtEl>
                                          <p:spTgt spid="1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1"/>
        <p:cNvGrpSpPr/>
        <p:nvPr/>
      </p:nvGrpSpPr>
      <p:grpSpPr>
        <a:xfrm>
          <a:off x="0" y="0"/>
          <a:ext cx="0" cy="0"/>
          <a:chOff x="0" y="0"/>
          <a:chExt cx="0" cy="0"/>
        </a:xfrm>
      </p:grpSpPr>
      <p:sp>
        <p:nvSpPr>
          <p:cNvPr id="122" name="Google Shape;122;p3"/>
          <p:cNvSpPr/>
          <p:nvPr/>
        </p:nvSpPr>
        <p:spPr>
          <a:xfrm>
            <a:off x="0" y="0"/>
            <a:ext cx="12192000" cy="6858000"/>
          </a:xfrm>
          <a:prstGeom prst="rect">
            <a:avLst/>
          </a:prstGeom>
          <a:solidFill>
            <a:srgbClr val="59595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23" name="Google Shape;123;p3"/>
          <p:cNvSpPr/>
          <p:nvPr/>
        </p:nvSpPr>
        <p:spPr>
          <a:xfrm>
            <a:off x="477012" y="572960"/>
            <a:ext cx="11238000" cy="589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graphicFrame>
        <p:nvGraphicFramePr>
          <p:cNvPr id="124" name="Google Shape;124;p3"/>
          <p:cNvGraphicFramePr/>
          <p:nvPr/>
        </p:nvGraphicFramePr>
        <p:xfrm>
          <a:off x="1319560" y="1198756"/>
          <a:ext cx="9757850" cy="4646400"/>
        </p:xfrm>
        <a:graphic>
          <a:graphicData uri="http://schemas.openxmlformats.org/drawingml/2006/table">
            <a:tbl>
              <a:tblPr firstRow="1" bandRow="1">
                <a:noFill/>
                <a:tableStyleId>{B765AA99-12BA-48A6-8F66-DF89A548B363}</a:tableStyleId>
              </a:tblPr>
              <a:tblGrid>
                <a:gridCol w="3425450">
                  <a:extLst>
                    <a:ext uri="{9D8B030D-6E8A-4147-A177-3AD203B41FA5}">
                      <a16:colId xmlns:a16="http://schemas.microsoft.com/office/drawing/2014/main" val="20000"/>
                    </a:ext>
                  </a:extLst>
                </a:gridCol>
                <a:gridCol w="3166200">
                  <a:extLst>
                    <a:ext uri="{9D8B030D-6E8A-4147-A177-3AD203B41FA5}">
                      <a16:colId xmlns:a16="http://schemas.microsoft.com/office/drawing/2014/main" val="20001"/>
                    </a:ext>
                  </a:extLst>
                </a:gridCol>
                <a:gridCol w="3166200">
                  <a:extLst>
                    <a:ext uri="{9D8B030D-6E8A-4147-A177-3AD203B41FA5}">
                      <a16:colId xmlns:a16="http://schemas.microsoft.com/office/drawing/2014/main" val="20002"/>
                    </a:ext>
                  </a:extLst>
                </a:gridCol>
              </a:tblGrid>
              <a:tr h="1161600">
                <a:tc>
                  <a:txBody>
                    <a:bodyPr/>
                    <a:lstStyle/>
                    <a:p>
                      <a:pPr marL="0" marR="0" lvl="0" indent="0" algn="l" rtl="0">
                        <a:lnSpc>
                          <a:spcPct val="100000"/>
                        </a:lnSpc>
                        <a:spcBef>
                          <a:spcPts val="0"/>
                        </a:spcBef>
                        <a:spcAft>
                          <a:spcPts val="0"/>
                        </a:spcAft>
                        <a:buClr>
                          <a:srgbClr val="000000"/>
                        </a:buClr>
                        <a:buSzPts val="3300"/>
                        <a:buFont typeface="Arial"/>
                        <a:buNone/>
                      </a:pPr>
                      <a:endParaRPr sz="3300" u="none" strike="noStrike" cap="none" dirty="0"/>
                    </a:p>
                  </a:txBody>
                  <a:tcPr marL="167650" marR="167650" marT="83825" marB="83825">
                    <a:lnR w="12700" cap="flat" cmpd="sng">
                      <a:solidFill>
                        <a:schemeClr val="dk1"/>
                      </a:solidFill>
                      <a:prstDash val="solid"/>
                      <a:round/>
                      <a:headEnd type="none" w="sm" len="sm"/>
                      <a:tailEnd type="none" w="sm" len="sm"/>
                    </a:lnR>
                    <a:lnB w="12700" cap="flat" cmpd="sng">
                      <a:solidFill>
                        <a:schemeClr val="dk1"/>
                      </a:solidFill>
                      <a:prstDash val="solid"/>
                      <a:round/>
                      <a:headEnd type="none" w="sm" len="sm"/>
                      <a:tailEnd type="none" w="sm" len="sm"/>
                    </a:lnB>
                    <a:solidFill>
                      <a:srgbClr val="080EA0"/>
                    </a:solidFill>
                  </a:tcPr>
                </a:tc>
                <a:tc>
                  <a:txBody>
                    <a:bodyPr/>
                    <a:lstStyle/>
                    <a:p>
                      <a:pPr marL="0" marR="0" lvl="0" indent="0" algn="l" rtl="0">
                        <a:lnSpc>
                          <a:spcPct val="100000"/>
                        </a:lnSpc>
                        <a:spcBef>
                          <a:spcPts val="0"/>
                        </a:spcBef>
                        <a:spcAft>
                          <a:spcPts val="0"/>
                        </a:spcAft>
                        <a:buClr>
                          <a:srgbClr val="000000"/>
                        </a:buClr>
                        <a:buSzPts val="3300"/>
                        <a:buFont typeface="Arial"/>
                        <a:buNone/>
                      </a:pPr>
                      <a:endParaRPr sz="3300" u="none" strike="noStrike" cap="none" dirty="0"/>
                    </a:p>
                  </a:txBody>
                  <a:tcPr marL="167650" marR="167650" marT="83825" marB="838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B w="12700" cap="flat" cmpd="sng">
                      <a:solidFill>
                        <a:schemeClr val="dk1"/>
                      </a:solidFill>
                      <a:prstDash val="solid"/>
                      <a:round/>
                      <a:headEnd type="none" w="sm" len="sm"/>
                      <a:tailEnd type="none" w="sm" len="sm"/>
                    </a:lnB>
                    <a:solidFill>
                      <a:srgbClr val="080EA0"/>
                    </a:solidFill>
                  </a:tcPr>
                </a:tc>
                <a:tc>
                  <a:txBody>
                    <a:bodyPr/>
                    <a:lstStyle/>
                    <a:p>
                      <a:pPr marL="0" marR="0" lvl="0" indent="0" algn="l" rtl="0">
                        <a:lnSpc>
                          <a:spcPct val="100000"/>
                        </a:lnSpc>
                        <a:spcBef>
                          <a:spcPts val="0"/>
                        </a:spcBef>
                        <a:spcAft>
                          <a:spcPts val="0"/>
                        </a:spcAft>
                        <a:buClr>
                          <a:srgbClr val="000000"/>
                        </a:buClr>
                        <a:buSzPts val="3300"/>
                        <a:buFont typeface="Arial"/>
                        <a:buNone/>
                      </a:pPr>
                      <a:endParaRPr sz="3300" u="none" strike="noStrike" cap="none" dirty="0"/>
                    </a:p>
                  </a:txBody>
                  <a:tcPr marL="167650" marR="167650" marT="83825" marB="83825">
                    <a:lnL w="12700" cap="flat" cmpd="sng">
                      <a:solidFill>
                        <a:schemeClr val="dk1"/>
                      </a:solidFill>
                      <a:prstDash val="solid"/>
                      <a:round/>
                      <a:headEnd type="none" w="sm" len="sm"/>
                      <a:tailEnd type="none" w="sm" len="sm"/>
                    </a:lnL>
                    <a:lnB w="12700" cap="flat" cmpd="sng">
                      <a:solidFill>
                        <a:schemeClr val="dk1"/>
                      </a:solidFill>
                      <a:prstDash val="solid"/>
                      <a:round/>
                      <a:headEnd type="none" w="sm" len="sm"/>
                      <a:tailEnd type="none" w="sm" len="sm"/>
                    </a:lnB>
                    <a:solidFill>
                      <a:srgbClr val="080EA0"/>
                    </a:solidFill>
                  </a:tcPr>
                </a:tc>
                <a:extLst>
                  <a:ext uri="{0D108BD9-81ED-4DB2-BD59-A6C34878D82A}">
                    <a16:rowId xmlns:a16="http://schemas.microsoft.com/office/drawing/2014/main" val="10000"/>
                  </a:ext>
                </a:extLst>
              </a:tr>
              <a:tr h="1152225">
                <a:tc>
                  <a:txBody>
                    <a:bodyPr/>
                    <a:lstStyle/>
                    <a:p>
                      <a:pPr marL="0" marR="0" lvl="0" indent="0" algn="ctr" rtl="0">
                        <a:lnSpc>
                          <a:spcPct val="100000"/>
                        </a:lnSpc>
                        <a:spcBef>
                          <a:spcPts val="0"/>
                        </a:spcBef>
                        <a:spcAft>
                          <a:spcPts val="0"/>
                        </a:spcAft>
                        <a:buClr>
                          <a:srgbClr val="000000"/>
                        </a:buClr>
                        <a:buSzPts val="3300"/>
                        <a:buFont typeface="Arial"/>
                        <a:buNone/>
                      </a:pPr>
                      <a:endParaRPr sz="3300" u="sng" strike="noStrike" cap="none" dirty="0">
                        <a:solidFill>
                          <a:schemeClr val="accent4"/>
                        </a:solidFill>
                        <a:latin typeface="Calibri"/>
                        <a:ea typeface="Calibri"/>
                        <a:cs typeface="Calibri"/>
                        <a:sym typeface="Calibri"/>
                      </a:endParaRPr>
                    </a:p>
                  </a:txBody>
                  <a:tcPr marL="167650" marR="167650" marT="83825" marB="83825" anchor="ctr">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80EA0"/>
                    </a:solidFill>
                  </a:tcPr>
                </a:tc>
                <a:tc>
                  <a:txBody>
                    <a:bodyPr/>
                    <a:lstStyle/>
                    <a:p>
                      <a:pPr marL="0" marR="0" lvl="0" indent="0" algn="ctr" rtl="0">
                        <a:lnSpc>
                          <a:spcPct val="100000"/>
                        </a:lnSpc>
                        <a:spcBef>
                          <a:spcPts val="0"/>
                        </a:spcBef>
                        <a:spcAft>
                          <a:spcPts val="0"/>
                        </a:spcAft>
                        <a:buClr>
                          <a:schemeClr val="dk1"/>
                        </a:buClr>
                        <a:buSzPts val="3300"/>
                        <a:buFont typeface="Calibri"/>
                        <a:buNone/>
                      </a:pPr>
                      <a:endParaRPr sz="3300" b="0" i="0" u="sng" strike="noStrike" cap="none" dirty="0">
                        <a:solidFill>
                          <a:schemeClr val="accent4"/>
                        </a:solidFill>
                        <a:latin typeface="Calibri"/>
                        <a:ea typeface="Calibri"/>
                        <a:cs typeface="Calibri"/>
                        <a:sym typeface="Calibri"/>
                      </a:endParaRPr>
                    </a:p>
                  </a:txBody>
                  <a:tcPr marL="167650" marR="167650" marT="83825" marB="838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80EA0"/>
                    </a:solidFill>
                  </a:tcPr>
                </a:tc>
                <a:tc>
                  <a:txBody>
                    <a:bodyPr/>
                    <a:lstStyle/>
                    <a:p>
                      <a:pPr marL="0" marR="0" lvl="0" indent="0" algn="ctr" rtl="0">
                        <a:lnSpc>
                          <a:spcPct val="100000"/>
                        </a:lnSpc>
                        <a:spcBef>
                          <a:spcPts val="0"/>
                        </a:spcBef>
                        <a:spcAft>
                          <a:spcPts val="0"/>
                        </a:spcAft>
                        <a:buClr>
                          <a:schemeClr val="dk1"/>
                        </a:buClr>
                        <a:buSzPts val="3300"/>
                        <a:buFont typeface="Calibri"/>
                        <a:buNone/>
                      </a:pPr>
                      <a:endParaRPr sz="3300" u="sng" strike="noStrike" cap="none" dirty="0">
                        <a:solidFill>
                          <a:schemeClr val="accent4"/>
                        </a:solidFill>
                      </a:endParaRPr>
                    </a:p>
                  </a:txBody>
                  <a:tcPr marL="167650" marR="167650" marT="83825" marB="83825" anchor="ctr">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80EA0"/>
                    </a:solidFill>
                  </a:tcPr>
                </a:tc>
                <a:extLst>
                  <a:ext uri="{0D108BD9-81ED-4DB2-BD59-A6C34878D82A}">
                    <a16:rowId xmlns:a16="http://schemas.microsoft.com/office/drawing/2014/main" val="10001"/>
                  </a:ext>
                </a:extLst>
              </a:tr>
              <a:tr h="1170975">
                <a:tc>
                  <a:txBody>
                    <a:bodyPr/>
                    <a:lstStyle/>
                    <a:p>
                      <a:pPr marL="0" marR="0" lvl="0" indent="0" algn="ctr" rtl="0">
                        <a:lnSpc>
                          <a:spcPct val="100000"/>
                        </a:lnSpc>
                        <a:spcBef>
                          <a:spcPts val="0"/>
                        </a:spcBef>
                        <a:spcAft>
                          <a:spcPts val="0"/>
                        </a:spcAft>
                        <a:buClr>
                          <a:srgbClr val="000000"/>
                        </a:buClr>
                        <a:buSzPts val="3300"/>
                        <a:buFont typeface="Arial"/>
                        <a:buNone/>
                      </a:pPr>
                      <a:endParaRPr sz="3300" u="sng" strike="noStrike" cap="none" dirty="0">
                        <a:solidFill>
                          <a:schemeClr val="accent4"/>
                        </a:solidFill>
                      </a:endParaRPr>
                    </a:p>
                  </a:txBody>
                  <a:tcPr marL="167650" marR="167650" marT="83825" marB="83825" anchor="ctr">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80EA0"/>
                    </a:solidFill>
                  </a:tcPr>
                </a:tc>
                <a:tc>
                  <a:txBody>
                    <a:bodyPr/>
                    <a:lstStyle/>
                    <a:p>
                      <a:pPr marL="0" marR="0" lvl="0" indent="0" algn="ctr" rtl="0">
                        <a:lnSpc>
                          <a:spcPct val="100000"/>
                        </a:lnSpc>
                        <a:spcBef>
                          <a:spcPts val="0"/>
                        </a:spcBef>
                        <a:spcAft>
                          <a:spcPts val="0"/>
                        </a:spcAft>
                        <a:buClr>
                          <a:schemeClr val="dk1"/>
                        </a:buClr>
                        <a:buSzPts val="3300"/>
                        <a:buFont typeface="Calibri"/>
                        <a:buNone/>
                      </a:pPr>
                      <a:endParaRPr sz="3300" u="sng" strike="noStrike" cap="none" dirty="0">
                        <a:solidFill>
                          <a:schemeClr val="accent4"/>
                        </a:solidFill>
                      </a:endParaRPr>
                    </a:p>
                  </a:txBody>
                  <a:tcPr marL="167650" marR="167650" marT="83825" marB="838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80EA0"/>
                    </a:solidFill>
                  </a:tcPr>
                </a:tc>
                <a:tc>
                  <a:txBody>
                    <a:bodyPr/>
                    <a:lstStyle/>
                    <a:p>
                      <a:pPr marL="0" marR="0" lvl="0" indent="0" algn="ctr" rtl="0">
                        <a:lnSpc>
                          <a:spcPct val="100000"/>
                        </a:lnSpc>
                        <a:spcBef>
                          <a:spcPts val="0"/>
                        </a:spcBef>
                        <a:spcAft>
                          <a:spcPts val="0"/>
                        </a:spcAft>
                        <a:buClr>
                          <a:schemeClr val="dk1"/>
                        </a:buClr>
                        <a:buSzPts val="3300"/>
                        <a:buFont typeface="Calibri"/>
                        <a:buNone/>
                      </a:pPr>
                      <a:endParaRPr sz="3300" u="sng" strike="noStrike" cap="none" dirty="0">
                        <a:solidFill>
                          <a:schemeClr val="accent4"/>
                        </a:solidFill>
                      </a:endParaRPr>
                    </a:p>
                  </a:txBody>
                  <a:tcPr marL="167650" marR="167650" marT="83825" marB="83825" anchor="ctr">
                    <a:lnL w="12700" cap="flat" cmpd="sng">
                      <a:solidFill>
                        <a:schemeClr val="dk1"/>
                      </a:solidFill>
                      <a:prstDash val="solid"/>
                      <a:round/>
                      <a:headEnd type="none" w="sm" len="sm"/>
                      <a:tailEnd type="none" w="sm" len="sm"/>
                    </a:lnL>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80EA0"/>
                    </a:solidFill>
                  </a:tcPr>
                </a:tc>
                <a:extLst>
                  <a:ext uri="{0D108BD9-81ED-4DB2-BD59-A6C34878D82A}">
                    <a16:rowId xmlns:a16="http://schemas.microsoft.com/office/drawing/2014/main" val="10002"/>
                  </a:ext>
                </a:extLst>
              </a:tr>
              <a:tr h="1161600">
                <a:tc>
                  <a:txBody>
                    <a:bodyPr/>
                    <a:lstStyle/>
                    <a:p>
                      <a:pPr marL="0" marR="0" lvl="0" indent="0" algn="ctr" rtl="0">
                        <a:lnSpc>
                          <a:spcPct val="100000"/>
                        </a:lnSpc>
                        <a:spcBef>
                          <a:spcPts val="0"/>
                        </a:spcBef>
                        <a:spcAft>
                          <a:spcPts val="0"/>
                        </a:spcAft>
                        <a:buClr>
                          <a:schemeClr val="dk1"/>
                        </a:buClr>
                        <a:buSzPts val="3300"/>
                        <a:buFont typeface="Calibri"/>
                        <a:buNone/>
                      </a:pPr>
                      <a:endParaRPr sz="3300" u="sng" strike="noStrike" cap="none" dirty="0">
                        <a:solidFill>
                          <a:schemeClr val="accent4"/>
                        </a:solidFill>
                      </a:endParaRPr>
                    </a:p>
                  </a:txBody>
                  <a:tcPr marL="167650" marR="167650" marT="83825" marB="83825" anchor="ctr">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solidFill>
                      <a:srgbClr val="080EA0"/>
                    </a:solidFill>
                  </a:tcPr>
                </a:tc>
                <a:tc>
                  <a:txBody>
                    <a:bodyPr/>
                    <a:lstStyle/>
                    <a:p>
                      <a:pPr marL="0" marR="0" lvl="0" indent="0" algn="ctr" rtl="0">
                        <a:lnSpc>
                          <a:spcPct val="100000"/>
                        </a:lnSpc>
                        <a:spcBef>
                          <a:spcPts val="0"/>
                        </a:spcBef>
                        <a:spcAft>
                          <a:spcPts val="0"/>
                        </a:spcAft>
                        <a:buClr>
                          <a:schemeClr val="dk1"/>
                        </a:buClr>
                        <a:buSzPts val="3300"/>
                        <a:buFont typeface="Calibri"/>
                        <a:buNone/>
                      </a:pPr>
                      <a:endParaRPr sz="3300" u="sng" strike="noStrike" cap="none" dirty="0">
                        <a:solidFill>
                          <a:schemeClr val="accent4"/>
                        </a:solidFill>
                      </a:endParaRPr>
                    </a:p>
                  </a:txBody>
                  <a:tcPr marL="167650" marR="167650" marT="83825" marB="838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solidFill>
                      <a:srgbClr val="080EA0"/>
                    </a:solidFill>
                  </a:tcPr>
                </a:tc>
                <a:tc>
                  <a:txBody>
                    <a:bodyPr/>
                    <a:lstStyle/>
                    <a:p>
                      <a:pPr marL="0" marR="0" lvl="0" indent="0" algn="ctr" rtl="0">
                        <a:lnSpc>
                          <a:spcPct val="100000"/>
                        </a:lnSpc>
                        <a:spcBef>
                          <a:spcPts val="0"/>
                        </a:spcBef>
                        <a:spcAft>
                          <a:spcPts val="0"/>
                        </a:spcAft>
                        <a:buClr>
                          <a:schemeClr val="dk1"/>
                        </a:buClr>
                        <a:buSzPts val="3300"/>
                        <a:buFont typeface="Calibri"/>
                        <a:buNone/>
                      </a:pPr>
                      <a:endParaRPr sz="3300" u="sng" strike="noStrike" cap="none" dirty="0">
                        <a:solidFill>
                          <a:schemeClr val="accent4"/>
                        </a:solidFill>
                      </a:endParaRPr>
                    </a:p>
                  </a:txBody>
                  <a:tcPr marL="167650" marR="167650" marT="83825" marB="83825" anchor="ctr">
                    <a:lnL w="12700" cap="flat" cmpd="sng">
                      <a:solidFill>
                        <a:schemeClr val="dk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2700" cap="flat" cmpd="sng">
                      <a:solidFill>
                        <a:schemeClr val="dk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080EA0"/>
                    </a:solidFill>
                  </a:tcPr>
                </a:tc>
                <a:extLst>
                  <a:ext uri="{0D108BD9-81ED-4DB2-BD59-A6C34878D82A}">
                    <a16:rowId xmlns:a16="http://schemas.microsoft.com/office/drawing/2014/main" val="10003"/>
                  </a:ext>
                </a:extLst>
              </a:tr>
            </a:tbl>
          </a:graphicData>
        </a:graphic>
      </p:graphicFrame>
      <p:sp>
        <p:nvSpPr>
          <p:cNvPr id="125" name="Google Shape;125;p3"/>
          <p:cNvSpPr/>
          <p:nvPr/>
        </p:nvSpPr>
        <p:spPr>
          <a:xfrm>
            <a:off x="8339294" y="1393898"/>
            <a:ext cx="2424000" cy="7695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400"/>
              <a:buFont typeface="Arial"/>
              <a:buNone/>
            </a:pPr>
            <a:r>
              <a:rPr lang="en-US" sz="4400" b="1" i="0" u="none" strike="noStrike" cap="none" dirty="0">
                <a:solidFill>
                  <a:srgbClr val="E26AF8"/>
                </a:solidFill>
                <a:latin typeface="Calibri"/>
                <a:ea typeface="Calibri"/>
                <a:cs typeface="Calibri"/>
                <a:sym typeface="Calibri"/>
              </a:rPr>
              <a:t>MYSTERY</a:t>
            </a:r>
            <a:endParaRPr sz="4400" b="1" i="0" u="none" strike="noStrike" cap="none" dirty="0">
              <a:solidFill>
                <a:srgbClr val="E26AF8"/>
              </a:solidFill>
              <a:latin typeface="Calibri"/>
              <a:ea typeface="Calibri"/>
              <a:cs typeface="Calibri"/>
              <a:sym typeface="Calibri"/>
            </a:endParaRPr>
          </a:p>
        </p:txBody>
      </p:sp>
      <p:sp>
        <p:nvSpPr>
          <p:cNvPr id="126" name="Google Shape;126;p3"/>
          <p:cNvSpPr/>
          <p:nvPr/>
        </p:nvSpPr>
        <p:spPr>
          <a:xfrm>
            <a:off x="4511662" y="1393898"/>
            <a:ext cx="3618900" cy="7695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400"/>
              <a:buFont typeface="Arial"/>
              <a:buNone/>
            </a:pPr>
            <a:r>
              <a:rPr lang="en-US" sz="4000" b="1" i="0" u="none" strike="noStrike" cap="none" dirty="0">
                <a:solidFill>
                  <a:schemeClr val="accent4"/>
                </a:solidFill>
                <a:latin typeface="Calibri"/>
                <a:ea typeface="Calibri"/>
                <a:cs typeface="Calibri"/>
                <a:sym typeface="Calibri"/>
              </a:rPr>
              <a:t>Fair or Unfair?</a:t>
            </a:r>
            <a:endParaRPr sz="1000" b="0" i="0" u="none" strike="noStrike" cap="none" dirty="0">
              <a:solidFill>
                <a:srgbClr val="000000"/>
              </a:solidFill>
              <a:latin typeface="Arial"/>
              <a:ea typeface="Arial"/>
              <a:cs typeface="Arial"/>
              <a:sym typeface="Arial"/>
            </a:endParaRPr>
          </a:p>
        </p:txBody>
      </p:sp>
      <p:sp>
        <p:nvSpPr>
          <p:cNvPr id="127" name="Google Shape;127;p3"/>
          <p:cNvSpPr/>
          <p:nvPr/>
        </p:nvSpPr>
        <p:spPr>
          <a:xfrm>
            <a:off x="1824215" y="1116900"/>
            <a:ext cx="2379900" cy="13233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dirty="0">
                <a:solidFill>
                  <a:schemeClr val="accent4"/>
                </a:solidFill>
                <a:latin typeface="Calibri"/>
                <a:ea typeface="Calibri"/>
                <a:cs typeface="Calibri"/>
                <a:sym typeface="Calibri"/>
              </a:rPr>
              <a:t>Sibling</a:t>
            </a:r>
            <a:r>
              <a:rPr lang="en-US" sz="4000" b="1" i="0" u="none" strike="noStrike" cap="none" dirty="0">
                <a:solidFill>
                  <a:srgbClr val="FFFFFF"/>
                </a:solidFill>
                <a:latin typeface="Calibri"/>
                <a:ea typeface="Calibri"/>
                <a:cs typeface="Calibri"/>
                <a:sym typeface="Calibri"/>
              </a:rPr>
              <a:t> </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00"/>
              <a:buFont typeface="Arial"/>
              <a:buNone/>
            </a:pPr>
            <a:r>
              <a:rPr lang="en-US" sz="4000" b="1" i="0" u="none" strike="noStrike" cap="none" dirty="0">
                <a:solidFill>
                  <a:schemeClr val="accent4"/>
                </a:solidFill>
                <a:latin typeface="Calibri"/>
                <a:ea typeface="Calibri"/>
                <a:cs typeface="Calibri"/>
                <a:sym typeface="Calibri"/>
              </a:rPr>
              <a:t>Situations</a:t>
            </a:r>
            <a:endParaRPr sz="4000" b="1" i="0" u="none" strike="noStrike" cap="none" dirty="0">
              <a:solidFill>
                <a:srgbClr val="FFFFFF"/>
              </a:solidFill>
              <a:latin typeface="Calibri"/>
              <a:ea typeface="Calibri"/>
              <a:cs typeface="Calibri"/>
              <a:sym typeface="Calibri"/>
            </a:endParaRPr>
          </a:p>
        </p:txBody>
      </p:sp>
      <p:sp>
        <p:nvSpPr>
          <p:cNvPr id="128" name="Google Shape;128;p3"/>
          <p:cNvSpPr/>
          <p:nvPr/>
        </p:nvSpPr>
        <p:spPr>
          <a:xfrm>
            <a:off x="842548" y="2566456"/>
            <a:ext cx="4290000" cy="646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en-US" sz="3600" b="1" i="0" u="sng" strike="noStrike" cap="none" dirty="0">
                <a:solidFill>
                  <a:schemeClr val="accent4"/>
                </a:solidFill>
                <a:latin typeface="Calibri"/>
                <a:ea typeface="Calibri"/>
                <a:cs typeface="Calibri"/>
                <a:sym typeface="Calibri"/>
              </a:rPr>
              <a:t>SCENARIO 1</a:t>
            </a:r>
            <a:endParaRPr sz="1400" b="0" i="0" u="none" strike="noStrike" cap="none" dirty="0">
              <a:solidFill>
                <a:srgbClr val="000000"/>
              </a:solidFill>
              <a:latin typeface="Arial"/>
              <a:ea typeface="Arial"/>
              <a:cs typeface="Arial"/>
              <a:sym typeface="Arial"/>
            </a:endParaRPr>
          </a:p>
        </p:txBody>
      </p:sp>
      <p:sp>
        <p:nvSpPr>
          <p:cNvPr id="129" name="Google Shape;129;p3"/>
          <p:cNvSpPr/>
          <p:nvPr/>
        </p:nvSpPr>
        <p:spPr>
          <a:xfrm>
            <a:off x="842547" y="3742346"/>
            <a:ext cx="4290000" cy="646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en-US" sz="3600" b="1" i="0" u="sng" strike="noStrike" cap="none" dirty="0">
                <a:solidFill>
                  <a:schemeClr val="accent4"/>
                </a:solidFill>
                <a:latin typeface="Calibri"/>
                <a:ea typeface="Calibri"/>
                <a:cs typeface="Calibri"/>
                <a:sym typeface="Calibri"/>
              </a:rPr>
              <a:t>SCENARIO 2</a:t>
            </a:r>
            <a:endParaRPr sz="1400" b="0" i="0" u="none" strike="noStrike" cap="none" dirty="0">
              <a:solidFill>
                <a:srgbClr val="000000"/>
              </a:solidFill>
              <a:latin typeface="Arial"/>
              <a:ea typeface="Arial"/>
              <a:cs typeface="Arial"/>
              <a:sym typeface="Arial"/>
            </a:endParaRPr>
          </a:p>
        </p:txBody>
      </p:sp>
      <p:sp>
        <p:nvSpPr>
          <p:cNvPr id="130" name="Google Shape;130;p3"/>
          <p:cNvSpPr/>
          <p:nvPr/>
        </p:nvSpPr>
        <p:spPr>
          <a:xfrm>
            <a:off x="869060" y="4951872"/>
            <a:ext cx="4290000" cy="646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en-US" sz="3600" b="1" i="0" u="sng" strike="noStrike" cap="none" dirty="0">
                <a:solidFill>
                  <a:schemeClr val="accent4"/>
                </a:solidFill>
                <a:latin typeface="Calibri"/>
                <a:ea typeface="Calibri"/>
                <a:cs typeface="Calibri"/>
                <a:sym typeface="Calibri"/>
              </a:rPr>
              <a:t>SCENARIO 3</a:t>
            </a:r>
            <a:endParaRPr sz="1400" b="0" i="0" u="none" strike="noStrike" cap="none" dirty="0">
              <a:solidFill>
                <a:srgbClr val="000000"/>
              </a:solidFill>
              <a:latin typeface="Arial"/>
              <a:ea typeface="Arial"/>
              <a:cs typeface="Arial"/>
              <a:sym typeface="Arial"/>
            </a:endParaRPr>
          </a:p>
        </p:txBody>
      </p:sp>
      <p:sp>
        <p:nvSpPr>
          <p:cNvPr id="131" name="Google Shape;131;p3"/>
          <p:cNvSpPr/>
          <p:nvPr/>
        </p:nvSpPr>
        <p:spPr>
          <a:xfrm>
            <a:off x="7406175" y="2558869"/>
            <a:ext cx="4290000" cy="646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en-US" sz="3600" b="1" i="0" u="sng" strike="noStrike" cap="none" dirty="0">
                <a:solidFill>
                  <a:srgbClr val="E26AF8"/>
                </a:solidFill>
                <a:latin typeface="Calibri"/>
                <a:ea typeface="Calibri"/>
                <a:cs typeface="Calibri"/>
                <a:sym typeface="Calibri"/>
              </a:rPr>
              <a:t>SCENARIO 1</a:t>
            </a:r>
            <a:endParaRPr sz="1400" b="0" i="0" u="none" strike="noStrike" cap="none" dirty="0">
              <a:solidFill>
                <a:srgbClr val="000000"/>
              </a:solidFill>
              <a:latin typeface="Arial"/>
              <a:ea typeface="Arial"/>
              <a:cs typeface="Arial"/>
              <a:sym typeface="Arial"/>
            </a:endParaRPr>
          </a:p>
        </p:txBody>
      </p:sp>
      <p:sp>
        <p:nvSpPr>
          <p:cNvPr id="132" name="Google Shape;132;p3"/>
          <p:cNvSpPr/>
          <p:nvPr/>
        </p:nvSpPr>
        <p:spPr>
          <a:xfrm>
            <a:off x="4071631" y="2566456"/>
            <a:ext cx="4290000" cy="646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en-US" sz="3600" b="1" i="0" u="sng" strike="noStrike" cap="none" dirty="0">
                <a:solidFill>
                  <a:schemeClr val="accent4"/>
                </a:solidFill>
                <a:latin typeface="Calibri"/>
                <a:ea typeface="Calibri"/>
                <a:cs typeface="Calibri"/>
                <a:sym typeface="Calibri"/>
              </a:rPr>
              <a:t>SCENARIO 1</a:t>
            </a:r>
            <a:endParaRPr sz="1400" b="0" i="0" u="none" strike="noStrike" cap="none" dirty="0">
              <a:solidFill>
                <a:srgbClr val="000000"/>
              </a:solidFill>
              <a:latin typeface="Arial"/>
              <a:ea typeface="Arial"/>
              <a:cs typeface="Arial"/>
              <a:sym typeface="Arial"/>
            </a:endParaRPr>
          </a:p>
        </p:txBody>
      </p:sp>
      <p:sp>
        <p:nvSpPr>
          <p:cNvPr id="133" name="Google Shape;133;p3"/>
          <p:cNvSpPr/>
          <p:nvPr/>
        </p:nvSpPr>
        <p:spPr>
          <a:xfrm>
            <a:off x="7441940" y="3714390"/>
            <a:ext cx="4290000" cy="646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en-US" sz="3600" b="1" i="0" u="sng" strike="noStrike" cap="none" dirty="0">
                <a:solidFill>
                  <a:srgbClr val="E26AF8"/>
                </a:solidFill>
                <a:latin typeface="Calibri"/>
                <a:ea typeface="Calibri"/>
                <a:cs typeface="Calibri"/>
                <a:sym typeface="Calibri"/>
              </a:rPr>
              <a:t>SCENARIO 2</a:t>
            </a:r>
            <a:endParaRPr sz="3600" b="1" i="0" u="sng" strike="noStrike" cap="none" dirty="0">
              <a:solidFill>
                <a:srgbClr val="E26AF8"/>
              </a:solidFill>
              <a:latin typeface="Calibri"/>
              <a:ea typeface="Calibri"/>
              <a:cs typeface="Calibri"/>
              <a:sym typeface="Calibri"/>
            </a:endParaRPr>
          </a:p>
        </p:txBody>
      </p:sp>
      <p:sp>
        <p:nvSpPr>
          <p:cNvPr id="134" name="Google Shape;134;p3"/>
          <p:cNvSpPr/>
          <p:nvPr/>
        </p:nvSpPr>
        <p:spPr>
          <a:xfrm>
            <a:off x="4142244" y="3734759"/>
            <a:ext cx="4290000" cy="646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en-US" sz="3600" b="1" i="0" u="sng" strike="noStrike" cap="none" dirty="0">
                <a:solidFill>
                  <a:schemeClr val="accent4"/>
                </a:solidFill>
                <a:latin typeface="Calibri"/>
                <a:ea typeface="Calibri"/>
                <a:cs typeface="Calibri"/>
                <a:sym typeface="Calibri"/>
              </a:rPr>
              <a:t>SCENARIO 2</a:t>
            </a:r>
            <a:endParaRPr sz="1400" b="0" i="0" u="none" strike="noStrike" cap="none" dirty="0">
              <a:solidFill>
                <a:srgbClr val="000000"/>
              </a:solidFill>
              <a:latin typeface="Arial"/>
              <a:ea typeface="Arial"/>
              <a:cs typeface="Arial"/>
              <a:sym typeface="Arial"/>
            </a:endParaRPr>
          </a:p>
        </p:txBody>
      </p:sp>
      <p:sp>
        <p:nvSpPr>
          <p:cNvPr id="135" name="Google Shape;135;p3"/>
          <p:cNvSpPr/>
          <p:nvPr/>
        </p:nvSpPr>
        <p:spPr>
          <a:xfrm>
            <a:off x="7441940" y="4944285"/>
            <a:ext cx="4290000" cy="646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en-US" sz="3600" b="1" i="0" u="sng" strike="noStrike" cap="none" dirty="0">
                <a:solidFill>
                  <a:srgbClr val="E26AF8"/>
                </a:solidFill>
                <a:latin typeface="Calibri"/>
                <a:ea typeface="Calibri"/>
                <a:cs typeface="Calibri"/>
                <a:sym typeface="Calibri"/>
              </a:rPr>
              <a:t>SCENARIO 3</a:t>
            </a:r>
            <a:endParaRPr sz="3600" b="1" i="0" u="sng" strike="noStrike" cap="none" dirty="0">
              <a:solidFill>
                <a:srgbClr val="E26AF8"/>
              </a:solidFill>
              <a:latin typeface="Calibri"/>
              <a:ea typeface="Calibri"/>
              <a:cs typeface="Calibri"/>
              <a:sym typeface="Calibri"/>
            </a:endParaRPr>
          </a:p>
        </p:txBody>
      </p:sp>
      <p:sp>
        <p:nvSpPr>
          <p:cNvPr id="136" name="Google Shape;136;p3"/>
          <p:cNvSpPr/>
          <p:nvPr/>
        </p:nvSpPr>
        <p:spPr>
          <a:xfrm>
            <a:off x="4176033" y="4951872"/>
            <a:ext cx="4290000" cy="6462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600"/>
              <a:buFont typeface="Arial"/>
              <a:buNone/>
            </a:pPr>
            <a:r>
              <a:rPr lang="en-US" sz="3600" b="1" i="0" u="sng" strike="noStrike" cap="none" dirty="0">
                <a:solidFill>
                  <a:schemeClr val="accent4"/>
                </a:solidFill>
                <a:latin typeface="Calibri"/>
                <a:ea typeface="Calibri"/>
                <a:cs typeface="Calibri"/>
                <a:sym typeface="Calibri"/>
              </a:rPr>
              <a:t>SCENARIO 3</a:t>
            </a:r>
            <a:endParaRPr sz="1400" b="0" i="0" u="none" strike="noStrike" cap="none" dirty="0">
              <a:solidFill>
                <a:srgbClr val="000000"/>
              </a:solidFill>
              <a:latin typeface="Arial"/>
              <a:ea typeface="Arial"/>
              <a:cs typeface="Arial"/>
              <a:sym typeface="Arial"/>
            </a:endParaRPr>
          </a:p>
        </p:txBody>
      </p:sp>
      <p:sp>
        <p:nvSpPr>
          <p:cNvPr id="137" name="Google Shape;137;p3">
            <a:hlinkClick r:id="" action="ppaction://hlinkshowjump?jump=nextslide"/>
          </p:cNvPr>
          <p:cNvSpPr/>
          <p:nvPr/>
        </p:nvSpPr>
        <p:spPr>
          <a:xfrm>
            <a:off x="1330884" y="2536843"/>
            <a:ext cx="3366600" cy="988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8" name="Google Shape;138;p3">
            <a:hlinkClick r:id="rId3" action="ppaction://hlinksldjump"/>
          </p:cNvPr>
          <p:cNvSpPr/>
          <p:nvPr/>
        </p:nvSpPr>
        <p:spPr>
          <a:xfrm>
            <a:off x="1304225" y="3714400"/>
            <a:ext cx="3366600" cy="8967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39" name="Google Shape;139;p3">
            <a:hlinkClick r:id="rId4" action="ppaction://hlinksldjump"/>
          </p:cNvPr>
          <p:cNvSpPr/>
          <p:nvPr/>
        </p:nvSpPr>
        <p:spPr>
          <a:xfrm>
            <a:off x="1302500" y="4854950"/>
            <a:ext cx="3366600" cy="8967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0" name="Google Shape;140;p3">
            <a:hlinkClick r:id="rId5" action="ppaction://hlinksldjump"/>
          </p:cNvPr>
          <p:cNvSpPr/>
          <p:nvPr/>
        </p:nvSpPr>
        <p:spPr>
          <a:xfrm>
            <a:off x="4861318" y="4749087"/>
            <a:ext cx="2919600" cy="988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1" name="Google Shape;141;p3">
            <a:hlinkClick r:id="rId6" action="ppaction://hlinksldjump"/>
          </p:cNvPr>
          <p:cNvSpPr/>
          <p:nvPr/>
        </p:nvSpPr>
        <p:spPr>
          <a:xfrm>
            <a:off x="4910923" y="3692304"/>
            <a:ext cx="2919600" cy="988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2" name="Google Shape;142;p3">
            <a:hlinkClick r:id="rId7" action="ppaction://hlinksldjump"/>
          </p:cNvPr>
          <p:cNvSpPr/>
          <p:nvPr/>
        </p:nvSpPr>
        <p:spPr>
          <a:xfrm>
            <a:off x="4861317" y="2440322"/>
            <a:ext cx="2919600" cy="988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3" name="Google Shape;143;p3">
            <a:hlinkClick r:id="rId8" action="ppaction://hlinksldjump"/>
          </p:cNvPr>
          <p:cNvSpPr/>
          <p:nvPr/>
        </p:nvSpPr>
        <p:spPr>
          <a:xfrm>
            <a:off x="8070618" y="2435028"/>
            <a:ext cx="2919600" cy="988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4" name="Google Shape;144;p3">
            <a:hlinkClick r:id="rId9" action="ppaction://hlinksldjump"/>
          </p:cNvPr>
          <p:cNvSpPr/>
          <p:nvPr/>
        </p:nvSpPr>
        <p:spPr>
          <a:xfrm>
            <a:off x="8070625" y="3742350"/>
            <a:ext cx="2919600" cy="8184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5" name="Google Shape;145;p3">
            <a:hlinkClick r:id="rId10" action="ppaction://hlinksldjump"/>
          </p:cNvPr>
          <p:cNvSpPr/>
          <p:nvPr/>
        </p:nvSpPr>
        <p:spPr>
          <a:xfrm>
            <a:off x="8070617" y="4747155"/>
            <a:ext cx="2919600" cy="9888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46" name="Google Shape;146;p3">
            <a:hlinkClick r:id="rId11" action="ppaction://hlinksldjump"/>
          </p:cNvPr>
          <p:cNvSpPr txBox="1"/>
          <p:nvPr/>
        </p:nvSpPr>
        <p:spPr>
          <a:xfrm>
            <a:off x="9940325" y="5845150"/>
            <a:ext cx="24027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2800" b="1" dirty="0">
                <a:solidFill>
                  <a:schemeClr val="dk1"/>
                </a:solidFill>
                <a:latin typeface="Calibri"/>
                <a:ea typeface="Calibri"/>
                <a:cs typeface="Calibri"/>
                <a:sym typeface="Calibri"/>
              </a:rPr>
              <a:t>Wrap-Up</a:t>
            </a:r>
            <a:endParaRPr sz="2800" b="1" dirty="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0E2F3"/>
        </a:solidFill>
        <a:effectLst/>
      </p:bgPr>
    </p:bg>
    <p:spTree>
      <p:nvGrpSpPr>
        <p:cNvPr id="1" name="Shape 151"/>
        <p:cNvGrpSpPr/>
        <p:nvPr/>
      </p:nvGrpSpPr>
      <p:grpSpPr>
        <a:xfrm>
          <a:off x="0" y="0"/>
          <a:ext cx="0" cy="0"/>
          <a:chOff x="0" y="0"/>
          <a:chExt cx="0" cy="0"/>
        </a:xfrm>
      </p:grpSpPr>
      <p:sp>
        <p:nvSpPr>
          <p:cNvPr id="153" name="Google Shape;153;p4"/>
          <p:cNvSpPr txBox="1">
            <a:spLocks noGrp="1"/>
          </p:cNvSpPr>
          <p:nvPr>
            <p:ph type="body" idx="1"/>
          </p:nvPr>
        </p:nvSpPr>
        <p:spPr>
          <a:xfrm>
            <a:off x="0" y="2827146"/>
            <a:ext cx="12192000" cy="1203708"/>
          </a:xfrm>
          <a:prstGeom prst="rect">
            <a:avLst/>
          </a:prstGeom>
          <a:noFill/>
          <a:ln>
            <a:noFill/>
          </a:ln>
        </p:spPr>
        <p:txBody>
          <a:bodyPr spcFirstLastPara="1" wrap="square" lIns="91425" tIns="45700" rIns="91425" bIns="45700" anchor="ctr" anchorCtr="0">
            <a:normAutofit/>
          </a:bodyPr>
          <a:lstStyle/>
          <a:p>
            <a:pPr marL="0" lvl="0" indent="0" algn="ctr" rtl="0">
              <a:lnSpc>
                <a:spcPct val="114000"/>
              </a:lnSpc>
              <a:spcBef>
                <a:spcPts val="0"/>
              </a:spcBef>
              <a:spcAft>
                <a:spcPts val="0"/>
              </a:spcAft>
              <a:buClr>
                <a:schemeClr val="dk1"/>
              </a:buClr>
              <a:buSzPts val="2800"/>
              <a:buNone/>
            </a:pPr>
            <a:r>
              <a:rPr lang="en-US" sz="3200" dirty="0">
                <a:latin typeface="+mn-lt"/>
              </a:rPr>
              <a:t>My sibling doesn’t speak and sometimes I’m embarrassed by it. What advice can you give me? </a:t>
            </a:r>
            <a:endParaRPr sz="3200" dirty="0">
              <a:latin typeface="+mn-lt"/>
            </a:endParaRPr>
          </a:p>
        </p:txBody>
      </p:sp>
      <p:pic>
        <p:nvPicPr>
          <p:cNvPr id="4" name="Google Shape;114;p8">
            <a:hlinkClick r:id="rId3" action="ppaction://hlinksldjump"/>
            <a:extLst>
              <a:ext uri="{FF2B5EF4-FFF2-40B4-BE49-F238E27FC236}">
                <a16:creationId xmlns:a16="http://schemas.microsoft.com/office/drawing/2014/main" id="{DC5021F6-8D66-E99E-E9F4-AFE3CDB4CE51}"/>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CE5CD"/>
        </a:solidFill>
        <a:effectLst/>
      </p:bgPr>
    </p:bg>
    <p:spTree>
      <p:nvGrpSpPr>
        <p:cNvPr id="1" name="Shape 159"/>
        <p:cNvGrpSpPr/>
        <p:nvPr/>
      </p:nvGrpSpPr>
      <p:grpSpPr>
        <a:xfrm>
          <a:off x="0" y="0"/>
          <a:ext cx="0" cy="0"/>
          <a:chOff x="0" y="0"/>
          <a:chExt cx="0" cy="0"/>
        </a:xfrm>
      </p:grpSpPr>
      <p:sp>
        <p:nvSpPr>
          <p:cNvPr id="161" name="Google Shape;161;p5"/>
          <p:cNvSpPr txBox="1">
            <a:spLocks noGrp="1"/>
          </p:cNvSpPr>
          <p:nvPr>
            <p:ph type="body" idx="1"/>
          </p:nvPr>
        </p:nvSpPr>
        <p:spPr>
          <a:xfrm>
            <a:off x="0" y="2809410"/>
            <a:ext cx="12192000" cy="1239180"/>
          </a:xfrm>
          <a:prstGeom prst="rect">
            <a:avLst/>
          </a:prstGeom>
          <a:noFill/>
          <a:ln>
            <a:noFill/>
          </a:ln>
        </p:spPr>
        <p:txBody>
          <a:bodyPr spcFirstLastPara="1" wrap="square" lIns="91425" tIns="45700" rIns="91425" bIns="45700" anchor="ctr" anchorCtr="0">
            <a:normAutofit/>
          </a:bodyPr>
          <a:lstStyle/>
          <a:p>
            <a:pPr marL="0" lvl="0" indent="0" algn="ctr" rtl="0">
              <a:lnSpc>
                <a:spcPct val="114000"/>
              </a:lnSpc>
              <a:spcBef>
                <a:spcPts val="0"/>
              </a:spcBef>
              <a:spcAft>
                <a:spcPts val="0"/>
              </a:spcAft>
              <a:buClr>
                <a:schemeClr val="dk1"/>
              </a:buClr>
              <a:buSzPts val="2800"/>
              <a:buNone/>
            </a:pPr>
            <a:r>
              <a:rPr lang="en-US" sz="3200" dirty="0">
                <a:latin typeface="+mn-lt"/>
              </a:rPr>
              <a:t>My sibling pinches me until I cry and says they will hurt me more if I tell my parents. What do I do?</a:t>
            </a:r>
            <a:endParaRPr sz="3200" dirty="0">
              <a:latin typeface="+mn-lt"/>
            </a:endParaRPr>
          </a:p>
        </p:txBody>
      </p:sp>
      <p:pic>
        <p:nvPicPr>
          <p:cNvPr id="2" name="Google Shape;114;p8">
            <a:hlinkClick r:id="rId3" action="ppaction://hlinksldjump"/>
            <a:extLst>
              <a:ext uri="{FF2B5EF4-FFF2-40B4-BE49-F238E27FC236}">
                <a16:creationId xmlns:a16="http://schemas.microsoft.com/office/drawing/2014/main" id="{D91C6841-CFF3-C7F9-390C-6F97A1096C82}"/>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Shape 167"/>
        <p:cNvGrpSpPr/>
        <p:nvPr/>
      </p:nvGrpSpPr>
      <p:grpSpPr>
        <a:xfrm>
          <a:off x="0" y="0"/>
          <a:ext cx="0" cy="0"/>
          <a:chOff x="0" y="0"/>
          <a:chExt cx="0" cy="0"/>
        </a:xfrm>
      </p:grpSpPr>
      <p:sp>
        <p:nvSpPr>
          <p:cNvPr id="169" name="Google Shape;169;p6"/>
          <p:cNvSpPr txBox="1">
            <a:spLocks noGrp="1"/>
          </p:cNvSpPr>
          <p:nvPr>
            <p:ph type="body" idx="1"/>
          </p:nvPr>
        </p:nvSpPr>
        <p:spPr>
          <a:xfrm>
            <a:off x="0" y="2827146"/>
            <a:ext cx="12192000" cy="1203708"/>
          </a:xfrm>
          <a:prstGeom prst="rect">
            <a:avLst/>
          </a:prstGeom>
          <a:noFill/>
          <a:ln>
            <a:noFill/>
          </a:ln>
        </p:spPr>
        <p:txBody>
          <a:bodyPr spcFirstLastPara="1" wrap="square" lIns="91425" tIns="45700" rIns="91425" bIns="45700" anchor="ctr" anchorCtr="0">
            <a:normAutofit/>
          </a:bodyPr>
          <a:lstStyle/>
          <a:p>
            <a:pPr marL="0" lvl="0" indent="0" algn="ctr" rtl="0">
              <a:lnSpc>
                <a:spcPct val="114000"/>
              </a:lnSpc>
              <a:spcBef>
                <a:spcPts val="0"/>
              </a:spcBef>
              <a:spcAft>
                <a:spcPts val="0"/>
              </a:spcAft>
              <a:buClr>
                <a:schemeClr val="dk1"/>
              </a:buClr>
              <a:buSzPts val="2800"/>
              <a:buNone/>
            </a:pPr>
            <a:r>
              <a:rPr lang="en-US" sz="3200" dirty="0">
                <a:latin typeface="+mn-lt"/>
              </a:rPr>
              <a:t>My sibling is worried because they don’t know anybody at their new school. What advice would you give them? </a:t>
            </a:r>
            <a:endParaRPr sz="3200" dirty="0">
              <a:latin typeface="+mn-lt"/>
            </a:endParaRPr>
          </a:p>
        </p:txBody>
      </p:sp>
      <p:pic>
        <p:nvPicPr>
          <p:cNvPr id="2" name="Google Shape;114;p8">
            <a:hlinkClick r:id="rId3" action="ppaction://hlinksldjump"/>
            <a:extLst>
              <a:ext uri="{FF2B5EF4-FFF2-40B4-BE49-F238E27FC236}">
                <a16:creationId xmlns:a16="http://schemas.microsoft.com/office/drawing/2014/main" id="{F25A3C1A-E343-88FD-4FD5-CA1BBCFBB9FB}"/>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9D2E9"/>
        </a:solidFill>
        <a:effectLst/>
      </p:bgPr>
    </p:bg>
    <p:spTree>
      <p:nvGrpSpPr>
        <p:cNvPr id="1" name="Shape 175"/>
        <p:cNvGrpSpPr/>
        <p:nvPr/>
      </p:nvGrpSpPr>
      <p:grpSpPr>
        <a:xfrm>
          <a:off x="0" y="0"/>
          <a:ext cx="0" cy="0"/>
          <a:chOff x="0" y="0"/>
          <a:chExt cx="0" cy="0"/>
        </a:xfrm>
      </p:grpSpPr>
      <p:sp>
        <p:nvSpPr>
          <p:cNvPr id="177" name="Google Shape;177;p7"/>
          <p:cNvSpPr txBox="1">
            <a:spLocks noGrp="1"/>
          </p:cNvSpPr>
          <p:nvPr>
            <p:ph type="body" idx="1"/>
          </p:nvPr>
        </p:nvSpPr>
        <p:spPr>
          <a:xfrm>
            <a:off x="171061" y="2559844"/>
            <a:ext cx="11849878" cy="1738312"/>
          </a:xfrm>
          <a:prstGeom prst="rect">
            <a:avLst/>
          </a:prstGeom>
          <a:noFill/>
          <a:ln>
            <a:noFill/>
          </a:ln>
        </p:spPr>
        <p:txBody>
          <a:bodyPr spcFirstLastPara="1" wrap="square" lIns="91425" tIns="45700" rIns="91425" bIns="45700" anchor="ctr" anchorCtr="0">
            <a:normAutofit lnSpcReduction="10000"/>
          </a:bodyPr>
          <a:lstStyle/>
          <a:p>
            <a:pPr marL="0" lvl="0" indent="0" algn="ctr" rtl="0">
              <a:lnSpc>
                <a:spcPct val="114000"/>
              </a:lnSpc>
              <a:spcBef>
                <a:spcPts val="0"/>
              </a:spcBef>
              <a:spcAft>
                <a:spcPts val="0"/>
              </a:spcAft>
              <a:buClr>
                <a:schemeClr val="dk1"/>
              </a:buClr>
              <a:buSzPts val="2800"/>
              <a:buNone/>
            </a:pPr>
            <a:r>
              <a:rPr lang="en-US" sz="3200" dirty="0">
                <a:latin typeface="+mn-lt"/>
              </a:rPr>
              <a:t>My sibling with disabilities is in the same math class as me. The teacher spends a lot of time helping my sibling. The other students are upset about this. What should I do?</a:t>
            </a:r>
            <a:endParaRPr sz="3200" dirty="0">
              <a:latin typeface="+mn-lt"/>
            </a:endParaRPr>
          </a:p>
        </p:txBody>
      </p:sp>
      <p:pic>
        <p:nvPicPr>
          <p:cNvPr id="2" name="Google Shape;114;p8">
            <a:hlinkClick r:id="rId3" action="ppaction://hlinksldjump"/>
            <a:extLst>
              <a:ext uri="{FF2B5EF4-FFF2-40B4-BE49-F238E27FC236}">
                <a16:creationId xmlns:a16="http://schemas.microsoft.com/office/drawing/2014/main" id="{D0443F96-8A47-CEAF-F04C-52226975B6C0}"/>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0DFE3"/>
        </a:solidFill>
        <a:effectLst/>
      </p:bgPr>
    </p:bg>
    <p:spTree>
      <p:nvGrpSpPr>
        <p:cNvPr id="1" name="Shape 183"/>
        <p:cNvGrpSpPr/>
        <p:nvPr/>
      </p:nvGrpSpPr>
      <p:grpSpPr>
        <a:xfrm>
          <a:off x="0" y="0"/>
          <a:ext cx="0" cy="0"/>
          <a:chOff x="0" y="0"/>
          <a:chExt cx="0" cy="0"/>
        </a:xfrm>
      </p:grpSpPr>
      <p:sp>
        <p:nvSpPr>
          <p:cNvPr id="185" name="Google Shape;185;p8"/>
          <p:cNvSpPr txBox="1"/>
          <p:nvPr/>
        </p:nvSpPr>
        <p:spPr>
          <a:xfrm>
            <a:off x="0" y="2760855"/>
            <a:ext cx="12192000" cy="1336291"/>
          </a:xfrm>
          <a:prstGeom prst="rect">
            <a:avLst/>
          </a:prstGeom>
          <a:noFill/>
          <a:ln>
            <a:noFill/>
          </a:ln>
        </p:spPr>
        <p:txBody>
          <a:bodyPr spcFirstLastPara="1" wrap="square" lIns="91425" tIns="45700" rIns="91425" bIns="45700" anchor="ctr" anchorCtr="0">
            <a:normAutofit/>
          </a:bodyPr>
          <a:lstStyle/>
          <a:p>
            <a:pPr marL="0" marR="0" lvl="0" indent="0" algn="ctr" rtl="0">
              <a:lnSpc>
                <a:spcPct val="114000"/>
              </a:lnSpc>
              <a:spcAft>
                <a:spcPts val="0"/>
              </a:spcAft>
              <a:buClr>
                <a:schemeClr val="dk1"/>
              </a:buClr>
              <a:buSzPts val="2800"/>
              <a:buFont typeface="Arial"/>
              <a:buNone/>
            </a:pPr>
            <a:r>
              <a:rPr lang="en-US" sz="3200" b="0" i="0" u="none" strike="noStrike" cap="none" dirty="0">
                <a:solidFill>
                  <a:schemeClr val="dk1"/>
                </a:solidFill>
                <a:latin typeface="+mn-lt"/>
                <a:ea typeface="Calibri"/>
                <a:cs typeface="Calibri"/>
                <a:sym typeface="Calibri"/>
              </a:rPr>
              <a:t>Do you and your sibling have different rules to follow in </a:t>
            </a:r>
          </a:p>
          <a:p>
            <a:pPr marL="0" marR="0" lvl="0" indent="0" algn="ctr" rtl="0">
              <a:lnSpc>
                <a:spcPct val="114000"/>
              </a:lnSpc>
              <a:spcAft>
                <a:spcPts val="0"/>
              </a:spcAft>
              <a:buClr>
                <a:schemeClr val="dk1"/>
              </a:buClr>
              <a:buSzPts val="2800"/>
              <a:buFont typeface="Arial"/>
              <a:buNone/>
            </a:pPr>
            <a:r>
              <a:rPr lang="en-US" sz="3200" b="0" i="0" u="none" strike="noStrike" cap="none" dirty="0">
                <a:solidFill>
                  <a:schemeClr val="dk1"/>
                </a:solidFill>
                <a:latin typeface="+mn-lt"/>
                <a:ea typeface="Calibri"/>
                <a:cs typeface="Calibri"/>
                <a:sym typeface="Calibri"/>
              </a:rPr>
              <a:t>your family?</a:t>
            </a:r>
            <a:endParaRPr sz="3200" b="0" i="0" u="none" strike="noStrike" cap="none" dirty="0">
              <a:solidFill>
                <a:srgbClr val="000000"/>
              </a:solidFill>
              <a:latin typeface="+mn-lt"/>
              <a:ea typeface="Arial"/>
              <a:cs typeface="Arial"/>
              <a:sym typeface="Arial"/>
            </a:endParaRPr>
          </a:p>
        </p:txBody>
      </p:sp>
      <p:pic>
        <p:nvPicPr>
          <p:cNvPr id="2" name="Google Shape;114;p8">
            <a:hlinkClick r:id="rId3" action="ppaction://hlinksldjump"/>
            <a:extLst>
              <a:ext uri="{FF2B5EF4-FFF2-40B4-BE49-F238E27FC236}">
                <a16:creationId xmlns:a16="http://schemas.microsoft.com/office/drawing/2014/main" id="{35B9CE95-225E-A426-EDBE-394C845E4FC4}"/>
              </a:ext>
            </a:extLst>
          </p:cNvPr>
          <p:cNvPicPr preferRelativeResize="0"/>
          <p:nvPr/>
        </p:nvPicPr>
        <p:blipFill rotWithShape="1">
          <a:blip r:embed="rId4">
            <a:alphaModFix/>
          </a:blip>
          <a:srcRect/>
          <a:stretch/>
        </p:blipFill>
        <p:spPr>
          <a:xfrm>
            <a:off x="11041750" y="5697850"/>
            <a:ext cx="999200" cy="9992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2407</Words>
  <Application>Microsoft Office PowerPoint</Application>
  <PresentationFormat>Widescreen</PresentationFormat>
  <Paragraphs>251</Paragraphs>
  <Slides>15</Slides>
  <Notes>15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15</vt:i4>
      </vt:variant>
    </vt:vector>
  </HeadingPairs>
  <TitlesOfParts>
    <vt:vector size="22" baseType="lpstr">
      <vt:lpstr>Montserrat Black</vt:lpstr>
      <vt:lpstr>Montserrat</vt:lpstr>
      <vt:lpstr>Calibri</vt:lpstr>
      <vt:lpstr>Arial</vt:lpstr>
      <vt:lpstr>Aptos</vt:lpstr>
      <vt:lpstr>office theme</vt:lpstr>
      <vt:lpstr>office theme</vt:lpstr>
      <vt:lpstr>PowerPoint Presentation</vt:lpstr>
      <vt:lpstr>Group Rules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Coping Skills: What Works for You?</vt:lpstr>
      <vt:lpstr>What was your favorite part of today’s group? What would you change to make the group better?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I Do?</dc:title>
  <cp:lastModifiedBy>Jacobs, Ashley</cp:lastModifiedBy>
  <cp:revision>17</cp:revision>
  <dcterms:created xsi:type="dcterms:W3CDTF">2013-07-15T20:26:40Z</dcterms:created>
  <dcterms:modified xsi:type="dcterms:W3CDTF">2025-11-25T14:22:00Z</dcterms:modified>
</cp:coreProperties>
</file>