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75"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4" r:id="rId17"/>
  </p:sldIdLst>
  <p:sldSz cx="12192000" cy="6858000"/>
  <p:notesSz cx="6858000" cy="9144000"/>
  <p:embeddedFontLst>
    <p:embeddedFont>
      <p:font typeface="Lato" panose="020F0502020204030203"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Montserrat Black" panose="00000A00000000000000" pitchFamily="2" charset="0"/>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EyhLwZWK+UCpbOWl5QdZYQx2N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6"/>
    <p:restoredTop sz="42484" autoAdjust="0"/>
  </p:normalViewPr>
  <p:slideViewPr>
    <p:cSldViewPr snapToGrid="0">
      <p:cViewPr varScale="1">
        <p:scale>
          <a:sx n="38" d="100"/>
          <a:sy n="38" d="100"/>
        </p:scale>
        <p:origin x="282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Introductions: Ask sibs to share their name, age, preferred pronouns, and favorite color.</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Ask the group: “Does everyone know why they are in this group?” and ask siblings to explain.</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(“Everyone is here today because they have a sibling with challenges. We know it can be hard to grow up with a sibling that has mental health or behavioral problems.”)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Tell siblings that right now, their parents/guardians are in a separate Zoom group to learn about how to support siblings.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Go to next slide.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Building Self-esteem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SzPts val="1400"/>
              <a:buNone/>
            </a:pPr>
            <a:r>
              <a:rPr lang="en-US" dirty="0">
                <a:latin typeface="Arial"/>
                <a:ea typeface="Arial"/>
                <a:cs typeface="Arial"/>
                <a:sym typeface="Arial"/>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Did you find yourself thinking of positive or negative words to describe yourself? Why was that?</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words would you use to describe your sibling? Why did you choose those words?</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are some of your good qualities? What are some of your sibling’s good qualities?</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have any qualities you want to develop over time? </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Shame/Embarrassment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SzPts val="1400"/>
              <a:buNone/>
            </a:pPr>
            <a:r>
              <a:rPr lang="en-US" dirty="0">
                <a:latin typeface="Arial"/>
                <a:ea typeface="Arial"/>
                <a:cs typeface="Arial"/>
                <a:sym typeface="Arial"/>
              </a:rPr>
              <a:t>If needed, prompts for discussion:</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Describe a time when you wanted to do something fun, but your parents said no because your sibling was having a tough time. How did you feel?</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How do you deal with the frustration that comes from not getting what you want? What makes you feel better?</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dirty="0">
                <a:latin typeface="Arial"/>
                <a:ea typeface="Arial"/>
                <a:cs typeface="Arial"/>
                <a:sym typeface="Arial"/>
              </a:rPr>
              <a:t>Do you ever feel embarrassed by your sibling or other family members? Please explain.</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49" name="Google Shape;14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2b916db9b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22b916db9b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Guilt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Arial"/>
                <a:ea typeface="Arial"/>
                <a:cs typeface="Arial"/>
                <a:sym typeface="Arial"/>
              </a:rPr>
              <a:t>If needed, prompts for discussion:</a:t>
            </a:r>
          </a:p>
          <a:p>
            <a:pPr marL="228600" lvl="0" indent="-228600" algn="l" rtl="0">
              <a:lnSpc>
                <a:spcPct val="100000"/>
              </a:lnSpc>
              <a:spcBef>
                <a:spcPts val="0"/>
              </a:spcBef>
              <a:spcAft>
                <a:spcPts val="0"/>
              </a:spcAft>
              <a:buFont typeface="+mj-lt"/>
              <a:buAutoNum type="arabicPeriod"/>
            </a:pPr>
            <a:r>
              <a:rPr lang="en-US" dirty="0">
                <a:latin typeface="Arial"/>
                <a:ea typeface="Arial"/>
                <a:cs typeface="Arial"/>
                <a:sym typeface="Arial"/>
              </a:rPr>
              <a:t>Do you enjoy telling people about your sibling? Why or why not?</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Do you avoid telling people about your sibling? Are you afraid they might treat you differently if they knew about your sibling?</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If you do tell people that your sibling has challenges, how do they react? How do those reactions make you feel?</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Do you ever feel guilty that you don’t have the same problems as your sibling?</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56" name="Google Shape;156;g22b916db9b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2b916db9b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22b916db9b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Anxiety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Arial"/>
                <a:ea typeface="Arial"/>
                <a:cs typeface="Arial"/>
                <a:sym typeface="Arial"/>
              </a:rPr>
              <a:t>If needed, prompts for discussion: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latin typeface="Arial"/>
                <a:ea typeface="Arial"/>
                <a:cs typeface="Arial"/>
                <a:sym typeface="Arial"/>
              </a:rPr>
              <a:t>What does it mean for a person to “struggle with their mental health”?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latin typeface="Arial"/>
                <a:ea typeface="Arial"/>
                <a:cs typeface="Arial"/>
                <a:sym typeface="Arial"/>
              </a:rPr>
              <a:t>Which do you think is worse: feeling worried or feeling sad? Please explain.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latin typeface="Arial"/>
                <a:ea typeface="Arial"/>
                <a:cs typeface="Arial"/>
                <a:sym typeface="Arial"/>
              </a:rPr>
              <a:t>For kids who struggle with their mental health, what are some ways to feel better?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latin typeface="Arial"/>
                <a:ea typeface="Arial"/>
                <a:cs typeface="Arial"/>
                <a:sym typeface="Arial"/>
              </a:rPr>
              <a:t>Do you think your sibling struggles with their mental health? If so, how does it affect different members of your family?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latin typeface="Arial"/>
                <a:ea typeface="Arial"/>
                <a:cs typeface="Arial"/>
                <a:sym typeface="Arial"/>
              </a:rPr>
              <a:t>Just as we take care of our physical health (brush our teeth, eat vegetables, exercise, etc.), it’s important to take care of our mental health, too. What are some things you can do to make sure your mind is healthy? (ex: go for a walk to clear your mind, write in your journal, meditate, etc.)</a:t>
            </a:r>
          </a:p>
          <a:p>
            <a:pPr marL="0" lvl="0" indent="0" algn="l" rtl="0">
              <a:spcBef>
                <a:spcPts val="0"/>
              </a:spcBef>
              <a:spcAft>
                <a:spcPts val="0"/>
              </a:spcAft>
              <a:buClr>
                <a:schemeClr val="dk1"/>
              </a:buClr>
              <a:buSzPts val="1400"/>
              <a:buFont typeface="Arial"/>
              <a:buNone/>
            </a:pPr>
            <a:endParaRPr lang="en-US"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0000"/>
              </a:lnSpc>
              <a:spcBef>
                <a:spcPts val="0"/>
              </a:spcBef>
              <a:spcAft>
                <a:spcPts val="0"/>
              </a:spcAft>
              <a:buSzPts val="1400"/>
              <a:buNone/>
            </a:pPr>
            <a:endParaRPr dirty="0"/>
          </a:p>
        </p:txBody>
      </p:sp>
      <p:sp>
        <p:nvSpPr>
          <p:cNvPr id="163" name="Google Shape;163;g22b916db9bf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2bf28db0b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2bf28db0b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Mindfulness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Arial"/>
                <a:ea typeface="Arial"/>
                <a:cs typeface="Arial"/>
                <a:sym typeface="Arial"/>
              </a:rPr>
              <a:t>If needed, prompts for discussion:</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It can be very hard to move on from something bad that happened in the past. What are some ways to cope with negative feelings we have about a person or place?</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Is it difficult to forgive your sibling after an argument or fight? Why or why not?</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Is it important to forgive people, even though they’ve hurt our feelings? Please explain.</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How does it make you feel to forgive someone?</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What are some ways we can enjoy the present? (ex: put screens away, write down good memories, tell someone we love them, etc.)</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70" name="Google Shape;170;g22bf28db0b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AF9F8470-1F23-4BF8-0E66-B5CD39422884}"/>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FF14D0A3-97EF-CFEA-2C88-F2D94D8AD7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a:extLst>
              <a:ext uri="{FF2B5EF4-FFF2-40B4-BE49-F238E27FC236}">
                <a16:creationId xmlns:a16="http://schemas.microsoft.com/office/drawing/2014/main" id="{7D20E0CC-5580-6BD8-8E93-9E83920822A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group, “We talked about coping skills in today’s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share the coping strategies that work for them.</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Next, tell the group, “Now we want to share a list of coping skills that other siblings have told us about.”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The coping skills will appear one at a time when you hit the space bar.</a:t>
            </a: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group: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have you tried that work for you?</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would you like to try after today’s group?</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Are there any coping skills you use that aren’t on this list?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Go to next slide to wrap up the group.</a:t>
            </a:r>
            <a:endParaRPr dirty="0">
              <a:latin typeface="Arial"/>
              <a:ea typeface="Arial"/>
              <a:cs typeface="Arial"/>
              <a:sym typeface="Arial"/>
            </a:endParaRPr>
          </a:p>
        </p:txBody>
      </p:sp>
      <p:sp>
        <p:nvSpPr>
          <p:cNvPr id="178" name="Google Shape;178;p5:notes">
            <a:extLst>
              <a:ext uri="{FF2B5EF4-FFF2-40B4-BE49-F238E27FC236}">
                <a16:creationId xmlns:a16="http://schemas.microsoft.com/office/drawing/2014/main" id="{113DEFC9-FBD3-7008-7E35-72951CB080E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4416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siblings the questions on the slide. Allow them to respond verbally or in the chat feature. Record the responses.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Let the siblings know when the group will meet again and that they are always welcome to return.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Finally, remind siblings to complete the survey that we are sending to their parent/guardian’s email.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them, “Your responses are important to us and help us improve the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Thank the siblings for participating. </a:t>
            </a:r>
            <a:endParaRPr dirty="0">
              <a:latin typeface="Arial"/>
              <a:ea typeface="Arial"/>
              <a:cs typeface="Arial"/>
              <a:sym typeface="Arial"/>
            </a:endParaRPr>
          </a:p>
        </p:txBody>
      </p:sp>
      <p:sp>
        <p:nvSpPr>
          <p:cNvPr id="200" name="Google Shape;2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efdfbf04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10efdfbf04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take turns reading the rules.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 you think it means that this is a safe place?”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(Be respectful and nonjudgmental, we support each other, etc.)</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they can participate as much as they like and they can always say “pass.”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does it mean that ‘what is said in this group stays in this group’?”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 The only exception is safety-related. We want to make sure that everyone is safe at home and sometimes a family member might need some extra help.</a:t>
            </a:r>
            <a:endParaRPr b="1" dirty="0">
              <a:latin typeface="Arial"/>
              <a:ea typeface="Arial"/>
              <a:cs typeface="Arial"/>
              <a:sym typeface="Arial"/>
            </a:endParaRPr>
          </a:p>
        </p:txBody>
      </p:sp>
      <p:sp>
        <p:nvSpPr>
          <p:cNvPr id="69" name="Google Shape;69;g10efdfbf04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b916db9b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22b916db9b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“Before we start today’s activity, let’s get to know each other a little bit.”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for a volunteer to read the question that appears after you click the Return button.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Note to facilitators: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You need to click Return for the question to appear.</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Try to only spend 5 minutes on this slide so there is time for the group activity.</a:t>
            </a:r>
            <a:endParaRPr dirty="0">
              <a:latin typeface="Arial"/>
              <a:ea typeface="Arial"/>
              <a:cs typeface="Arial"/>
              <a:sym typeface="Arial"/>
            </a:endParaRPr>
          </a:p>
        </p:txBody>
      </p:sp>
      <p:sp>
        <p:nvSpPr>
          <p:cNvPr id="76" name="Google Shape;76;g22b916db9b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960b4674b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23960b4674b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latin typeface="Arial"/>
                <a:ea typeface="Arial"/>
                <a:cs typeface="Arial"/>
                <a:sym typeface="Arial"/>
              </a:rPr>
              <a:t>Tell the siblings, </a:t>
            </a:r>
            <a:r>
              <a:rPr lang="en-US" i="0" u="none" strike="noStrike" dirty="0">
                <a:solidFill>
                  <a:srgbClr val="000000"/>
                </a:solidFill>
                <a:latin typeface="Arial"/>
                <a:ea typeface="Arial"/>
                <a:cs typeface="Arial"/>
                <a:sym typeface="Arial"/>
              </a:rPr>
              <a:t>“Today we are going to do an activity where siblings take turns choosing </a:t>
            </a:r>
            <a:r>
              <a:rPr lang="en-US" dirty="0">
                <a:solidFill>
                  <a:srgbClr val="000000"/>
                </a:solidFill>
                <a:latin typeface="Arial"/>
                <a:ea typeface="Arial"/>
                <a:cs typeface="Arial"/>
                <a:sym typeface="Arial"/>
              </a:rPr>
              <a:t>a leaf</a:t>
            </a:r>
            <a:r>
              <a:rPr lang="en-US" i="0" u="none" strike="noStrike" dirty="0">
                <a:solidFill>
                  <a:srgbClr val="000000"/>
                </a:solidFill>
                <a:latin typeface="Arial"/>
                <a:ea typeface="Arial"/>
                <a:cs typeface="Arial"/>
                <a:sym typeface="Arial"/>
              </a:rPr>
              <a:t> on the tree, and then we discuss the question that appears.”</a:t>
            </a:r>
          </a:p>
          <a:p>
            <a:pPr marL="0" lvl="0" indent="0" algn="l" rtl="0">
              <a:lnSpc>
                <a:spcPct val="100000"/>
              </a:lnSpc>
              <a:spcBef>
                <a:spcPts val="0"/>
              </a:spcBef>
              <a:spcAft>
                <a:spcPts val="0"/>
              </a:spcAft>
              <a:buSzPts val="1400"/>
              <a:buNone/>
            </a:pPr>
            <a:endParaRPr lang="en-US" i="0" u="none" strike="noStrik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Tell the siblings, “We will also be talking about coping skills today. Before we get started, would someone define the term ‘coping skills’?” (Things we can do to manage difficult situations.)</a:t>
            </a:r>
            <a:endParaRPr dirty="0">
              <a:latin typeface="Arial"/>
              <a:ea typeface="Arial"/>
              <a:cs typeface="Arial"/>
              <a:sym typeface="Arial"/>
            </a:endParaRPr>
          </a:p>
          <a:p>
            <a:pPr marL="457200" lvl="0" indent="-22860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i="0" u="none" strike="noStrike" dirty="0">
                <a:solidFill>
                  <a:srgbClr val="000000"/>
                </a:solidFill>
                <a:latin typeface="Arial"/>
                <a:ea typeface="Arial"/>
                <a:cs typeface="Arial"/>
                <a:sym typeface="Arial"/>
              </a:rPr>
              <a:t>Notes to facilitators:</a:t>
            </a:r>
            <a:endParaRPr dirty="0">
              <a:latin typeface="Arial"/>
              <a:ea typeface="Arial"/>
              <a:cs typeface="Arial"/>
              <a:sym typeface="Arial"/>
            </a:endParaRPr>
          </a:p>
          <a:p>
            <a:pPr marL="457200" lvl="0" indent="-22860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u="none" strike="noStrike" dirty="0">
                <a:solidFill>
                  <a:srgbClr val="000000"/>
                </a:solidFill>
                <a:latin typeface="Arial"/>
                <a:ea typeface="Arial"/>
                <a:cs typeface="Arial"/>
                <a:sym typeface="Arial"/>
              </a:rPr>
              <a:t>When the activity is over (when all prompts have been selected or before time runs out), click </a:t>
            </a:r>
            <a:r>
              <a:rPr lang="en-US" b="1" dirty="0">
                <a:solidFill>
                  <a:srgbClr val="000000"/>
                </a:solidFill>
                <a:latin typeface="Arial"/>
                <a:ea typeface="Arial"/>
                <a:cs typeface="Arial"/>
                <a:sym typeface="Arial"/>
              </a:rPr>
              <a:t>“Wrap-Up” </a:t>
            </a:r>
            <a:r>
              <a:rPr lang="en-US" b="1" i="0" u="none" strike="noStrike" dirty="0">
                <a:solidFill>
                  <a:srgbClr val="000000"/>
                </a:solidFill>
                <a:latin typeface="Arial"/>
                <a:ea typeface="Arial"/>
                <a:cs typeface="Arial"/>
                <a:sym typeface="Arial"/>
              </a:rPr>
              <a:t>to be brought to the slide </a:t>
            </a:r>
            <a:r>
              <a:rPr lang="en-US" b="1" dirty="0">
                <a:solidFill>
                  <a:srgbClr val="000000"/>
                </a:solidFill>
                <a:latin typeface="Arial"/>
                <a:ea typeface="Arial"/>
                <a:cs typeface="Arial"/>
                <a:sym typeface="Arial"/>
              </a:rPr>
              <a:t>on</a:t>
            </a:r>
            <a:r>
              <a:rPr lang="en-US" b="1" i="0" u="none" strike="noStrike" dirty="0">
                <a:solidFill>
                  <a:srgbClr val="000000"/>
                </a:solidFill>
                <a:latin typeface="Arial"/>
                <a:ea typeface="Arial"/>
                <a:cs typeface="Arial"/>
                <a:sym typeface="Arial"/>
              </a:rPr>
              <a:t> coping skills.</a:t>
            </a:r>
            <a:endParaRPr b="1" dirty="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p:txBody>
      </p:sp>
      <p:sp>
        <p:nvSpPr>
          <p:cNvPr id="83" name="Google Shape;83;g23960b4674b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Love/Hate Relationship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SzPts val="1100"/>
              <a:buNone/>
            </a:pPr>
            <a:r>
              <a:rPr lang="en-US" dirty="0">
                <a:latin typeface="Arial"/>
                <a:ea typeface="Arial"/>
                <a:cs typeface="Arial"/>
                <a:sym typeface="Arial"/>
              </a:rPr>
              <a:t>If needed, prompts for discussion: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Are there any activities you enjoy doing with your sibling? If so, what are they?</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Have there been times when you didn’t enjoy being with your sibling? If so, please explain.</a:t>
            </a:r>
            <a:endParaRPr dirty="0">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dirty="0">
                <a:latin typeface="Arial"/>
                <a:ea typeface="Arial"/>
                <a:cs typeface="Arial"/>
                <a:sym typeface="Arial"/>
              </a:rPr>
              <a:t>How does it feel when you and your sibling are getting along well? Please explain.</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dirty="0">
                <a:latin typeface="Arial"/>
                <a:ea typeface="Arial"/>
                <a:cs typeface="Arial"/>
                <a:sym typeface="Arial"/>
              </a:rPr>
              <a:t>How does it feel when you and your sibling are not getting along? Please explain.</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SzPts val="1400"/>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SzPts val="1400"/>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11" name="Google Shape;11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800"/>
              </a:spcBef>
              <a:spcAft>
                <a:spcPts val="0"/>
              </a:spcAft>
              <a:buClr>
                <a:schemeClr val="dk1"/>
              </a:buClr>
              <a:buSzPts val="1400"/>
              <a:buFont typeface="Arial"/>
              <a:buNone/>
            </a:pPr>
            <a:r>
              <a:rPr lang="en-US" b="1" dirty="0">
                <a:latin typeface="Arial"/>
                <a:ea typeface="Arial"/>
                <a:cs typeface="Arial"/>
                <a:sym typeface="Arial"/>
              </a:rPr>
              <a:t>Fair is Not Equal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SzPts val="1100"/>
              <a:buNone/>
            </a:pPr>
            <a:r>
              <a:rPr lang="en-US" dirty="0">
                <a:latin typeface="Arial"/>
                <a:ea typeface="Arial"/>
                <a:cs typeface="Arial"/>
                <a:sym typeface="Arial"/>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Why would someone be treated differently if they have a disability? Give an example.</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Does being treated differently help the person with a disability be more successful in life or less successful in life? Please explain.  </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relatives treat your sibling differently because they have mental health issues? If so, how do you feel about that?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think your friends treat you differently because you have a challenging sibling? If not, how would you react if this happened to you?</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18" name="Google Shape;1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Aggression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SzPts val="1100"/>
              <a:buNone/>
            </a:pPr>
            <a:r>
              <a:rPr lang="en-US" dirty="0">
                <a:latin typeface="Arial"/>
                <a:ea typeface="Arial"/>
                <a:cs typeface="Arial"/>
                <a:sym typeface="Arial"/>
              </a:rPr>
              <a:t>If needed, prompts for discussion:</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Describe a time your sibling wasn’t being nice to others. How did you feel?</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Does your sibling ever hurt you when they are being mean? How do you handle that?</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Are you ever mean to your sibling? Describe what happens.</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Why might someone be mean? (ex: bad mood, tired, annoyed, they don’t want to share their toy, etc.)</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124" name="Google Shape;12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Safety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SzPts val="1100"/>
              <a:buNone/>
            </a:pPr>
            <a:r>
              <a:rPr lang="en-US" dirty="0">
                <a:latin typeface="Arial"/>
                <a:ea typeface="Arial"/>
                <a:cs typeface="Arial"/>
                <a:sym typeface="Arial"/>
              </a:rPr>
              <a:t>If needed, prompts for discussion: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dirty="0">
                <a:latin typeface="Arial"/>
                <a:ea typeface="Arial"/>
                <a:cs typeface="Arial"/>
                <a:sym typeface="Arial"/>
              </a:rPr>
              <a:t>How do you react when something scares you? </a:t>
            </a:r>
          </a:p>
          <a:p>
            <a:pPr marL="228600" lvl="0" indent="-228600" algn="l" rtl="0">
              <a:spcBef>
                <a:spcPts val="0"/>
              </a:spcBef>
              <a:spcAft>
                <a:spcPts val="0"/>
              </a:spcAft>
              <a:buSzPts val="1400"/>
              <a:buFont typeface="+mj-lt"/>
              <a:buAutoNum type="arabicPeriod"/>
            </a:pPr>
            <a:r>
              <a:rPr lang="en-US" dirty="0">
                <a:latin typeface="Arial"/>
                <a:ea typeface="Arial"/>
                <a:cs typeface="Arial"/>
                <a:sym typeface="Arial"/>
              </a:rPr>
              <a:t>Do you ever feel afraid of your sibling or other family members? Please explain.</a:t>
            </a:r>
            <a:endParaRPr dirty="0">
              <a:latin typeface="Arial"/>
              <a:ea typeface="Arial"/>
              <a:cs typeface="Arial"/>
              <a:sym typeface="Arial"/>
            </a:endParaRPr>
          </a:p>
          <a:p>
            <a:pPr marL="228600" lvl="0" indent="-228600" algn="l" rtl="0">
              <a:spcBef>
                <a:spcPts val="0"/>
              </a:spcBef>
              <a:spcAft>
                <a:spcPts val="0"/>
              </a:spcAft>
              <a:buSzPts val="1400"/>
              <a:buFont typeface="+mj-lt"/>
              <a:buAutoNum type="arabicPeriod"/>
            </a:pPr>
            <a:r>
              <a:rPr lang="en-US" dirty="0">
                <a:latin typeface="Arial"/>
                <a:ea typeface="Arial"/>
                <a:cs typeface="Arial"/>
                <a:sym typeface="Arial"/>
              </a:rPr>
              <a:t>When your sibling is scared, do they lash out? How do you handle that?</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When you feel scared, what makes you feel better?</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Is there anyone you feel comfortable talking to when you feel scared?</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30" name="Google Shape;1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Family Rules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SzPts val="1400"/>
              <a:buNone/>
            </a:pPr>
            <a:r>
              <a:rPr lang="en-US" dirty="0">
                <a:latin typeface="Arial"/>
                <a:ea typeface="Arial"/>
                <a:cs typeface="Arial"/>
                <a:sym typeface="Arial"/>
              </a:rPr>
              <a:t>If needed, prompts for discussion: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latin typeface="Arial"/>
                <a:ea typeface="Arial"/>
                <a:cs typeface="Arial"/>
                <a:sym typeface="Arial"/>
              </a:rPr>
              <a:t>Is it important for parents to agree on the rules for their children? Please explain.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latin typeface="Arial"/>
                <a:ea typeface="Arial"/>
                <a:cs typeface="Arial"/>
                <a:sym typeface="Arial"/>
              </a:rPr>
              <a:t>Is one of your parents/guardians stricter than the other? How does that make you feel?</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latin typeface="Arial"/>
                <a:ea typeface="Arial"/>
                <a:cs typeface="Arial"/>
                <a:sym typeface="Arial"/>
              </a:rPr>
              <a:t>Do you and your sibling get treated differently if you break the rules? Please explain.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latin typeface="Arial"/>
                <a:ea typeface="Arial"/>
                <a:cs typeface="Arial"/>
                <a:sym typeface="Arial"/>
              </a:rPr>
              <a:t>Are your parents more patient with you or your sibling? Why do you think that is?</a:t>
            </a: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36" name="Google Shape;1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dfca2059e5_0_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dfca2059e5_0_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dfca2059e5_0_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g1dfca2059e5_0_3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53" name="Google Shape;53;g1dfca2059e5_0_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g1dfca2059e5_0_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6" name="Google Shape;56;g1dfca2059e5_0_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7" name="Google Shape;57;g1dfca2059e5_0_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1dfca2059e5_0_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g1dfca2059e5_0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19" name="Google Shape;19;g1dfca2059e5_0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20" name="Google Shape;20;g1dfca2059e5_0_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1" name="Google Shape;21;g1dfca2059e5_0_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2" name="Google Shape;22;g1dfca2059e5_0_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g1dfca2059e5_0_8"/>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5" name="Google Shape;25;g1dfca2059e5_0_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1dfca2059e5_0_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dfca2059e5_0_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g1dfca2059e5_0_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1dfca2059e5_0_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2" name="Google Shape;32;g1dfca2059e5_0_1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3" name="Google Shape;33;g1dfca2059e5_0_1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4" name="Google Shape;34;g1dfca2059e5_0_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1dfca2059e5_0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1dfca2059e5_0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1dfca2059e5_0_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0" name="Google Shape;40;g1dfca2059e5_0_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 name="Google Shape;41;g1dfca2059e5_0_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1dfca2059e5_0_27"/>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4" name="Google Shape;44;g1dfca2059e5_0_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1dfca2059e5_0_3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7" name="Google Shape;47;g1dfca2059e5_0_3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8" name="Google Shape;48;g1dfca2059e5_0_30"/>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g1dfca2059e5_0_30"/>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50" name="Google Shape;50;g1dfca2059e5_0_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dfca2059e5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dfca2059e5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dfca2059e5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image" Target="../media/image5.png"/><Relationship Id="rId3" Type="http://schemas.openxmlformats.org/officeDocument/2006/relationships/slide" Target="slide15.xml"/><Relationship Id="rId21" Type="http://schemas.openxmlformats.org/officeDocument/2006/relationships/image" Target="../media/image8.png"/><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image" Target="../media/image4.png"/><Relationship Id="rId2" Type="http://schemas.openxmlformats.org/officeDocument/2006/relationships/notesSlide" Target="../notesSlides/notesSlide4.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image" Target="../media/image11.png"/><Relationship Id="rId5" Type="http://schemas.openxmlformats.org/officeDocument/2006/relationships/slide" Target="slide5.xml"/><Relationship Id="rId15" Type="http://schemas.openxmlformats.org/officeDocument/2006/relationships/image" Target="../media/image2.png"/><Relationship Id="rId23" Type="http://schemas.openxmlformats.org/officeDocument/2006/relationships/image" Target="../media/image10.png"/><Relationship Id="rId10" Type="http://schemas.openxmlformats.org/officeDocument/2006/relationships/slide" Target="slide10.xml"/><Relationship Id="rId19"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0EA0"/>
        </a:solidFill>
        <a:effectLst/>
      </p:bgPr>
    </p:bg>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0" y="2338496"/>
            <a:ext cx="12192000" cy="1626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8400" b="1" dirty="0">
                <a:solidFill>
                  <a:schemeClr val="lt1"/>
                </a:solidFill>
                <a:latin typeface="Montserrat"/>
                <a:ea typeface="Montserrat"/>
                <a:cs typeface="Montserrat"/>
                <a:sym typeface="Montserrat"/>
              </a:rPr>
              <a:t>The Sibling Tree</a:t>
            </a:r>
            <a:endParaRPr sz="8400" b="1" dirty="0">
              <a:solidFill>
                <a:schemeClr val="lt1"/>
              </a:solidFill>
              <a:latin typeface="Montserrat"/>
              <a:ea typeface="Montserrat"/>
              <a:cs typeface="Montserrat"/>
              <a:sym typeface="Montserrat"/>
            </a:endParaRPr>
          </a:p>
        </p:txBody>
      </p:sp>
      <p:sp>
        <p:nvSpPr>
          <p:cNvPr id="65" name="Google Shape;65;p1"/>
          <p:cNvSpPr txBox="1"/>
          <p:nvPr/>
        </p:nvSpPr>
        <p:spPr>
          <a:xfrm>
            <a:off x="0" y="3965400"/>
            <a:ext cx="12192000" cy="5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0" i="0" u="none" strike="noStrike" cap="none" dirty="0">
                <a:solidFill>
                  <a:srgbClr val="FFFFFF"/>
                </a:solidFill>
                <a:latin typeface="Arial"/>
                <a:ea typeface="Arial"/>
                <a:cs typeface="Arial"/>
                <a:sym typeface="Arial"/>
              </a:rPr>
              <a:t>by the Sibling Support Program</a:t>
            </a:r>
            <a:endParaRPr sz="3200" b="0" i="0" u="none" strike="noStrike" cap="none" dirty="0">
              <a:solidFill>
                <a:srgbClr val="FFFFFF"/>
              </a:solidFill>
              <a:latin typeface="Arial"/>
              <a:ea typeface="Arial"/>
              <a:cs typeface="Arial"/>
              <a:sym typeface="Arial"/>
            </a:endParaRPr>
          </a:p>
        </p:txBody>
      </p:sp>
      <p:sp>
        <p:nvSpPr>
          <p:cNvPr id="2" name="Google Shape;117;g2ada1dabbf4_0_8">
            <a:extLst>
              <a:ext uri="{FF2B5EF4-FFF2-40B4-BE49-F238E27FC236}">
                <a16:creationId xmlns:a16="http://schemas.microsoft.com/office/drawing/2014/main" id="{49A28AB2-A1B4-4BCD-B62D-1D3B31C60031}"/>
              </a:ext>
            </a:extLst>
          </p:cNvPr>
          <p:cNvSpPr txBox="1"/>
          <p:nvPr/>
        </p:nvSpPr>
        <p:spPr>
          <a:xfrm>
            <a:off x="3072985" y="6111489"/>
            <a:ext cx="9119016" cy="49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lvl1pPr algn="ctr">
              <a:defRPr sz="3200">
                <a:solidFill>
                  <a:srgbClr val="FFFFFF"/>
                </a:solidFill>
              </a:defRPr>
            </a:lvl1pPr>
          </a:lstStyle>
          <a:p>
            <a:r>
              <a:rPr lang="en-US" sz="2000" dirty="0"/>
              <a:t>Created by Emily Rubin, LICSW © 2025. Do not modify without permission. </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43"/>
        <p:cNvGrpSpPr/>
        <p:nvPr/>
      </p:nvGrpSpPr>
      <p:grpSpPr>
        <a:xfrm>
          <a:off x="0" y="0"/>
          <a:ext cx="0" cy="0"/>
          <a:chOff x="0" y="0"/>
          <a:chExt cx="0" cy="0"/>
        </a:xfrm>
      </p:grpSpPr>
      <p:sp>
        <p:nvSpPr>
          <p:cNvPr id="144" name="Google Shape;144;p4"/>
          <p:cNvSpPr txBox="1">
            <a:spLocks noGrp="1"/>
          </p:cNvSpPr>
          <p:nvPr>
            <p:ph type="body" idx="1"/>
          </p:nvPr>
        </p:nvSpPr>
        <p:spPr>
          <a:xfrm>
            <a:off x="0" y="2743275"/>
            <a:ext cx="12192000" cy="137145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None/>
            </a:pPr>
            <a:r>
              <a:rPr lang="en-US" sz="3200" dirty="0">
                <a:solidFill>
                  <a:schemeClr val="dk1"/>
                </a:solidFill>
              </a:rPr>
              <a:t>Choose three words to describe yourself. Why did you</a:t>
            </a:r>
          </a:p>
          <a:p>
            <a:pPr marL="0" lvl="0" indent="0" algn="ctr" rtl="0">
              <a:lnSpc>
                <a:spcPct val="114000"/>
              </a:lnSpc>
              <a:spcBef>
                <a:spcPts val="0"/>
              </a:spcBef>
              <a:spcAft>
                <a:spcPts val="0"/>
              </a:spcAft>
              <a:buClr>
                <a:schemeClr val="dk1"/>
              </a:buClr>
              <a:buSzPts val="2800"/>
              <a:buNone/>
            </a:pPr>
            <a:r>
              <a:rPr lang="en-US" sz="3200" dirty="0">
                <a:solidFill>
                  <a:schemeClr val="dk1"/>
                </a:solidFill>
              </a:rPr>
              <a:t>choose them?</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493A4BAA-CC8A-362E-20E6-74F58B154AF4}"/>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0"/>
        <p:cNvGrpSpPr/>
        <p:nvPr/>
      </p:nvGrpSpPr>
      <p:grpSpPr>
        <a:xfrm>
          <a:off x="0" y="0"/>
          <a:ext cx="0" cy="0"/>
          <a:chOff x="0" y="0"/>
          <a:chExt cx="0" cy="0"/>
        </a:xfrm>
      </p:grpSpPr>
      <p:sp>
        <p:nvSpPr>
          <p:cNvPr id="151" name="Google Shape;151;p2"/>
          <p:cNvSpPr txBox="1">
            <a:spLocks noGrp="1"/>
          </p:cNvSpPr>
          <p:nvPr>
            <p:ph type="body" idx="1"/>
          </p:nvPr>
        </p:nvSpPr>
        <p:spPr>
          <a:xfrm>
            <a:off x="-151050" y="2745525"/>
            <a:ext cx="12192000" cy="136695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Does having a challenging sibling ever prevent you from doing what you want to do?</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5BA15FC7-A027-C524-D318-F28DB1E2F995}"/>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7"/>
        <p:cNvGrpSpPr/>
        <p:nvPr/>
      </p:nvGrpSpPr>
      <p:grpSpPr>
        <a:xfrm>
          <a:off x="0" y="0"/>
          <a:ext cx="0" cy="0"/>
          <a:chOff x="0" y="0"/>
          <a:chExt cx="0" cy="0"/>
        </a:xfrm>
      </p:grpSpPr>
      <p:sp>
        <p:nvSpPr>
          <p:cNvPr id="158" name="Google Shape;158;g22b916db9bf_0_0"/>
          <p:cNvSpPr txBox="1">
            <a:spLocks noGrp="1"/>
          </p:cNvSpPr>
          <p:nvPr>
            <p:ph type="body" idx="1"/>
          </p:nvPr>
        </p:nvSpPr>
        <p:spPr>
          <a:xfrm>
            <a:off x="838200" y="2929400"/>
            <a:ext cx="10515600" cy="9992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What do you tell other people about your sibling?</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8446BE38-7F86-5346-02B4-AE50934ACFA2}"/>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4"/>
        <p:cNvGrpSpPr/>
        <p:nvPr/>
      </p:nvGrpSpPr>
      <p:grpSpPr>
        <a:xfrm>
          <a:off x="0" y="0"/>
          <a:ext cx="0" cy="0"/>
          <a:chOff x="0" y="0"/>
          <a:chExt cx="0" cy="0"/>
        </a:xfrm>
      </p:grpSpPr>
      <p:sp>
        <p:nvSpPr>
          <p:cNvPr id="165" name="Google Shape;165;g22b916db9bf_0_6"/>
          <p:cNvSpPr txBox="1">
            <a:spLocks noGrp="1"/>
          </p:cNvSpPr>
          <p:nvPr>
            <p:ph type="body" idx="1"/>
          </p:nvPr>
        </p:nvSpPr>
        <p:spPr>
          <a:xfrm>
            <a:off x="0" y="2594011"/>
            <a:ext cx="12192000" cy="1669978"/>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1100"/>
              <a:buFont typeface="Arial"/>
              <a:buNone/>
            </a:pPr>
            <a:r>
              <a:rPr lang="en-US" sz="3200" dirty="0">
                <a:solidFill>
                  <a:schemeClr val="dk1"/>
                </a:solidFill>
              </a:rPr>
              <a:t>Does anyone here struggle with their own mental health or have disabilities they want to share?</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8CA56BD0-EC9A-B7FF-FE6A-8C25F8120BF6}"/>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C19C"/>
        </a:solidFill>
        <a:effectLst/>
      </p:bgPr>
    </p:bg>
    <p:spTree>
      <p:nvGrpSpPr>
        <p:cNvPr id="1" name="Shape 171"/>
        <p:cNvGrpSpPr/>
        <p:nvPr/>
      </p:nvGrpSpPr>
      <p:grpSpPr>
        <a:xfrm>
          <a:off x="0" y="0"/>
          <a:ext cx="0" cy="0"/>
          <a:chOff x="0" y="0"/>
          <a:chExt cx="0" cy="0"/>
        </a:xfrm>
      </p:grpSpPr>
      <p:sp>
        <p:nvSpPr>
          <p:cNvPr id="172" name="Google Shape;172;g22bf28db0be_1_0"/>
          <p:cNvSpPr txBox="1">
            <a:spLocks noGrp="1"/>
          </p:cNvSpPr>
          <p:nvPr>
            <p:ph type="body" idx="1"/>
          </p:nvPr>
        </p:nvSpPr>
        <p:spPr>
          <a:xfrm>
            <a:off x="838200" y="2929400"/>
            <a:ext cx="10515600" cy="999201"/>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What does it mean to “be here now”?</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7AF6E7CD-950F-20A4-F4F3-94D9C6C5AB60}"/>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64D7815E-2625-539F-CA9D-BBA3001E6492}"/>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24943B0A-F8B4-F425-73E8-365AD92BB237}"/>
              </a:ext>
            </a:extLst>
          </p:cNvPr>
          <p:cNvSpPr txBox="1">
            <a:spLocks noGrp="1"/>
          </p:cNvSpPr>
          <p:nvPr>
            <p:ph type="ctrTitle" idx="4294967295"/>
          </p:nvPr>
        </p:nvSpPr>
        <p:spPr>
          <a:xfrm>
            <a:off x="304800" y="304800"/>
            <a:ext cx="115755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Coping Skills: </a:t>
            </a:r>
            <a:r>
              <a:rPr lang="en-US" sz="4800" b="0" i="0" u="none" strike="noStrike" cap="none" dirty="0">
                <a:solidFill>
                  <a:srgbClr val="080EA0"/>
                </a:solidFill>
                <a:latin typeface="Montserrat"/>
                <a:ea typeface="Montserrat"/>
                <a:cs typeface="Montserrat"/>
                <a:sym typeface="Montserrat"/>
              </a:rPr>
              <a:t>What Works for You?</a:t>
            </a:r>
            <a:endParaRPr sz="4800" b="0" i="0" u="none" strike="noStrike" cap="none" dirty="0">
              <a:solidFill>
                <a:srgbClr val="080EA0"/>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525DED73-582E-8292-971E-8C9265C055CA}"/>
              </a:ext>
            </a:extLst>
          </p:cNvPr>
          <p:cNvSpPr txBox="1"/>
          <p:nvPr/>
        </p:nvSpPr>
        <p:spPr>
          <a:xfrm>
            <a:off x="816292" y="1327500"/>
            <a:ext cx="10559416" cy="5693866"/>
          </a:xfrm>
          <a:prstGeom prst="rect">
            <a:avLst/>
          </a:prstGeom>
          <a:noFill/>
        </p:spPr>
        <p:txBody>
          <a:bodyPr wrap="square" numCol="2" spcCol="457200" rtlCol="0">
            <a:spAutoFit/>
          </a:bodyPr>
          <a:lstStyle/>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deep breaths (breathe from your belly, not your chest)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Move your body (take a walk, stretch, exercise)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Read a good book</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Watch a funny movie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Snuggle or play with a pet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Hug a stuffed animal or pillow</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a bath or hot shower</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Rip paper into small pieces</a:t>
            </a:r>
          </a:p>
          <a:p>
            <a:pPr>
              <a:spcAft>
                <a:spcPts val="1500"/>
              </a:spcAft>
            </a:pPr>
            <a:endParaRPr lang="en-US" sz="2400" dirty="0">
              <a:solidFill>
                <a:schemeClr val="tx1"/>
              </a:solidFill>
              <a:latin typeface="Arial" panose="020B0604020202020204" pitchFamily="34" charset="0"/>
              <a:cs typeface="Arial" panose="020B0604020202020204" pitchFamily="34" charset="0"/>
            </a:endParaRP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Write a letter to someone that you may never send</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Journal (write about what you are struggling with)</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Count to 10 slowly</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Get a drink of water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Call an adult or friend </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Draw or color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Listen to or play music</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Walk away</a:t>
            </a:r>
          </a:p>
        </p:txBody>
      </p:sp>
    </p:spTree>
    <p:extLst>
      <p:ext uri="{BB962C8B-B14F-4D97-AF65-F5344CB8AC3E}">
        <p14:creationId xmlns:p14="http://schemas.microsoft.com/office/powerpoint/2010/main" val="17326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4">
                                            <p:txEl>
                                              <p:pRg st="15" end="15"/>
                                            </p:txEl>
                                          </p:spTgt>
                                        </p:tgtEl>
                                        <p:attrNameLst>
                                          <p:attrName>style.visibility</p:attrName>
                                        </p:attrNameLst>
                                      </p:cBhvr>
                                      <p:to>
                                        <p:strVal val="visible"/>
                                      </p:to>
                                    </p:set>
                                    <p:anim calcmode="lin" valueType="num">
                                      <p:cBhvr additive="base">
                                        <p:cTn id="9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5" end="15"/>
                                            </p:txEl>
                                          </p:spTgt>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4">
                                            <p:txEl>
                                              <p:pRg st="16" end="16"/>
                                            </p:txEl>
                                          </p:spTgt>
                                        </p:tgtEl>
                                        <p:attrNameLst>
                                          <p:attrName>style.visibility</p:attrName>
                                        </p:attrNameLst>
                                      </p:cBhvr>
                                      <p:to>
                                        <p:strVal val="visible"/>
                                      </p:to>
                                    </p:set>
                                    <p:anim calcmode="lin" valueType="num">
                                      <p:cBhvr additive="base">
                                        <p:cTn id="9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16"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title"/>
          </p:nvPr>
        </p:nvSpPr>
        <p:spPr>
          <a:xfrm>
            <a:off x="1154700" y="2088075"/>
            <a:ext cx="9882600" cy="2339700"/>
          </a:xfrm>
          <a:prstGeom prst="rect">
            <a:avLst/>
          </a:prstGeom>
          <a:noFill/>
          <a:ln>
            <a:noFill/>
          </a:ln>
        </p:spPr>
        <p:txBody>
          <a:bodyPr spcFirstLastPara="1" wrap="square" lIns="91425" tIns="45700" rIns="91425" bIns="45700" anchor="t" anchorCtr="0">
            <a:noAutofit/>
          </a:bodyPr>
          <a:lstStyle/>
          <a:p>
            <a:pPr marL="819150" lvl="0" indent="-742950" algn="l" rtl="0">
              <a:lnSpc>
                <a:spcPct val="100000"/>
              </a:lnSpc>
              <a:spcBef>
                <a:spcPts val="0"/>
              </a:spcBef>
              <a:spcAft>
                <a:spcPts val="1800"/>
              </a:spcAft>
              <a:buSzPts val="3600"/>
              <a:buFont typeface="+mj-lt"/>
              <a:buAutoNum type="arabicPeriod"/>
            </a:pPr>
            <a:r>
              <a:rPr lang="en-US" sz="3600" dirty="0"/>
              <a:t>What was your favorite part of today’s group?</a:t>
            </a:r>
            <a:endParaRPr sz="3600" dirty="0"/>
          </a:p>
          <a:p>
            <a:pPr marL="819150" lvl="0" indent="-742950" algn="l" rtl="0">
              <a:lnSpc>
                <a:spcPct val="100000"/>
              </a:lnSpc>
              <a:spcBef>
                <a:spcPts val="1000"/>
              </a:spcBef>
              <a:spcAft>
                <a:spcPts val="1000"/>
              </a:spcAft>
              <a:buSzPts val="3600"/>
              <a:buFont typeface="+mj-lt"/>
              <a:buAutoNum type="arabicPeriod"/>
            </a:pPr>
            <a:r>
              <a:rPr lang="en-US" sz="3600" dirty="0"/>
              <a:t>What would you change to make the group better?</a:t>
            </a:r>
            <a:endParaRPr sz="3600" dirty="0"/>
          </a:p>
        </p:txBody>
      </p:sp>
      <p:sp>
        <p:nvSpPr>
          <p:cNvPr id="203" name="Google Shape;203;p3"/>
          <p:cNvSpPr txBox="1">
            <a:spLocks noGrp="1"/>
          </p:cNvSpPr>
          <p:nvPr>
            <p:ph type="ctrTitle" idx="4294967295"/>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Wrapping Up</a:t>
            </a:r>
            <a:endParaRPr sz="480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efdfbf04f_0_0"/>
          <p:cNvSpPr txBox="1">
            <a:spLocks noGrp="1"/>
          </p:cNvSpPr>
          <p:nvPr>
            <p:ph type="ctrTitle"/>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100000"/>
              </a:lnSpc>
              <a:spcBef>
                <a:spcPts val="1300"/>
              </a:spcBef>
              <a:spcAft>
                <a:spcPts val="0"/>
              </a:spcAft>
              <a:buSzPts val="7111"/>
              <a:buNone/>
            </a:pPr>
            <a:r>
              <a:rPr lang="en-US" sz="4800" dirty="0">
                <a:solidFill>
                  <a:srgbClr val="080EA0"/>
                </a:solidFill>
                <a:latin typeface="Montserrat Black"/>
                <a:ea typeface="Montserrat Black"/>
                <a:cs typeface="Montserrat Black"/>
                <a:sym typeface="Montserrat Black"/>
              </a:rPr>
              <a:t>Group Rules</a:t>
            </a:r>
            <a:endParaRPr sz="4800" dirty="0">
              <a:solidFill>
                <a:srgbClr val="080EA0"/>
              </a:solidFill>
              <a:latin typeface="Montserrat Black"/>
              <a:ea typeface="Montserrat Black"/>
              <a:cs typeface="Montserrat Black"/>
              <a:sym typeface="Montserrat Black"/>
            </a:endParaRPr>
          </a:p>
        </p:txBody>
      </p:sp>
      <p:sp>
        <p:nvSpPr>
          <p:cNvPr id="72" name="Google Shape;72;g10efdfbf04f_0_0"/>
          <p:cNvSpPr txBox="1">
            <a:spLocks noGrp="1"/>
          </p:cNvSpPr>
          <p:nvPr>
            <p:ph type="subTitle" idx="1"/>
          </p:nvPr>
        </p:nvSpPr>
        <p:spPr>
          <a:xfrm>
            <a:off x="834000" y="1717300"/>
            <a:ext cx="10524000" cy="4410900"/>
          </a:xfrm>
          <a:prstGeom prst="rect">
            <a:avLst/>
          </a:prstGeom>
          <a:noFill/>
          <a:ln>
            <a:noFill/>
          </a:ln>
        </p:spPr>
        <p:txBody>
          <a:bodyPr spcFirstLastPara="1" wrap="square" lIns="121900" tIns="121900" rIns="121900" bIns="121900" anchor="t" anchorCtr="0">
            <a:noAutofit/>
          </a:bodyPr>
          <a:lstStyle/>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This is a</a:t>
            </a:r>
            <a:r>
              <a:rPr lang="en-US" sz="2400" b="1" dirty="0">
                <a:solidFill>
                  <a:srgbClr val="000000"/>
                </a:solidFill>
                <a:latin typeface="Arial" panose="020B0604020202020204" pitchFamily="34" charset="0"/>
                <a:cs typeface="Arial" panose="020B0604020202020204" pitchFamily="34" charset="0"/>
              </a:rPr>
              <a:t> safe place.</a:t>
            </a:r>
            <a:endParaRPr sz="2400" b="1"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We </a:t>
            </a:r>
            <a:r>
              <a:rPr lang="en-US" sz="2400" b="1" dirty="0">
                <a:solidFill>
                  <a:srgbClr val="000000"/>
                </a:solidFill>
                <a:latin typeface="Arial" panose="020B0604020202020204" pitchFamily="34" charset="0"/>
                <a:cs typeface="Arial" panose="020B0604020202020204" pitchFamily="34" charset="0"/>
              </a:rPr>
              <a:t>respect </a:t>
            </a:r>
            <a:r>
              <a:rPr lang="en-US" sz="2400" dirty="0">
                <a:solidFill>
                  <a:srgbClr val="000000"/>
                </a:solidFill>
                <a:latin typeface="Arial" panose="020B0604020202020204" pitchFamily="34" charset="0"/>
                <a:cs typeface="Arial" panose="020B0604020202020204" pitchFamily="34" charset="0"/>
              </a:rPr>
              <a:t>each other.</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Please keep your </a:t>
            </a:r>
            <a:r>
              <a:rPr lang="en-US" sz="2400" b="1" dirty="0">
                <a:solidFill>
                  <a:srgbClr val="000000"/>
                </a:solidFill>
                <a:latin typeface="Arial" panose="020B0604020202020204" pitchFamily="34" charset="0"/>
                <a:cs typeface="Arial" panose="020B0604020202020204" pitchFamily="34" charset="0"/>
              </a:rPr>
              <a:t>camera on</a:t>
            </a:r>
            <a:r>
              <a:rPr lang="en-US" sz="2400" dirty="0">
                <a:solidFill>
                  <a:srgbClr val="000000"/>
                </a:solidFill>
                <a:latin typeface="Arial" panose="020B0604020202020204" pitchFamily="34" charset="0"/>
                <a:cs typeface="Arial" panose="020B0604020202020204" pitchFamily="34" charset="0"/>
              </a:rPr>
              <a:t> so we can see each other.</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It’s OK to use the</a:t>
            </a:r>
            <a:r>
              <a:rPr lang="en-US" sz="2400" b="1" dirty="0">
                <a:solidFill>
                  <a:srgbClr val="000000"/>
                </a:solidFill>
                <a:latin typeface="Arial" panose="020B0604020202020204" pitchFamily="34" charset="0"/>
                <a:cs typeface="Arial" panose="020B0604020202020204" pitchFamily="34" charset="0"/>
              </a:rPr>
              <a:t> chat function</a:t>
            </a:r>
            <a:r>
              <a:rPr lang="en-US" sz="2400" dirty="0">
                <a:solidFill>
                  <a:srgbClr val="000000"/>
                </a:solidFill>
                <a:latin typeface="Arial" panose="020B0604020202020204" pitchFamily="34" charset="0"/>
                <a:cs typeface="Arial" panose="020B0604020202020204" pitchFamily="34" charset="0"/>
              </a:rPr>
              <a:t> but please do so appropriately.</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What is said in this group</a:t>
            </a:r>
            <a:r>
              <a:rPr lang="en-US" sz="2400" b="1" dirty="0">
                <a:solidFill>
                  <a:srgbClr val="000000"/>
                </a:solidFill>
                <a:latin typeface="Arial" panose="020B0604020202020204" pitchFamily="34" charset="0"/>
                <a:cs typeface="Arial" panose="020B0604020202020204" pitchFamily="34" charset="0"/>
              </a:rPr>
              <a:t> stays in this group.*</a:t>
            </a:r>
            <a:endParaRPr sz="2400" b="1"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2b916db9bf_1_0"/>
          <p:cNvSpPr txBox="1">
            <a:spLocks noGrp="1"/>
          </p:cNvSpPr>
          <p:nvPr>
            <p:ph type="subTitle" idx="1"/>
          </p:nvPr>
        </p:nvSpPr>
        <p:spPr>
          <a:xfrm>
            <a:off x="832637" y="2917650"/>
            <a:ext cx="10526727" cy="10227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SzPts val="3700"/>
              <a:buNone/>
            </a:pPr>
            <a:r>
              <a:rPr lang="en-US" sz="3200" dirty="0">
                <a:solidFill>
                  <a:srgbClr val="000000"/>
                </a:solidFill>
              </a:rPr>
              <a:t>What is your favorite season and why? </a:t>
            </a:r>
            <a:endParaRPr sz="3200" dirty="0">
              <a:solidFill>
                <a:srgbClr val="000000"/>
              </a:solidFill>
            </a:endParaRPr>
          </a:p>
          <a:p>
            <a:pPr marL="0" lvl="0" indent="0" algn="ctr" rtl="0">
              <a:lnSpc>
                <a:spcPct val="114000"/>
              </a:lnSpc>
              <a:spcBef>
                <a:spcPts val="0"/>
              </a:spcBef>
              <a:spcAft>
                <a:spcPts val="0"/>
              </a:spcAft>
              <a:buSzPts val="3700"/>
              <a:buNone/>
            </a:pPr>
            <a:r>
              <a:rPr lang="en-US" sz="3200" dirty="0">
                <a:solidFill>
                  <a:srgbClr val="000000"/>
                </a:solidFill>
              </a:rPr>
              <a:t>Winter, spring, summer, or fall?</a:t>
            </a:r>
            <a:endParaRPr sz="3200" dirty="0">
              <a:solidFill>
                <a:srgbClr val="000000"/>
              </a:solidFill>
            </a:endParaRPr>
          </a:p>
        </p:txBody>
      </p:sp>
      <p:sp>
        <p:nvSpPr>
          <p:cNvPr id="79" name="Google Shape;79;g22b916db9bf_1_0"/>
          <p:cNvSpPr txBox="1"/>
          <p:nvPr/>
        </p:nvSpPr>
        <p:spPr>
          <a:xfrm>
            <a:off x="347400" y="304800"/>
            <a:ext cx="11497200" cy="1022700"/>
          </a:xfrm>
          <a:prstGeom prst="rect">
            <a:avLst/>
          </a:prstGeom>
          <a:noFill/>
          <a:ln>
            <a:noFill/>
          </a:ln>
        </p:spPr>
        <p:txBody>
          <a:bodyPr spcFirstLastPara="1" wrap="square" lIns="121900" tIns="121900" rIns="121900" bIns="121900" anchor="b" anchorCtr="0">
            <a:noAutofit/>
          </a:bodyPr>
          <a:lstStyle/>
          <a:p>
            <a:pPr marL="0" marR="0" lvl="0" indent="0" algn="ctr" rtl="0">
              <a:lnSpc>
                <a:spcPct val="100000"/>
              </a:lnSpc>
              <a:spcBef>
                <a:spcPts val="1300"/>
              </a:spcBef>
              <a:spcAft>
                <a:spcPts val="0"/>
              </a:spcAft>
              <a:buClr>
                <a:srgbClr val="000000"/>
              </a:buClr>
              <a:buSzPts val="3820"/>
              <a:buFont typeface="Arial"/>
              <a:buNone/>
            </a:pPr>
            <a:r>
              <a:rPr lang="en-US" sz="3820" b="0" i="0" u="none" strike="noStrike" cap="none" dirty="0">
                <a:solidFill>
                  <a:srgbClr val="080EA0"/>
                </a:solidFill>
                <a:latin typeface="Montserrat Black"/>
                <a:ea typeface="Montserrat Black"/>
                <a:cs typeface="Montserrat Black"/>
                <a:sym typeface="Montserrat Black"/>
              </a:rPr>
              <a:t>Getting to Know Each Other in 5 Minutes…</a:t>
            </a:r>
            <a:r>
              <a:rPr lang="en-US" sz="3920" b="0" i="0" u="none" strike="noStrike" cap="none" dirty="0">
                <a:solidFill>
                  <a:srgbClr val="080EA0"/>
                </a:solidFill>
                <a:latin typeface="Montserrat Black"/>
                <a:ea typeface="Montserrat Black"/>
                <a:cs typeface="Montserrat Black"/>
                <a:sym typeface="Montserrat Black"/>
              </a:rPr>
              <a:t> </a:t>
            </a:r>
            <a:endParaRPr sz="392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23960b4674b_2_0"/>
          <p:cNvSpPr txBox="1"/>
          <p:nvPr/>
        </p:nvSpPr>
        <p:spPr>
          <a:xfrm>
            <a:off x="1200750" y="5087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Choose a Leaf</a:t>
            </a:r>
            <a:endParaRPr sz="4800" b="0" i="0" u="none" strike="noStrike" cap="none" dirty="0">
              <a:solidFill>
                <a:srgbClr val="080EA0"/>
              </a:solidFill>
              <a:latin typeface="Montserrat Black"/>
              <a:ea typeface="Montserrat Black"/>
              <a:cs typeface="Montserrat Black"/>
              <a:sym typeface="Montserrat Black"/>
            </a:endParaRPr>
          </a:p>
        </p:txBody>
      </p:sp>
      <p:sp>
        <p:nvSpPr>
          <p:cNvPr id="86" name="Google Shape;86;g23960b4674b_2_0">
            <a:hlinkClick r:id="rId3" action="ppaction://hlinksldjump"/>
          </p:cNvPr>
          <p:cNvSpPr txBox="1"/>
          <p:nvPr/>
        </p:nvSpPr>
        <p:spPr>
          <a:xfrm rot="624" flipH="1">
            <a:off x="10540004"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pic>
        <p:nvPicPr>
          <p:cNvPr id="87" name="Google Shape;87;g23960b4674b_2_0"/>
          <p:cNvPicPr preferRelativeResize="0"/>
          <p:nvPr/>
        </p:nvPicPr>
        <p:blipFill rotWithShape="1">
          <a:blip r:embed="rId4">
            <a:alphaModFix/>
          </a:blip>
          <a:srcRect/>
          <a:stretch/>
        </p:blipFill>
        <p:spPr>
          <a:xfrm>
            <a:off x="2705100" y="1432125"/>
            <a:ext cx="6518974" cy="5367975"/>
          </a:xfrm>
          <a:prstGeom prst="rect">
            <a:avLst/>
          </a:prstGeom>
          <a:noFill/>
          <a:ln>
            <a:noFill/>
          </a:ln>
        </p:spPr>
      </p:pic>
      <p:sp>
        <p:nvSpPr>
          <p:cNvPr id="88" name="Google Shape;88;g23960b4674b_2_0">
            <a:hlinkClick r:id="rId5" action="ppaction://hlinksldjump"/>
          </p:cNvPr>
          <p:cNvSpPr txBox="1"/>
          <p:nvPr/>
        </p:nvSpPr>
        <p:spPr>
          <a:xfrm>
            <a:off x="2242200" y="4610250"/>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1</a:t>
            </a:r>
            <a:endParaRPr sz="3800" b="1" i="0" u="none" strike="noStrike" cap="none" dirty="0">
              <a:solidFill>
                <a:srgbClr val="020B69"/>
              </a:solidFill>
              <a:latin typeface="Arial"/>
              <a:ea typeface="Arial"/>
              <a:cs typeface="Arial"/>
              <a:sym typeface="Arial"/>
            </a:endParaRPr>
          </a:p>
        </p:txBody>
      </p:sp>
      <p:sp>
        <p:nvSpPr>
          <p:cNvPr id="89" name="Google Shape;89;g23960b4674b_2_0">
            <a:hlinkClick r:id="rId6" action="ppaction://hlinksldjump"/>
          </p:cNvPr>
          <p:cNvSpPr txBox="1"/>
          <p:nvPr/>
        </p:nvSpPr>
        <p:spPr>
          <a:xfrm>
            <a:off x="3143900" y="3198138"/>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2</a:t>
            </a:r>
            <a:endParaRPr sz="3800" b="1" i="0" u="none" strike="noStrike" cap="none" dirty="0">
              <a:solidFill>
                <a:srgbClr val="020B69"/>
              </a:solidFill>
              <a:latin typeface="Arial"/>
              <a:ea typeface="Arial"/>
              <a:cs typeface="Arial"/>
              <a:sym typeface="Arial"/>
            </a:endParaRPr>
          </a:p>
        </p:txBody>
      </p:sp>
      <p:sp>
        <p:nvSpPr>
          <p:cNvPr id="90" name="Google Shape;90;g23960b4674b_2_0">
            <a:hlinkClick r:id="rId7" action="ppaction://hlinksldjump"/>
          </p:cNvPr>
          <p:cNvSpPr txBox="1"/>
          <p:nvPr/>
        </p:nvSpPr>
        <p:spPr>
          <a:xfrm>
            <a:off x="3835400" y="4165313"/>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3</a:t>
            </a:r>
            <a:endParaRPr sz="3800" b="1" i="0" u="none" strike="noStrike" cap="none" dirty="0">
              <a:solidFill>
                <a:srgbClr val="020B69"/>
              </a:solidFill>
              <a:latin typeface="Arial"/>
              <a:ea typeface="Arial"/>
              <a:cs typeface="Arial"/>
              <a:sym typeface="Arial"/>
            </a:endParaRPr>
          </a:p>
        </p:txBody>
      </p:sp>
      <p:sp>
        <p:nvSpPr>
          <p:cNvPr id="91" name="Google Shape;91;g23960b4674b_2_0">
            <a:hlinkClick r:id="rId8" action="ppaction://hlinksldjump"/>
          </p:cNvPr>
          <p:cNvSpPr txBox="1"/>
          <p:nvPr/>
        </p:nvSpPr>
        <p:spPr>
          <a:xfrm>
            <a:off x="4526900" y="1597938"/>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4</a:t>
            </a:r>
            <a:endParaRPr sz="3800" b="1" i="0" u="none" strike="noStrike" cap="none" dirty="0">
              <a:solidFill>
                <a:srgbClr val="020B69"/>
              </a:solidFill>
              <a:latin typeface="Arial"/>
              <a:ea typeface="Arial"/>
              <a:cs typeface="Arial"/>
              <a:sym typeface="Arial"/>
            </a:endParaRPr>
          </a:p>
        </p:txBody>
      </p:sp>
      <p:sp>
        <p:nvSpPr>
          <p:cNvPr id="92" name="Google Shape;92;g23960b4674b_2_0">
            <a:hlinkClick r:id="rId9" action="ppaction://hlinksldjump"/>
          </p:cNvPr>
          <p:cNvSpPr txBox="1"/>
          <p:nvPr/>
        </p:nvSpPr>
        <p:spPr>
          <a:xfrm>
            <a:off x="4811800" y="3040263"/>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5</a:t>
            </a:r>
            <a:endParaRPr sz="3800" b="1" i="0" u="none" strike="noStrike" cap="none" dirty="0">
              <a:solidFill>
                <a:srgbClr val="020B69"/>
              </a:solidFill>
              <a:latin typeface="Arial"/>
              <a:ea typeface="Arial"/>
              <a:cs typeface="Arial"/>
              <a:sym typeface="Arial"/>
            </a:endParaRPr>
          </a:p>
        </p:txBody>
      </p:sp>
      <p:sp>
        <p:nvSpPr>
          <p:cNvPr id="93" name="Google Shape;93;g23960b4674b_2_0">
            <a:hlinkClick r:id="rId10" action="ppaction://hlinksldjump"/>
          </p:cNvPr>
          <p:cNvSpPr txBox="1"/>
          <p:nvPr/>
        </p:nvSpPr>
        <p:spPr>
          <a:xfrm>
            <a:off x="5929400" y="1597938"/>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6</a:t>
            </a:r>
            <a:endParaRPr sz="3800" b="1" i="0" u="none" strike="noStrike" cap="none" dirty="0">
              <a:solidFill>
                <a:srgbClr val="020B69"/>
              </a:solidFill>
              <a:latin typeface="Arial"/>
              <a:ea typeface="Arial"/>
              <a:cs typeface="Arial"/>
              <a:sym typeface="Arial"/>
            </a:endParaRPr>
          </a:p>
        </p:txBody>
      </p:sp>
      <p:sp>
        <p:nvSpPr>
          <p:cNvPr id="94" name="Google Shape;94;g23960b4674b_2_0">
            <a:hlinkClick r:id="rId11" action="ppaction://hlinksldjump"/>
          </p:cNvPr>
          <p:cNvSpPr txBox="1"/>
          <p:nvPr/>
        </p:nvSpPr>
        <p:spPr>
          <a:xfrm>
            <a:off x="6274213" y="2944138"/>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7</a:t>
            </a:r>
            <a:endParaRPr sz="3800" b="1" i="0" u="none" strike="noStrike" cap="none" dirty="0">
              <a:solidFill>
                <a:srgbClr val="020B69"/>
              </a:solidFill>
              <a:latin typeface="Arial"/>
              <a:ea typeface="Arial"/>
              <a:cs typeface="Arial"/>
              <a:sym typeface="Arial"/>
            </a:endParaRPr>
          </a:p>
        </p:txBody>
      </p:sp>
      <p:sp>
        <p:nvSpPr>
          <p:cNvPr id="95" name="Google Shape;95;g23960b4674b_2_0">
            <a:hlinkClick r:id="rId12" action="ppaction://hlinksldjump"/>
          </p:cNvPr>
          <p:cNvSpPr txBox="1"/>
          <p:nvPr/>
        </p:nvSpPr>
        <p:spPr>
          <a:xfrm>
            <a:off x="7204938" y="3967638"/>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8</a:t>
            </a:r>
            <a:endParaRPr sz="3800" b="1" i="0" u="none" strike="noStrike" cap="none" dirty="0">
              <a:solidFill>
                <a:srgbClr val="020B69"/>
              </a:solidFill>
              <a:latin typeface="Arial"/>
              <a:ea typeface="Arial"/>
              <a:cs typeface="Arial"/>
              <a:sym typeface="Arial"/>
            </a:endParaRPr>
          </a:p>
        </p:txBody>
      </p:sp>
      <p:sp>
        <p:nvSpPr>
          <p:cNvPr id="96" name="Google Shape;96;g23960b4674b_2_0">
            <a:hlinkClick r:id="rId13" action="ppaction://hlinksldjump"/>
          </p:cNvPr>
          <p:cNvSpPr txBox="1"/>
          <p:nvPr/>
        </p:nvSpPr>
        <p:spPr>
          <a:xfrm>
            <a:off x="8181313" y="2504713"/>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9</a:t>
            </a:r>
            <a:endParaRPr sz="3800" b="1" i="0" u="none" strike="noStrike" cap="none" dirty="0">
              <a:solidFill>
                <a:srgbClr val="020B69"/>
              </a:solidFill>
              <a:latin typeface="Arial"/>
              <a:ea typeface="Arial"/>
              <a:cs typeface="Arial"/>
              <a:sym typeface="Arial"/>
            </a:endParaRPr>
          </a:p>
        </p:txBody>
      </p:sp>
      <p:sp>
        <p:nvSpPr>
          <p:cNvPr id="97" name="Google Shape;97;g23960b4674b_2_0">
            <a:hlinkClick r:id="rId14" action="ppaction://hlinksldjump"/>
          </p:cNvPr>
          <p:cNvSpPr txBox="1"/>
          <p:nvPr/>
        </p:nvSpPr>
        <p:spPr>
          <a:xfrm>
            <a:off x="8917933" y="3967650"/>
            <a:ext cx="11406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10</a:t>
            </a:r>
            <a:endParaRPr sz="3800" b="1" i="0" u="none" strike="noStrike" cap="none" dirty="0">
              <a:solidFill>
                <a:srgbClr val="020B69"/>
              </a:solidFill>
              <a:latin typeface="Arial"/>
              <a:ea typeface="Arial"/>
              <a:cs typeface="Arial"/>
              <a:sym typeface="Arial"/>
            </a:endParaRPr>
          </a:p>
        </p:txBody>
      </p:sp>
      <p:pic>
        <p:nvPicPr>
          <p:cNvPr id="98" name="Google Shape;98;g23960b4674b_2_0" descr="Maple leaf clipart. Free download transparent .PNG | Creazilla">
            <a:hlinkClick r:id="rId5" action="ppaction://hlinksldjump"/>
          </p:cNvPr>
          <p:cNvPicPr preferRelativeResize="0"/>
          <p:nvPr/>
        </p:nvPicPr>
        <p:blipFill rotWithShape="1">
          <a:blip r:embed="rId15">
            <a:alphaModFix/>
          </a:blip>
          <a:srcRect/>
          <a:stretch/>
        </p:blipFill>
        <p:spPr>
          <a:xfrm rot="1797487">
            <a:off x="2707767" y="4399649"/>
            <a:ext cx="1013117" cy="1088353"/>
          </a:xfrm>
          <a:prstGeom prst="rect">
            <a:avLst/>
          </a:prstGeom>
          <a:noFill/>
          <a:ln>
            <a:noFill/>
          </a:ln>
        </p:spPr>
      </p:pic>
      <p:pic>
        <p:nvPicPr>
          <p:cNvPr id="99" name="Google Shape;99;g23960b4674b_2_0" descr="Maple leaf clipart. Free download transparent .PNG | Creazilla">
            <a:hlinkClick r:id="rId6" action="ppaction://hlinksldjump"/>
          </p:cNvPr>
          <p:cNvPicPr preferRelativeResize="0"/>
          <p:nvPr/>
        </p:nvPicPr>
        <p:blipFill rotWithShape="1">
          <a:blip r:embed="rId16">
            <a:alphaModFix/>
          </a:blip>
          <a:srcRect/>
          <a:stretch/>
        </p:blipFill>
        <p:spPr>
          <a:xfrm rot="1797487">
            <a:off x="3649972" y="2963426"/>
            <a:ext cx="1032381" cy="1109047"/>
          </a:xfrm>
          <a:prstGeom prst="rect">
            <a:avLst/>
          </a:prstGeom>
          <a:noFill/>
          <a:ln>
            <a:noFill/>
          </a:ln>
        </p:spPr>
      </p:pic>
      <p:pic>
        <p:nvPicPr>
          <p:cNvPr id="100" name="Google Shape;100;g23960b4674b_2_0" descr="Maple leaf clipart. Free download transparent .PNG | Creazilla">
            <a:hlinkClick r:id="rId9" action="ppaction://hlinksldjump"/>
          </p:cNvPr>
          <p:cNvPicPr preferRelativeResize="0"/>
          <p:nvPr/>
        </p:nvPicPr>
        <p:blipFill rotWithShape="1">
          <a:blip r:embed="rId17">
            <a:alphaModFix/>
          </a:blip>
          <a:srcRect/>
          <a:stretch/>
        </p:blipFill>
        <p:spPr>
          <a:xfrm rot="1797487">
            <a:off x="5349747" y="3207376"/>
            <a:ext cx="1032381" cy="1109047"/>
          </a:xfrm>
          <a:prstGeom prst="rect">
            <a:avLst/>
          </a:prstGeom>
          <a:noFill/>
          <a:ln>
            <a:noFill/>
          </a:ln>
        </p:spPr>
      </p:pic>
      <p:pic>
        <p:nvPicPr>
          <p:cNvPr id="101" name="Google Shape;101;g23960b4674b_2_0" descr="Maple leaf clipart. Free download transparent .PNG | Creazilla">
            <a:hlinkClick r:id="rId14" action="ppaction://hlinksldjump"/>
          </p:cNvPr>
          <p:cNvPicPr preferRelativeResize="0"/>
          <p:nvPr/>
        </p:nvPicPr>
        <p:blipFill rotWithShape="1">
          <a:blip r:embed="rId18">
            <a:alphaModFix/>
          </a:blip>
          <a:srcRect/>
          <a:stretch/>
        </p:blipFill>
        <p:spPr>
          <a:xfrm rot="1797487">
            <a:off x="8566872" y="4607576"/>
            <a:ext cx="1032381" cy="1109047"/>
          </a:xfrm>
          <a:prstGeom prst="rect">
            <a:avLst/>
          </a:prstGeom>
          <a:noFill/>
          <a:ln>
            <a:noFill/>
          </a:ln>
        </p:spPr>
      </p:pic>
      <p:pic>
        <p:nvPicPr>
          <p:cNvPr id="102" name="Google Shape;102;g23960b4674b_2_0" descr="Maple leaf clipart. Free download transparent .PNG | Creazilla">
            <a:hlinkClick r:id="rId12" action="ppaction://hlinksldjump"/>
          </p:cNvPr>
          <p:cNvPicPr preferRelativeResize="0"/>
          <p:nvPr/>
        </p:nvPicPr>
        <p:blipFill rotWithShape="1">
          <a:blip r:embed="rId19">
            <a:alphaModFix/>
          </a:blip>
          <a:srcRect/>
          <a:stretch/>
        </p:blipFill>
        <p:spPr>
          <a:xfrm rot="1797487">
            <a:off x="7260522" y="4454301"/>
            <a:ext cx="1032381" cy="1109047"/>
          </a:xfrm>
          <a:prstGeom prst="rect">
            <a:avLst/>
          </a:prstGeom>
          <a:noFill/>
          <a:ln>
            <a:noFill/>
          </a:ln>
        </p:spPr>
      </p:pic>
      <p:pic>
        <p:nvPicPr>
          <p:cNvPr id="103" name="Google Shape;103;g23960b4674b_2_0" descr="Maple leaf clipart. Free download transparent .PNG | Creazilla">
            <a:hlinkClick r:id="rId13" action="ppaction://hlinksldjump"/>
          </p:cNvPr>
          <p:cNvPicPr preferRelativeResize="0"/>
          <p:nvPr/>
        </p:nvPicPr>
        <p:blipFill rotWithShape="1">
          <a:blip r:embed="rId20">
            <a:alphaModFix/>
          </a:blip>
          <a:srcRect/>
          <a:stretch/>
        </p:blipFill>
        <p:spPr>
          <a:xfrm rot="1797487">
            <a:off x="8104422" y="3207376"/>
            <a:ext cx="1032381" cy="1109047"/>
          </a:xfrm>
          <a:prstGeom prst="rect">
            <a:avLst/>
          </a:prstGeom>
          <a:noFill/>
          <a:ln>
            <a:noFill/>
          </a:ln>
        </p:spPr>
      </p:pic>
      <p:pic>
        <p:nvPicPr>
          <p:cNvPr id="104" name="Google Shape;104;g23960b4674b_2_0" descr="Maple leaf clipart. Free download transparent .PNG | Creazilla">
            <a:hlinkClick r:id="rId11" action="ppaction://hlinksldjump"/>
          </p:cNvPr>
          <p:cNvPicPr preferRelativeResize="0"/>
          <p:nvPr/>
        </p:nvPicPr>
        <p:blipFill rotWithShape="1">
          <a:blip r:embed="rId21">
            <a:alphaModFix/>
          </a:blip>
          <a:srcRect/>
          <a:stretch/>
        </p:blipFill>
        <p:spPr>
          <a:xfrm rot="1797487">
            <a:off x="6703059" y="3207376"/>
            <a:ext cx="1032381" cy="1109047"/>
          </a:xfrm>
          <a:prstGeom prst="rect">
            <a:avLst/>
          </a:prstGeom>
          <a:noFill/>
          <a:ln>
            <a:noFill/>
          </a:ln>
        </p:spPr>
      </p:pic>
      <p:pic>
        <p:nvPicPr>
          <p:cNvPr id="105" name="Google Shape;105;g23960b4674b_2_0" descr="Maple leaf clipart. Free download transparent .PNG | Creazilla">
            <a:hlinkClick r:id="rId10" action="ppaction://hlinksldjump"/>
          </p:cNvPr>
          <p:cNvPicPr preferRelativeResize="0"/>
          <p:nvPr/>
        </p:nvPicPr>
        <p:blipFill rotWithShape="1">
          <a:blip r:embed="rId22">
            <a:alphaModFix/>
          </a:blip>
          <a:srcRect/>
          <a:stretch/>
        </p:blipFill>
        <p:spPr>
          <a:xfrm rot="1797487">
            <a:off x="6436047" y="1981501"/>
            <a:ext cx="1032381" cy="1109047"/>
          </a:xfrm>
          <a:prstGeom prst="rect">
            <a:avLst/>
          </a:prstGeom>
          <a:noFill/>
          <a:ln>
            <a:noFill/>
          </a:ln>
        </p:spPr>
      </p:pic>
      <p:pic>
        <p:nvPicPr>
          <p:cNvPr id="106" name="Google Shape;106;g23960b4674b_2_0" descr="Maple leaf clipart. Free download transparent .PNG | Creazilla">
            <a:hlinkClick r:id="rId8" action="ppaction://hlinksldjump"/>
          </p:cNvPr>
          <p:cNvPicPr preferRelativeResize="0"/>
          <p:nvPr/>
        </p:nvPicPr>
        <p:blipFill rotWithShape="1">
          <a:blip r:embed="rId23">
            <a:alphaModFix/>
          </a:blip>
          <a:srcRect/>
          <a:stretch/>
        </p:blipFill>
        <p:spPr>
          <a:xfrm rot="1797487">
            <a:off x="4855184" y="1883376"/>
            <a:ext cx="1032381" cy="1109047"/>
          </a:xfrm>
          <a:prstGeom prst="rect">
            <a:avLst/>
          </a:prstGeom>
          <a:noFill/>
          <a:ln>
            <a:noFill/>
          </a:ln>
        </p:spPr>
      </p:pic>
      <p:pic>
        <p:nvPicPr>
          <p:cNvPr id="107" name="Google Shape;107;g23960b4674b_2_0" descr="Maple leaf clipart. Free download transparent .PNG | Creazilla">
            <a:hlinkClick r:id="rId7" action="ppaction://hlinksldjump"/>
          </p:cNvPr>
          <p:cNvPicPr preferRelativeResize="0"/>
          <p:nvPr/>
        </p:nvPicPr>
        <p:blipFill rotWithShape="1">
          <a:blip r:embed="rId24">
            <a:alphaModFix/>
          </a:blip>
          <a:srcRect/>
          <a:stretch/>
        </p:blipFill>
        <p:spPr>
          <a:xfrm rot="1797487">
            <a:off x="4280247" y="4210576"/>
            <a:ext cx="1032381" cy="11090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12"/>
        <p:cNvGrpSpPr/>
        <p:nvPr/>
      </p:nvGrpSpPr>
      <p:grpSpPr>
        <a:xfrm>
          <a:off x="0" y="0"/>
          <a:ext cx="0" cy="0"/>
          <a:chOff x="0" y="0"/>
          <a:chExt cx="0" cy="0"/>
        </a:xfrm>
      </p:grpSpPr>
      <p:sp>
        <p:nvSpPr>
          <p:cNvPr id="113" name="Google Shape;113;p8"/>
          <p:cNvSpPr txBox="1">
            <a:spLocks noGrp="1"/>
          </p:cNvSpPr>
          <p:nvPr>
            <p:ph type="body" idx="1"/>
          </p:nvPr>
        </p:nvSpPr>
        <p:spPr>
          <a:xfrm>
            <a:off x="0" y="3054000"/>
            <a:ext cx="12221750" cy="750000"/>
          </a:xfrm>
          <a:prstGeom prst="rect">
            <a:avLst/>
          </a:prstGeom>
          <a:noFill/>
          <a:ln>
            <a:noFill/>
          </a:ln>
        </p:spPr>
        <p:txBody>
          <a:bodyPr spcFirstLastPara="1" wrap="square" lIns="91425" tIns="45700" rIns="91425" bIns="45700" anchor="ctr" anchorCtr="0">
            <a:noAutofit/>
          </a:bodyPr>
          <a:lstStyle/>
          <a:p>
            <a:pPr marL="177800" lvl="0" indent="0" algn="ctr" rtl="0">
              <a:lnSpc>
                <a:spcPct val="90000"/>
              </a:lnSpc>
              <a:spcBef>
                <a:spcPts val="0"/>
              </a:spcBef>
              <a:buClr>
                <a:schemeClr val="dk1"/>
              </a:buClr>
              <a:buSzPts val="2800"/>
              <a:buNone/>
            </a:pPr>
            <a:r>
              <a:rPr lang="en-US" sz="3200" dirty="0">
                <a:solidFill>
                  <a:schemeClr val="dk1"/>
                </a:solidFill>
              </a:rPr>
              <a:t>Tell us about a time you enjoyed being with your sibling.</a:t>
            </a:r>
            <a:endParaRPr sz="3200" dirty="0"/>
          </a:p>
        </p:txBody>
      </p:sp>
      <p:sp>
        <p:nvSpPr>
          <p:cNvPr id="114" name="Google Shape;114;p8"/>
          <p:cNvSpPr txBox="1"/>
          <p:nvPr/>
        </p:nvSpPr>
        <p:spPr>
          <a:xfrm>
            <a:off x="4482350" y="6245400"/>
            <a:ext cx="7739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pic>
        <p:nvPicPr>
          <p:cNvPr id="4" name="Google Shape;114;p8">
            <a:hlinkClick r:id="rId3" action="ppaction://hlinksldjump"/>
            <a:extLst>
              <a:ext uri="{FF2B5EF4-FFF2-40B4-BE49-F238E27FC236}">
                <a16:creationId xmlns:a16="http://schemas.microsoft.com/office/drawing/2014/main" id="{5885BB74-CC6E-00A6-1463-64CC27602934}"/>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19"/>
        <p:cNvGrpSpPr/>
        <p:nvPr/>
      </p:nvGrpSpPr>
      <p:grpSpPr>
        <a:xfrm>
          <a:off x="0" y="0"/>
          <a:ext cx="0" cy="0"/>
          <a:chOff x="0" y="0"/>
          <a:chExt cx="0" cy="0"/>
        </a:xfrm>
      </p:grpSpPr>
      <p:sp>
        <p:nvSpPr>
          <p:cNvPr id="120" name="Google Shape;120;p9"/>
          <p:cNvSpPr txBox="1">
            <a:spLocks noGrp="1"/>
          </p:cNvSpPr>
          <p:nvPr>
            <p:ph type="body" idx="1"/>
          </p:nvPr>
        </p:nvSpPr>
        <p:spPr>
          <a:xfrm>
            <a:off x="0" y="2742000"/>
            <a:ext cx="12192000" cy="1374000"/>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buClr>
                <a:schemeClr val="dk1"/>
              </a:buClr>
              <a:buSzPts val="2800"/>
              <a:buNone/>
            </a:pPr>
            <a:r>
              <a:rPr lang="en-US" sz="3200" dirty="0">
                <a:solidFill>
                  <a:schemeClr val="dk1"/>
                </a:solidFill>
              </a:rPr>
              <a:t>Should everybody be treated the same, even if some people</a:t>
            </a:r>
          </a:p>
          <a:p>
            <a:pPr marL="0" lvl="0" indent="0" algn="ctr" rtl="0">
              <a:lnSpc>
                <a:spcPct val="114000"/>
              </a:lnSpc>
              <a:spcBef>
                <a:spcPts val="0"/>
              </a:spcBef>
              <a:buClr>
                <a:schemeClr val="dk1"/>
              </a:buClr>
              <a:buSzPts val="2800"/>
              <a:buNone/>
            </a:pPr>
            <a:r>
              <a:rPr lang="en-US" sz="3200" dirty="0">
                <a:solidFill>
                  <a:schemeClr val="dk1"/>
                </a:solidFill>
              </a:rPr>
              <a:t>have disabilities?</a:t>
            </a:r>
            <a:endParaRPr sz="28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6D5A89B5-9E6B-027E-7BBC-42801A694303}"/>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25"/>
        <p:cNvGrpSpPr/>
        <p:nvPr/>
      </p:nvGrpSpPr>
      <p:grpSpPr>
        <a:xfrm>
          <a:off x="0" y="0"/>
          <a:ext cx="0" cy="0"/>
          <a:chOff x="0" y="0"/>
          <a:chExt cx="0" cy="0"/>
        </a:xfrm>
      </p:grpSpPr>
      <p:sp>
        <p:nvSpPr>
          <p:cNvPr id="126" name="Google Shape;126;p10"/>
          <p:cNvSpPr txBox="1">
            <a:spLocks noGrp="1"/>
          </p:cNvSpPr>
          <p:nvPr>
            <p:ph type="body" idx="1"/>
          </p:nvPr>
        </p:nvSpPr>
        <p:spPr>
          <a:xfrm>
            <a:off x="838200" y="2929400"/>
            <a:ext cx="10515600" cy="999200"/>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spcAft>
                <a:spcPts val="0"/>
              </a:spcAft>
              <a:buClr>
                <a:schemeClr val="dk1"/>
              </a:buClr>
              <a:buSzPts val="2800"/>
              <a:buNone/>
            </a:pPr>
            <a:r>
              <a:rPr lang="en-US" sz="3200" dirty="0">
                <a:solidFill>
                  <a:schemeClr val="dk1"/>
                </a:solidFill>
              </a:rPr>
              <a:t>What do you do when your sibling is mean to you?</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A8038A9F-E729-C883-A765-68241FDCA0E7}"/>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31"/>
        <p:cNvGrpSpPr/>
        <p:nvPr/>
      </p:nvGrpSpPr>
      <p:grpSpPr>
        <a:xfrm>
          <a:off x="0" y="0"/>
          <a:ext cx="0" cy="0"/>
          <a:chOff x="0" y="0"/>
          <a:chExt cx="0" cy="0"/>
        </a:xfrm>
      </p:grpSpPr>
      <p:sp>
        <p:nvSpPr>
          <p:cNvPr id="132" name="Google Shape;132;p11"/>
          <p:cNvSpPr txBox="1">
            <a:spLocks noGrp="1"/>
          </p:cNvSpPr>
          <p:nvPr>
            <p:ph type="title"/>
          </p:nvPr>
        </p:nvSpPr>
        <p:spPr>
          <a:xfrm>
            <a:off x="0" y="2766150"/>
            <a:ext cx="12192000" cy="1325700"/>
          </a:xfrm>
          <a:prstGeom prst="rect">
            <a:avLst/>
          </a:prstGeom>
          <a:noFill/>
          <a:ln>
            <a:noFill/>
          </a:ln>
        </p:spPr>
        <p:txBody>
          <a:bodyPr spcFirstLastPara="1" wrap="square" lIns="91425" tIns="45700" rIns="91425" bIns="45700" anchor="ctr" anchorCtr="0">
            <a:normAutofit/>
          </a:bodyPr>
          <a:lstStyle/>
          <a:p>
            <a:pPr lvl="0" indent="0" algn="ctr" rtl="0">
              <a:lnSpc>
                <a:spcPct val="114000"/>
              </a:lnSpc>
              <a:spcAft>
                <a:spcPts val="0"/>
              </a:spcAft>
              <a:buClr>
                <a:schemeClr val="dk1"/>
              </a:buClr>
              <a:buSzPts val="2800"/>
              <a:buFont typeface="Arial"/>
              <a:buNone/>
            </a:pPr>
            <a:r>
              <a:rPr lang="en-US" sz="3200" dirty="0"/>
              <a:t>Some kids are afraid of the dark. Is there anything you’re afraid of?</a:t>
            </a:r>
            <a:endParaRPr sz="3200" dirty="0"/>
          </a:p>
        </p:txBody>
      </p:sp>
      <p:pic>
        <p:nvPicPr>
          <p:cNvPr id="4" name="Google Shape;114;p8">
            <a:hlinkClick r:id="rId3" action="ppaction://hlinksldjump"/>
            <a:extLst>
              <a:ext uri="{FF2B5EF4-FFF2-40B4-BE49-F238E27FC236}">
                <a16:creationId xmlns:a16="http://schemas.microsoft.com/office/drawing/2014/main" id="{0273C120-008E-DAAF-8B0F-822D082D5306}"/>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37"/>
        <p:cNvGrpSpPr/>
        <p:nvPr/>
      </p:nvGrpSpPr>
      <p:grpSpPr>
        <a:xfrm>
          <a:off x="0" y="0"/>
          <a:ext cx="0" cy="0"/>
          <a:chOff x="0" y="0"/>
          <a:chExt cx="0" cy="0"/>
        </a:xfrm>
      </p:grpSpPr>
      <p:sp>
        <p:nvSpPr>
          <p:cNvPr id="138" name="Google Shape;138;p12"/>
          <p:cNvSpPr txBox="1">
            <a:spLocks noGrp="1"/>
          </p:cNvSpPr>
          <p:nvPr>
            <p:ph type="body" idx="1"/>
          </p:nvPr>
        </p:nvSpPr>
        <p:spPr>
          <a:xfrm>
            <a:off x="0" y="2466271"/>
            <a:ext cx="12192000" cy="1925458"/>
          </a:xfrm>
          <a:prstGeom prst="rect">
            <a:avLst/>
          </a:prstGeom>
          <a:noFill/>
          <a:ln>
            <a:noFill/>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SzPts val="1800"/>
              <a:buNone/>
            </a:pPr>
            <a:r>
              <a:rPr lang="en-US" sz="3200" dirty="0">
                <a:solidFill>
                  <a:schemeClr val="dk1"/>
                </a:solidFill>
              </a:rPr>
              <a:t>My parents are divorced and have different rules at their houses.</a:t>
            </a:r>
          </a:p>
          <a:p>
            <a:pPr marL="0" lvl="0" indent="0" algn="ctr" rtl="0">
              <a:lnSpc>
                <a:spcPct val="115000"/>
              </a:lnSpc>
              <a:spcBef>
                <a:spcPts val="0"/>
              </a:spcBef>
              <a:spcAft>
                <a:spcPts val="0"/>
              </a:spcAft>
              <a:buSzPts val="1800"/>
              <a:buNone/>
            </a:pPr>
            <a:r>
              <a:rPr lang="en-US" sz="3200" dirty="0">
                <a:solidFill>
                  <a:schemeClr val="dk1"/>
                </a:solidFill>
              </a:rPr>
              <a:t>I wish they had the same rules because it gets confusing for my siblings and me. What should we do? </a:t>
            </a:r>
            <a:endParaRPr sz="2800" dirty="0">
              <a:solidFill>
                <a:schemeClr val="dk1"/>
              </a:solidFill>
            </a:endParaRPr>
          </a:p>
        </p:txBody>
      </p:sp>
      <p:sp>
        <p:nvSpPr>
          <p:cNvPr id="3" name="Text Placeholder 2">
            <a:extLst>
              <a:ext uri="{FF2B5EF4-FFF2-40B4-BE49-F238E27FC236}">
                <a16:creationId xmlns:a16="http://schemas.microsoft.com/office/drawing/2014/main" id="{C56E68E3-13BF-6E29-FA2C-5DCA07F68D93}"/>
              </a:ext>
            </a:extLst>
          </p:cNvPr>
          <p:cNvSpPr>
            <a:spLocks noGrp="1"/>
          </p:cNvSpPr>
          <p:nvPr>
            <p:ph type="body" idx="1"/>
          </p:nvPr>
        </p:nvSpPr>
        <p:spPr>
          <a:xfrm>
            <a:off x="1048214" y="1825625"/>
            <a:ext cx="10305585" cy="160225"/>
          </a:xfrm>
        </p:spPr>
        <p:txBody>
          <a:bodyPr>
            <a:normAutofit fontScale="25000" lnSpcReduction="20000"/>
          </a:bodyPr>
          <a:lstStyle/>
          <a:p>
            <a:pPr marL="114300" indent="0">
              <a:buNone/>
            </a:pPr>
            <a:r>
              <a:rPr lang="en-US" dirty="0"/>
              <a:t>        </a:t>
            </a:r>
          </a:p>
        </p:txBody>
      </p:sp>
      <p:pic>
        <p:nvPicPr>
          <p:cNvPr id="4" name="Google Shape;114;p8">
            <a:hlinkClick r:id="rId3" action="ppaction://hlinksldjump"/>
            <a:extLst>
              <a:ext uri="{FF2B5EF4-FFF2-40B4-BE49-F238E27FC236}">
                <a16:creationId xmlns:a16="http://schemas.microsoft.com/office/drawing/2014/main" id="{C9180601-67C4-DA8F-2519-A4CCE2F334DB}"/>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2494</Words>
  <Application>Microsoft Office PowerPoint</Application>
  <PresentationFormat>Widescreen</PresentationFormat>
  <Paragraphs>258</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Montserrat Black</vt:lpstr>
      <vt:lpstr>Montserrat</vt:lpstr>
      <vt:lpstr>Lato</vt:lpstr>
      <vt:lpstr>Calibri</vt:lpstr>
      <vt:lpstr>Arial</vt:lpstr>
      <vt:lpstr>Aptos</vt:lpstr>
      <vt:lpstr>Simple Light</vt:lpstr>
      <vt:lpstr>The Sibling Tree</vt:lpstr>
      <vt:lpstr>Group Rules</vt:lpstr>
      <vt:lpstr>PowerPoint Presentation</vt:lpstr>
      <vt:lpstr>PowerPoint Presentation</vt:lpstr>
      <vt:lpstr>PowerPoint Presentation</vt:lpstr>
      <vt:lpstr>PowerPoint Presentation</vt:lpstr>
      <vt:lpstr>PowerPoint Presentation</vt:lpstr>
      <vt:lpstr>Some kids are afraid of the dark. Is there anything you’re afraid of?</vt:lpstr>
      <vt:lpstr>PowerPoint Presentation</vt:lpstr>
      <vt:lpstr>PowerPoint Presentation</vt:lpstr>
      <vt:lpstr>PowerPoint Presentation</vt:lpstr>
      <vt:lpstr>PowerPoint Presentation</vt:lpstr>
      <vt:lpstr>PowerPoint Presentation</vt:lpstr>
      <vt:lpstr>PowerPoint Presentation</vt:lpstr>
      <vt:lpstr>Coping Skills: What Works for You?</vt:lpstr>
      <vt:lpstr>What was your favorite part of today’s group? What would you change to make the group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Joshua Feriante</dc:creator>
  <cp:lastModifiedBy>Jacobs, Ashley</cp:lastModifiedBy>
  <cp:revision>27</cp:revision>
  <dcterms:created xsi:type="dcterms:W3CDTF">2021-08-02T19:01:22Z</dcterms:created>
  <dcterms:modified xsi:type="dcterms:W3CDTF">2025-11-24T16:30:31Z</dcterms:modified>
</cp:coreProperties>
</file>