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75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4" r:id="rId17"/>
  </p:sldIdLst>
  <p:sldSz cx="12192000" cy="6858000"/>
  <p:notesSz cx="6858000" cy="9144000"/>
  <p:embeddedFontLst>
    <p:embeddedFont>
      <p:font typeface="Lato" panose="020F0502020204030203" pitchFamily="34" charset="0"/>
      <p:regular r:id="rId19"/>
      <p:bold r:id="rId20"/>
      <p:italic r:id="rId21"/>
      <p:boldItalic r:id="rId22"/>
    </p:embeddedFont>
    <p:embeddedFont>
      <p:font typeface="Montserrat" panose="00000500000000000000" pitchFamily="2" charset="0"/>
      <p:regular r:id="rId23"/>
      <p:bold r:id="rId24"/>
      <p:italic r:id="rId25"/>
      <p:boldItalic r:id="rId26"/>
    </p:embeddedFont>
    <p:embeddedFont>
      <p:font typeface="Montserrat Black" panose="00000A00000000000000" pitchFamily="2" charset="0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joZCWWjiVusGaOksWh+fRAQW6M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28" autoAdjust="0"/>
    <p:restoredTop sz="59972" autoAdjust="0"/>
  </p:normalViewPr>
  <p:slideViewPr>
    <p:cSldViewPr snapToGrid="0">
      <p:cViewPr varScale="1">
        <p:scale>
          <a:sx n="54" d="100"/>
          <a:sy n="54" d="100"/>
        </p:scale>
        <p:origin x="21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5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Introductions: Ask sibs to share their name, age, preferred pronouns, and favorite animal.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Ask the group: “Does everyone know why they are in this group?” and ask siblings to explain.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(“Everyone is here today because they have a sibling with challenges. We know it can be hard to grow up with a sibling that has mental health or behavioral problems.”)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Tell siblings that right now, their parents/guardians are in a separate Zoom group to learn about how to support siblings.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Go to next slide.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Building Self-Esteem Question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Tell the group: “You clicked on a tortoise!”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Ask a sibling to read the question out loud. Ask if any sibs would like to share. Encourage the sibs to talk to each other when possible.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If needed, prompts for discussion: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What kind of qualities do you think a good parent has? Why did you choose those qualities?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Is it more difficult to be a parent if you have a child with a disability? Why or why not?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+mj-lt"/>
              <a:buAutoNum type="arabicPeriod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As a parent, is it better to be your child’s friend or the person who enforces rules? Is it possible to be both?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i="1" dirty="0">
                <a:latin typeface="Arial"/>
                <a:ea typeface="Arial"/>
                <a:cs typeface="Arial"/>
                <a:sym typeface="Arial"/>
              </a:rPr>
              <a:t>Reminder to take opportunities to validate sibling experiences and identify coping skills.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i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Click on the home icon to return to the game slide.</a:t>
            </a:r>
            <a:endParaRPr lang="en-US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1" name="Google Shape;14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Shame/Embarrassment Question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tabLst/>
              <a:defRPr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Tell the group: “You clicked on a rhinoceros!”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Ask a sibling to read the question out loud. Ask if any sibs would like to share. Encourage the sibs to talk to each other when possible.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marR="0"/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If needed, prompts for discussion: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What does it mean to be kind to yourself? Please explain. 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Do you think it’s true that people learn from their mistakes? Please explain.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Have you ever felt embarrassed by mistakes your sibling made? If so, how did you handle that?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How do you feel after you make a mistake? If those feelings are negative, how do you cope with them?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i="1" dirty="0">
                <a:latin typeface="Arial"/>
                <a:ea typeface="Arial"/>
                <a:cs typeface="Arial"/>
                <a:sym typeface="Arial"/>
              </a:rPr>
              <a:t>Reminder to take opportunities to validate sibling experiences and identify coping skills.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i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Click on the home icon to return to the game slide.</a:t>
            </a:r>
            <a:endParaRPr lang="en-US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8" name="Google Shape;148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2b916db9b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g22b916db9bf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Sibling Guilt Question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tabLst/>
              <a:defRPr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Tell the group: “You clicked on a baboon!”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Ask a sibling to read the question out loud. Ask if any sibs would like to share. Encourage the sibs to talk to each other when possible.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If needed, prompts for discussion: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Do you sometimes wish you had a “normal” sibling? Why or why not?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Do you think your parents/guardians would give you more attention if your sibling didn’t have extra challenges?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Is it possible to love someone and still wish something about them was different? Please explain.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i="1" dirty="0">
                <a:latin typeface="Arial"/>
                <a:ea typeface="Arial"/>
                <a:cs typeface="Arial"/>
                <a:sym typeface="Arial"/>
              </a:rPr>
              <a:t>Reminder to take opportunities to validate sibling experiences and identify coping skills.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i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Click on the home icon to return to the game slide.</a:t>
            </a:r>
            <a:endParaRPr lang="en-US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5" name="Google Shape;155;g22b916db9bf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2b916db9b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g22b916db9bf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Sibling Anxiety Question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Tell the group: “You clicked on a giraffe!”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Ask a sibling to read the question out loud. Ask if any sibs would like to share. Encourage the sibs to talk to each other when possible.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marR="0"/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If needed, prompts for discussion: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Is it hard to talk about how you feel in your family? Why or why not?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When you tell a friend how you are feeling, do you think they understand? Why or why not?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Do you sometimes feel like nobody understands how you feel? If so, how do you deal with that? 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i="1" dirty="0">
                <a:latin typeface="Arial"/>
                <a:ea typeface="Arial"/>
                <a:cs typeface="Arial"/>
                <a:sym typeface="Arial"/>
              </a:rPr>
              <a:t>Reminder to take opportunities to validate sibling experiences and identify coping skills.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i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Click on the home icon to return to the game slide.</a:t>
            </a:r>
            <a:endParaRPr lang="en-US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2" name="Google Shape;162;g22b916db9bf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13</a:t>
            </a:fld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2bf28db0b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g22bf28db0be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Mindfulness Question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tabLst/>
              <a:defRPr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Tell the group: “You clicked on an ostrich!”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Ask a sibling to read the question out loud. Ask if any sibs would like to share. Encourage the sibs to talk to each other when possible.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marR="0"/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If needed, prompts for discussion: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+mj-lt"/>
              <a:buAutoNum type="arabicPeriod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What is a therapy animal? 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+mj-lt"/>
              <a:buAutoNum type="arabicPeriod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Why do people have therapy animals?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+mj-lt"/>
              <a:buAutoNum type="arabicPeriod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What kinds of animals are well suited to be therapy animals?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+mj-lt"/>
              <a:buAutoNum type="arabicPeriod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Have you ever seen a dog in public that has a vest that says, “Service Dog”? Why do you think you’re not allowed to pet those dogs?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i="1" dirty="0">
                <a:latin typeface="Arial"/>
                <a:ea typeface="Arial"/>
                <a:cs typeface="Arial"/>
                <a:sym typeface="Arial"/>
              </a:rPr>
              <a:t>Reminder to take opportunities to validate sibling experiences and identify coping skills.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i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Click on the home icon to return to the game slide.</a:t>
            </a:r>
            <a:endParaRPr lang="en-US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9" name="Google Shape;169;g22bf28db0be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14</a:t>
            </a:fld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>
          <a:extLst>
            <a:ext uri="{FF2B5EF4-FFF2-40B4-BE49-F238E27FC236}">
              <a16:creationId xmlns:a16="http://schemas.microsoft.com/office/drawing/2014/main" id="{AF9F8470-1F23-4BF8-0E66-B5CD394228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:notes">
            <a:extLst>
              <a:ext uri="{FF2B5EF4-FFF2-40B4-BE49-F238E27FC236}">
                <a16:creationId xmlns:a16="http://schemas.microsoft.com/office/drawing/2014/main" id="{FF14D0A3-97EF-CFEA-2C88-F2D94D8AD7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5:notes">
            <a:extLst>
              <a:ext uri="{FF2B5EF4-FFF2-40B4-BE49-F238E27FC236}">
                <a16:creationId xmlns:a16="http://schemas.microsoft.com/office/drawing/2014/main" id="{7D20E0CC-5580-6BD8-8E93-9E83920822A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Tell the group, “We talked about coping skills in today’s group.”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Ask siblings to share the coping strategies that work for them.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Next, tell the group, “Now we want to share a list of coping skills that other siblings have told us about.”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The coping skills will appear one at a time when you hit the space bar.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Ask the group: 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What coping skills have you tried that work for you?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What coping skills would you like to try after today’s group?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Are there any coping skills you use that aren’t on this list?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Go to next slide to wrap up the group.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5:notes">
            <a:extLst>
              <a:ext uri="{FF2B5EF4-FFF2-40B4-BE49-F238E27FC236}">
                <a16:creationId xmlns:a16="http://schemas.microsoft.com/office/drawing/2014/main" id="{113DEFC9-FBD3-7008-7E35-72951CB080E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44166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Ask the siblings the questions on the slide. Allow them to respond verbally or in the chat feature. Record the responses.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marR="0"/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Let the siblings know when the group will meet again and that they are always welcome to return.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Finally, remind siblings to complete the survey that we are sending to their parent/guardian’s email. 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Tell them, “Your responses are important to us and help us improve the group!”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Thank the siblings for participating. 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16</a:t>
            </a:fld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0efdfbf04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g10efdfbf04f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Ask siblings to take turns reading the rules.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Ask, “What do you think it means that this is a safe place?”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(Be respectful and nonjudgmental, we support each other, etc.)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Tell the siblings they can participate as much as they like and they can always say “pass.”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Ask, “What does it mean that ‘what is said in this group stays in this group’?” 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* The only exception is safety-related. We want to make sure that everyone is safe at home and sometimes a family member might need some extra help.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g10efdfbf04f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2b916db9b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g22b916db9bf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Tell the siblings, “Before we start today’s activity, let’s get to know each other a little bit.”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Ask for a volunteer to read the question that appears after you click the Return button.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Note to facilitators: 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You need to click Return for the question to appear.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Try to only spend 5 minutes on this slide so there is time for the group activity.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g22b916db9bf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0f4a602c6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g10f4a602c6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Tell the siblings, </a:t>
            </a:r>
            <a:r>
              <a:rPr lang="en-US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“Today we are going to do an activity where siblings 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take turns</a:t>
            </a:r>
            <a:r>
              <a:rPr lang="en-US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choosing a strong animal</a:t>
            </a:r>
            <a:r>
              <a:rPr lang="en-US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and then we discuss the question that appears.”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i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Tell the siblings, “We will also be talking about coping skills today. Before we get started, would someone define the </a:t>
            </a:r>
            <a:r>
              <a:rPr lang="en-US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term ‘coping skills’?” 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(Things we can do to manage difficult situations.)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i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Notes to facilitators: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i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 the activity is over (when all prompts have been selected or before time runs out), click </a:t>
            </a:r>
            <a:r>
              <a:rPr lang="en-US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“Wrap-Up” </a:t>
            </a:r>
            <a:r>
              <a:rPr lang="en-US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be brought to the slide </a:t>
            </a:r>
            <a:r>
              <a:rPr lang="en-US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</a:t>
            </a:r>
            <a:r>
              <a:rPr lang="en-US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coping skills.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i="1" dirty="0">
                <a:latin typeface="Arial"/>
                <a:ea typeface="Arial"/>
                <a:cs typeface="Arial"/>
                <a:sym typeface="Arial"/>
              </a:rPr>
              <a:t>Reminder to take opportunities to validate sibling experiences and identify coping skills throughout the activity.</a:t>
            </a:r>
            <a:endParaRPr i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i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3" name="Google Shape;83;g10f4a602c63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Love/Hate Relationship Question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Tell the group: “You clicked on an ox!”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Ask a sibling to read the question out loud. Ask if any sibs would like to share. Encourage the sibs to talk to each other when possible.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marR="0"/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If needed, prompts for discussion: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Is there anyone you love? Why do you love them?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Do you love your sibling? Why or why not?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Do people have to love their siblings and parents because they are family? Please explain.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Is it possible to love someone but not like them? Please explain. 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i="1" dirty="0">
                <a:latin typeface="Arial"/>
                <a:ea typeface="Arial"/>
                <a:cs typeface="Arial"/>
                <a:sym typeface="Arial"/>
              </a:rPr>
              <a:t>Reminder to take opportunities to validate sibling experiences and identify coping skills.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i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Click on the home icon to return to the game slide.</a:t>
            </a:r>
            <a:endParaRPr lang="en-US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0" name="Google Shape;110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Fair is Not Equal Question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tabLst/>
              <a:defRPr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Tell the group: “You clicked on a kangaroo rat!”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Ask a sibling to read the question out loud. Ask if any sibs would like to share. Encourage the sibs to talk to each other when possible.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marR="0"/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If needed, prompts for discussion: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+mj-lt"/>
              <a:buAutoNum type="arabicPeriod"/>
              <a:tabLst/>
              <a:defRPr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How do you feel when you break a rule? Please explain.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+mj-lt"/>
              <a:buAutoNum type="arabicPeriod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Do you and your siblings follow the same rules? If not, does that feel fair? Please explain.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+mj-lt"/>
              <a:buAutoNum type="arabicPeriod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Is it possible for things to be completely fair all the time? Why or why not? 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i="1" dirty="0">
                <a:latin typeface="Arial"/>
                <a:ea typeface="Arial"/>
                <a:cs typeface="Arial"/>
                <a:sym typeface="Arial"/>
              </a:rPr>
              <a:t>Reminder to take opportunities to validate sibling experiences and identify coping skills.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i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Click on the home icon to return to the game slide.</a:t>
            </a:r>
            <a:endParaRPr lang="en-US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Sibling Aggression Question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Tell the group: “You clicked on a hyena!”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Ask a sibling to read the question out loud. Ask if any sibs would like to share. Encourage the sibs to talk to each other when possible.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marR="0"/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If needed, prompts for discussion: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What kinds of things make your sibling angry? Give some examples.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Has your sibling ever hurt you or themself when they get angry? How do you deal with those situations?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Do you feel scared of your sibling when they are angry? How do you handle that?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Do you ever try to help your sibling calm down? If so, how?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i="1" dirty="0">
                <a:latin typeface="Arial"/>
                <a:ea typeface="Arial"/>
                <a:cs typeface="Arial"/>
                <a:sym typeface="Arial"/>
              </a:rPr>
              <a:t>Reminder to take opportunities to validate sibling experiences and identify coping skills.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i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Click on the home icon to return to the game slide.</a:t>
            </a:r>
            <a:endParaRPr lang="en-US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3" name="Google Shape;12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Safety Question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tabLst/>
              <a:defRPr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Tell the group: “You clicked on a chameleon!”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Ask a sibling to read the question out loud. Ask if any sibs would like to share. Encourage the sibs to talk to each other when possible.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tabLst/>
              <a:defRPr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If needed, prompts for discussion: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+mj-lt"/>
              <a:buAutoNum type="arabicPeriod"/>
              <a:tabLst/>
              <a:defRPr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Describe a time you didn’t feel safe. What happened? How did you handle it?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+mj-lt"/>
              <a:buAutoNum type="arabicPeriod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Do you feel safe at home? Why or why not?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+mj-lt"/>
              <a:buAutoNum type="arabicPeriod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Do you feel safe around your sibling? Why or why not?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+mj-lt"/>
              <a:buAutoNum type="arabicPeriod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Is there anyone in your life who helps keep you safe? Please explain.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i="1" dirty="0">
                <a:latin typeface="Arial"/>
                <a:ea typeface="Arial"/>
                <a:cs typeface="Arial"/>
                <a:sym typeface="Arial"/>
              </a:rPr>
              <a:t>Reminder to take opportunities to validate sibling experiences and identify coping skills.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i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Click on the home icon to return to the game slide.</a:t>
            </a:r>
            <a:endParaRPr lang="en-US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9" name="Google Shape;12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Family Rules Question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tabLst/>
              <a:defRPr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Tell the group: “You clicked on a giraffe!”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Ask a sibling to read the question out loud. Ask if any sibs would like to share. Encourage the sibs to talk to each other when possible.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marR="0"/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If needed, prompts for discussion: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  <a:tabLst/>
              <a:defRPr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What kinds of rules do you have at home? Are there any that you don’t like? Please explain.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  <a:tabLst/>
              <a:defRPr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Is it OK to keep secrets from your parents/guardians? Please explain.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  <a:tabLst/>
              <a:defRPr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Do you feel comfortable telling your parents or another adult when something is going on with your sibling? Why or why not?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i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i="1" dirty="0">
                <a:latin typeface="Arial"/>
                <a:ea typeface="Arial"/>
                <a:cs typeface="Arial"/>
                <a:sym typeface="Arial"/>
              </a:rPr>
              <a:t>Reminder to take opportunities to validate sibling experiences and identify coping skills.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i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Click on the home icon to return to the game slide.</a:t>
            </a:r>
            <a:endParaRPr lang="en-US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1dfca2059e5_0_4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5" name="Google Shape;15;g1dfca2059e5_0_4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6" name="Google Shape;16;g1dfca2059e5_0_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1dfca2059e5_0_36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53" name="Google Shape;53;g1dfca2059e5_0_3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dfca2059e5_0_39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6" name="Google Shape;56;g1dfca2059e5_0_39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g1dfca2059e5_0_3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dfca2059e5_0_4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1dfca2059e5_0_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g1dfca2059e5_0_4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g1dfca2059e5_0_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1" name="Google Shape;21;g1dfca2059e5_0_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2" name="Google Shape;22;g1dfca2059e5_0_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1dfca2059e5_0_8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5" name="Google Shape;25;g1dfca2059e5_0_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1dfca2059e5_0_1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g1dfca2059e5_0_1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g1dfca2059e5_0_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1dfca2059e5_0_1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g1dfca2059e5_0_1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3" name="Google Shape;33;g1dfca2059e5_0_1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4" name="Google Shape;34;g1dfca2059e5_0_1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1dfca2059e5_0_2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g1dfca2059e5_0_2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1dfca2059e5_0_23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40" name="Google Shape;40;g1dfca2059e5_0_23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1" name="Google Shape;41;g1dfca2059e5_0_2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1dfca2059e5_0_27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44" name="Google Shape;44;g1dfca2059e5_0_2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dfca2059e5_0_30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g1dfca2059e5_0_30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48" name="Google Shape;48;g1dfca2059e5_0_30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9" name="Google Shape;49;g1dfca2059e5_0_30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g1dfca2059e5_0_3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dfca2059e5_0_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g1dfca2059e5_0_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g1dfca2059e5_0_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7.xml"/><Relationship Id="rId18" Type="http://schemas.openxmlformats.org/officeDocument/2006/relationships/slide" Target="slide15.xml"/><Relationship Id="rId3" Type="http://schemas.openxmlformats.org/officeDocument/2006/relationships/image" Target="../media/image1.png"/><Relationship Id="rId21" Type="http://schemas.openxmlformats.org/officeDocument/2006/relationships/slide" Target="slide14.xml"/><Relationship Id="rId7" Type="http://schemas.openxmlformats.org/officeDocument/2006/relationships/image" Target="../media/image5.png"/><Relationship Id="rId12" Type="http://schemas.openxmlformats.org/officeDocument/2006/relationships/slide" Target="slide6.xml"/><Relationship Id="rId17" Type="http://schemas.openxmlformats.org/officeDocument/2006/relationships/slide" Target="slide11.xml"/><Relationship Id="rId2" Type="http://schemas.openxmlformats.org/officeDocument/2006/relationships/notesSlide" Target="../notesSlides/notesSlide4.xml"/><Relationship Id="rId16" Type="http://schemas.openxmlformats.org/officeDocument/2006/relationships/slide" Target="slide10.xml"/><Relationship Id="rId20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slide" Target="slide5.xml"/><Relationship Id="rId5" Type="http://schemas.openxmlformats.org/officeDocument/2006/relationships/image" Target="../media/image3.png"/><Relationship Id="rId15" Type="http://schemas.openxmlformats.org/officeDocument/2006/relationships/slide" Target="slide9.xml"/><Relationship Id="rId23" Type="http://schemas.openxmlformats.org/officeDocument/2006/relationships/image" Target="../media/image10.png"/><Relationship Id="rId10" Type="http://schemas.openxmlformats.org/officeDocument/2006/relationships/image" Target="../media/image8.png"/><Relationship Id="rId19" Type="http://schemas.openxmlformats.org/officeDocument/2006/relationships/slide" Target="slide13.xml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slide" Target="slide8.xml"/><Relationship Id="rId2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0EA0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"/>
          <p:cNvSpPr txBox="1">
            <a:spLocks noGrp="1"/>
          </p:cNvSpPr>
          <p:nvPr>
            <p:ph type="ctrTitle"/>
          </p:nvPr>
        </p:nvSpPr>
        <p:spPr>
          <a:xfrm>
            <a:off x="834000" y="2338496"/>
            <a:ext cx="10524000" cy="16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84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Strong Siblings</a:t>
            </a:r>
            <a:endParaRPr sz="84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" name="Google Shape;65;p1"/>
          <p:cNvSpPr txBox="1"/>
          <p:nvPr/>
        </p:nvSpPr>
        <p:spPr>
          <a:xfrm>
            <a:off x="2751450" y="3965400"/>
            <a:ext cx="6689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by the Sibling Support Program</a:t>
            </a:r>
            <a:endParaRPr sz="32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117;g2ada1dabbf4_0_8">
            <a:extLst>
              <a:ext uri="{FF2B5EF4-FFF2-40B4-BE49-F238E27FC236}">
                <a16:creationId xmlns:a16="http://schemas.microsoft.com/office/drawing/2014/main" id="{45350BCD-DA73-7D19-5FA3-67BAB2B01A6A}"/>
              </a:ext>
            </a:extLst>
          </p:cNvPr>
          <p:cNvSpPr txBox="1"/>
          <p:nvPr/>
        </p:nvSpPr>
        <p:spPr>
          <a:xfrm>
            <a:off x="3072985" y="6111489"/>
            <a:ext cx="9119016" cy="4924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24" tIns="91424" rIns="91424" bIns="91424">
            <a:spAutoFit/>
          </a:bodyPr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sz="2000" dirty="0"/>
              <a:t>Created by Emily Rubin, LICSW © 2025. Do not modify without permission. </a:t>
            </a:r>
            <a:endParaRPr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1DC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"/>
          <p:cNvSpPr txBox="1">
            <a:spLocks noGrp="1"/>
          </p:cNvSpPr>
          <p:nvPr>
            <p:ph type="body" idx="1"/>
          </p:nvPr>
        </p:nvSpPr>
        <p:spPr>
          <a:xfrm>
            <a:off x="0" y="2659455"/>
            <a:ext cx="12192000" cy="1539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3200" dirty="0">
                <a:solidFill>
                  <a:schemeClr val="dk1"/>
                </a:solidFill>
              </a:rPr>
              <a:t>If you have children in the future, what kind of parent would </a:t>
            </a:r>
          </a:p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3200" dirty="0">
                <a:solidFill>
                  <a:schemeClr val="dk1"/>
                </a:solidFill>
              </a:rPr>
              <a:t>you be? </a:t>
            </a:r>
            <a:endParaRPr sz="3200" dirty="0">
              <a:solidFill>
                <a:schemeClr val="dk1"/>
              </a:solidFill>
            </a:endParaRPr>
          </a:p>
        </p:txBody>
      </p:sp>
      <p:pic>
        <p:nvPicPr>
          <p:cNvPr id="2" name="Google Shape;114;p8">
            <a:hlinkClick r:id="rId3" action="ppaction://hlinksldjump"/>
            <a:extLst>
              <a:ext uri="{FF2B5EF4-FFF2-40B4-BE49-F238E27FC236}">
                <a16:creationId xmlns:a16="http://schemas.microsoft.com/office/drawing/2014/main" id="{FE59D99D-3CE8-10BB-EB37-869142ADD2B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41750" y="5697850"/>
            <a:ext cx="999200" cy="99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"/>
          <p:cNvSpPr txBox="1">
            <a:spLocks noGrp="1"/>
          </p:cNvSpPr>
          <p:nvPr>
            <p:ph type="body" idx="1"/>
          </p:nvPr>
        </p:nvSpPr>
        <p:spPr>
          <a:xfrm>
            <a:off x="0" y="2615985"/>
            <a:ext cx="12192000" cy="162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3200" dirty="0">
                <a:solidFill>
                  <a:schemeClr val="dk1"/>
                </a:solidFill>
              </a:rPr>
              <a:t>When was the last time you made a mistake? Were you kind to yourself afterwards?</a:t>
            </a:r>
            <a:endParaRPr sz="3200" dirty="0">
              <a:solidFill>
                <a:schemeClr val="dk1"/>
              </a:solidFill>
            </a:endParaRPr>
          </a:p>
        </p:txBody>
      </p:sp>
      <p:pic>
        <p:nvPicPr>
          <p:cNvPr id="2" name="Google Shape;114;p8">
            <a:hlinkClick r:id="rId3" action="ppaction://hlinksldjump"/>
            <a:extLst>
              <a:ext uri="{FF2B5EF4-FFF2-40B4-BE49-F238E27FC236}">
                <a16:creationId xmlns:a16="http://schemas.microsoft.com/office/drawing/2014/main" id="{F2575B72-7BA6-842A-5691-67654C04BA9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41750" y="5697850"/>
            <a:ext cx="999200" cy="99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2b916db9bf_0_0"/>
          <p:cNvSpPr txBox="1">
            <a:spLocks noGrp="1"/>
          </p:cNvSpPr>
          <p:nvPr>
            <p:ph type="body" idx="1"/>
          </p:nvPr>
        </p:nvSpPr>
        <p:spPr>
          <a:xfrm>
            <a:off x="0" y="2055150"/>
            <a:ext cx="12192000" cy="27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3200" dirty="0">
                <a:solidFill>
                  <a:schemeClr val="dk1"/>
                </a:solidFill>
              </a:rPr>
              <a:t>Would your life be different if your sibling didn’t have problems? </a:t>
            </a:r>
          </a:p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3200" dirty="0">
                <a:solidFill>
                  <a:schemeClr val="dk1"/>
                </a:solidFill>
              </a:rPr>
              <a:t>How?</a:t>
            </a:r>
            <a:endParaRPr sz="3200" dirty="0">
              <a:solidFill>
                <a:schemeClr val="dk1"/>
              </a:solidFill>
            </a:endParaRPr>
          </a:p>
        </p:txBody>
      </p:sp>
      <p:pic>
        <p:nvPicPr>
          <p:cNvPr id="2" name="Google Shape;114;p8">
            <a:hlinkClick r:id="rId3" action="ppaction://hlinksldjump"/>
            <a:extLst>
              <a:ext uri="{FF2B5EF4-FFF2-40B4-BE49-F238E27FC236}">
                <a16:creationId xmlns:a16="http://schemas.microsoft.com/office/drawing/2014/main" id="{BC295A78-2078-A29D-05DC-8E333920C4F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41750" y="5697850"/>
            <a:ext cx="999200" cy="99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2b916db9bf_0_6"/>
          <p:cNvSpPr txBox="1">
            <a:spLocks noGrp="1"/>
          </p:cNvSpPr>
          <p:nvPr>
            <p:ph type="body" idx="1"/>
          </p:nvPr>
        </p:nvSpPr>
        <p:spPr>
          <a:xfrm>
            <a:off x="838200" y="3087263"/>
            <a:ext cx="10515600" cy="68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3200" dirty="0">
                <a:solidFill>
                  <a:schemeClr val="dk1"/>
                </a:solidFill>
              </a:rPr>
              <a:t>Does your family understand how you feel?</a:t>
            </a:r>
            <a:endParaRPr sz="3200" dirty="0">
              <a:solidFill>
                <a:schemeClr val="dk1"/>
              </a:solidFill>
            </a:endParaRPr>
          </a:p>
        </p:txBody>
      </p:sp>
      <p:pic>
        <p:nvPicPr>
          <p:cNvPr id="2" name="Google Shape;114;p8">
            <a:hlinkClick r:id="rId3" action="ppaction://hlinksldjump"/>
            <a:extLst>
              <a:ext uri="{FF2B5EF4-FFF2-40B4-BE49-F238E27FC236}">
                <a16:creationId xmlns:a16="http://schemas.microsoft.com/office/drawing/2014/main" id="{1DFF0829-B371-6616-90BA-4557621D08A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41750" y="5697850"/>
            <a:ext cx="999200" cy="99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19C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2bf28db0be_1_0"/>
          <p:cNvSpPr txBox="1">
            <a:spLocks noGrp="1"/>
          </p:cNvSpPr>
          <p:nvPr>
            <p:ph type="body" idx="1"/>
          </p:nvPr>
        </p:nvSpPr>
        <p:spPr>
          <a:xfrm>
            <a:off x="838200" y="2929400"/>
            <a:ext cx="10515600" cy="9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3200" dirty="0">
                <a:solidFill>
                  <a:schemeClr val="dk1"/>
                </a:solidFill>
              </a:rPr>
              <a:t>Who should be allowed to have a therapy animal?</a:t>
            </a:r>
            <a:endParaRPr sz="3200" dirty="0">
              <a:solidFill>
                <a:schemeClr val="dk1"/>
              </a:solidFill>
            </a:endParaRPr>
          </a:p>
        </p:txBody>
      </p:sp>
      <p:pic>
        <p:nvPicPr>
          <p:cNvPr id="2" name="Google Shape;114;p8">
            <a:hlinkClick r:id="rId3" action="ppaction://hlinksldjump"/>
            <a:extLst>
              <a:ext uri="{FF2B5EF4-FFF2-40B4-BE49-F238E27FC236}">
                <a16:creationId xmlns:a16="http://schemas.microsoft.com/office/drawing/2014/main" id="{93A78361-E854-1FE7-24E2-0D737DDE580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41750" y="5697850"/>
            <a:ext cx="999200" cy="99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>
          <a:extLst>
            <a:ext uri="{FF2B5EF4-FFF2-40B4-BE49-F238E27FC236}">
              <a16:creationId xmlns:a16="http://schemas.microsoft.com/office/drawing/2014/main" id="{64D7815E-2625-539F-CA9D-BBA3001E64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">
            <a:extLst>
              <a:ext uri="{FF2B5EF4-FFF2-40B4-BE49-F238E27FC236}">
                <a16:creationId xmlns:a16="http://schemas.microsoft.com/office/drawing/2014/main" id="{24943B0A-F8B4-F425-73E8-365AD92BB237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304800" y="304800"/>
            <a:ext cx="11575500" cy="10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7111"/>
              <a:buFont typeface="Arial"/>
              <a:buNone/>
            </a:pPr>
            <a:r>
              <a:rPr lang="en-US" sz="4800" b="0" i="0" u="none" strike="noStrike" cap="none" dirty="0">
                <a:solidFill>
                  <a:srgbClr val="080EA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Coping Skills: </a:t>
            </a:r>
            <a:r>
              <a:rPr lang="en-US" sz="4800" b="0" i="0" u="none" strike="noStrike" cap="none" dirty="0">
                <a:solidFill>
                  <a:srgbClr val="080EA0"/>
                </a:solidFill>
                <a:latin typeface="Montserrat"/>
                <a:ea typeface="Montserrat"/>
                <a:cs typeface="Montserrat"/>
                <a:sym typeface="Montserrat"/>
              </a:rPr>
              <a:t>What Works for You?</a:t>
            </a:r>
            <a:endParaRPr sz="4800" b="0" i="0" u="none" strike="noStrike" cap="none" dirty="0">
              <a:solidFill>
                <a:srgbClr val="080EA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5DED73-582E-8292-971E-8C9265C055CA}"/>
              </a:ext>
            </a:extLst>
          </p:cNvPr>
          <p:cNvSpPr txBox="1"/>
          <p:nvPr/>
        </p:nvSpPr>
        <p:spPr>
          <a:xfrm>
            <a:off x="816292" y="1327500"/>
            <a:ext cx="10559416" cy="5693866"/>
          </a:xfrm>
          <a:prstGeom prst="rect">
            <a:avLst/>
          </a:prstGeom>
          <a:noFill/>
        </p:spPr>
        <p:txBody>
          <a:bodyPr wrap="square" numCol="2" spcCol="457200" rtlCol="0">
            <a:spAutoFit/>
          </a:bodyPr>
          <a:lstStyle/>
          <a:p>
            <a:pPr marL="457200" indent="-457200">
              <a:spcAft>
                <a:spcPts val="15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deep breaths (breathe from your belly, not your chest)</a:t>
            </a:r>
          </a:p>
          <a:p>
            <a:pPr marL="457200" indent="-457200">
              <a:spcAft>
                <a:spcPts val="15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Move your body (take a walk, stretch, exercise)</a:t>
            </a:r>
          </a:p>
          <a:p>
            <a:pPr marL="457200" indent="-457200">
              <a:spcAft>
                <a:spcPts val="15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a good book</a:t>
            </a:r>
          </a:p>
          <a:p>
            <a:pPr marL="457200" indent="-457200">
              <a:spcAft>
                <a:spcPts val="15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 a funny movie</a:t>
            </a:r>
          </a:p>
          <a:p>
            <a:pPr marL="457200" indent="-457200">
              <a:spcAft>
                <a:spcPts val="15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Snuggle or play with a pet</a:t>
            </a:r>
          </a:p>
          <a:p>
            <a:pPr marL="457200" indent="-457200">
              <a:spcAft>
                <a:spcPts val="15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Hug a stuffed animal or pillow</a:t>
            </a:r>
          </a:p>
          <a:p>
            <a:pPr marL="457200" indent="-457200">
              <a:spcAft>
                <a:spcPts val="15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a bath or hot shower</a:t>
            </a:r>
          </a:p>
          <a:p>
            <a:pPr marL="457200" indent="-457200">
              <a:spcAft>
                <a:spcPts val="15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Rip paper into small pieces</a:t>
            </a:r>
          </a:p>
          <a:p>
            <a:pPr>
              <a:spcAft>
                <a:spcPts val="1500"/>
              </a:spcAft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1500"/>
              </a:spcAft>
              <a:buFont typeface="+mj-lt"/>
              <a:buAutoNum type="arabicPeriod" startAt="9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a letter to someone that you may never send</a:t>
            </a:r>
          </a:p>
          <a:p>
            <a:pPr marL="457200" indent="-457200">
              <a:spcAft>
                <a:spcPts val="1500"/>
              </a:spcAft>
              <a:buFont typeface="+mj-lt"/>
              <a:buAutoNum type="arabicPeriod" startAt="9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Journal (write about what you are struggling with)</a:t>
            </a:r>
          </a:p>
          <a:p>
            <a:pPr marL="457200" indent="-457200">
              <a:spcAft>
                <a:spcPts val="1500"/>
              </a:spcAft>
              <a:buFont typeface="+mj-lt"/>
              <a:buAutoNum type="arabicPeriod" startAt="9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 to 10 slowly</a:t>
            </a:r>
          </a:p>
          <a:p>
            <a:pPr marL="457200" indent="-457200">
              <a:spcAft>
                <a:spcPts val="1500"/>
              </a:spcAft>
              <a:buFont typeface="+mj-lt"/>
              <a:buAutoNum type="arabicPeriod" startAt="9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a drink of water</a:t>
            </a:r>
          </a:p>
          <a:p>
            <a:pPr marL="457200" indent="-457200">
              <a:spcAft>
                <a:spcPts val="1500"/>
              </a:spcAft>
              <a:buClr>
                <a:schemeClr val="tx1"/>
              </a:buClr>
              <a:buSzPts val="2400"/>
              <a:buFont typeface="+mj-lt"/>
              <a:buAutoNum type="arabicPeriod" startAt="9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an adult or friend </a:t>
            </a:r>
          </a:p>
          <a:p>
            <a:pPr marL="457200" indent="-457200">
              <a:spcAft>
                <a:spcPts val="1500"/>
              </a:spcAft>
              <a:buClr>
                <a:schemeClr val="tx1"/>
              </a:buClr>
              <a:buSzPts val="2400"/>
              <a:buFont typeface="+mj-lt"/>
              <a:buAutoNum type="arabicPeriod" startAt="9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 or color</a:t>
            </a:r>
          </a:p>
          <a:p>
            <a:pPr marL="457200" indent="-457200">
              <a:spcAft>
                <a:spcPts val="1500"/>
              </a:spcAft>
              <a:buClr>
                <a:schemeClr val="tx1"/>
              </a:buClr>
              <a:buSzPts val="2400"/>
              <a:buFont typeface="+mj-lt"/>
              <a:buAutoNum type="arabicPeriod" startAt="9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 to or play music</a:t>
            </a:r>
          </a:p>
          <a:p>
            <a:pPr marL="457200" indent="-457200">
              <a:spcAft>
                <a:spcPts val="1500"/>
              </a:spcAft>
              <a:buClr>
                <a:schemeClr val="tx1"/>
              </a:buClr>
              <a:buSzPts val="2400"/>
              <a:buFont typeface="+mj-lt"/>
              <a:buAutoNum type="arabicPeriod" startAt="9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Walk away</a:t>
            </a:r>
          </a:p>
        </p:txBody>
      </p:sp>
    </p:spTree>
    <p:extLst>
      <p:ext uri="{BB962C8B-B14F-4D97-AF65-F5344CB8AC3E}">
        <p14:creationId xmlns:p14="http://schemas.microsoft.com/office/powerpoint/2010/main" val="173261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"/>
          <p:cNvSpPr txBox="1">
            <a:spLocks noGrp="1"/>
          </p:cNvSpPr>
          <p:nvPr>
            <p:ph type="title"/>
          </p:nvPr>
        </p:nvSpPr>
        <p:spPr>
          <a:xfrm>
            <a:off x="1154700" y="2088075"/>
            <a:ext cx="98826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19150" lvl="0" indent="-742950" algn="l" rtl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SzPts val="3600"/>
              <a:buFont typeface="+mj-lt"/>
              <a:buAutoNum type="arabicPeriod"/>
            </a:pPr>
            <a:r>
              <a:rPr lang="en-US" sz="3600" dirty="0"/>
              <a:t>What was your favorite part of today’s group?</a:t>
            </a:r>
            <a:endParaRPr sz="3600" dirty="0"/>
          </a:p>
          <a:p>
            <a:pPr marL="819150" lvl="0" indent="-74295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3600"/>
              <a:buFont typeface="+mj-lt"/>
              <a:buAutoNum type="arabicPeriod"/>
            </a:pPr>
            <a:r>
              <a:rPr lang="en-US" sz="3600" dirty="0"/>
              <a:t>What would you change to make the group better?</a:t>
            </a:r>
            <a:endParaRPr sz="3600" dirty="0"/>
          </a:p>
        </p:txBody>
      </p:sp>
      <p:sp>
        <p:nvSpPr>
          <p:cNvPr id="203" name="Google Shape;203;p3"/>
          <p:cNvSpPr txBox="1">
            <a:spLocks noGrp="1"/>
          </p:cNvSpPr>
          <p:nvPr>
            <p:ph type="ctrTitle" idx="4294967295"/>
          </p:nvPr>
        </p:nvSpPr>
        <p:spPr>
          <a:xfrm>
            <a:off x="304800" y="304793"/>
            <a:ext cx="9144000" cy="10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7111"/>
              <a:buFont typeface="Arial"/>
              <a:buNone/>
            </a:pPr>
            <a:r>
              <a:rPr lang="en-US" sz="4800" b="0" i="0" u="none" strike="noStrike" cap="none" dirty="0">
                <a:solidFill>
                  <a:srgbClr val="080EA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Wrapping Up</a:t>
            </a:r>
            <a:endParaRPr sz="4800" b="0" i="0" u="none" strike="noStrike" cap="none" dirty="0">
              <a:solidFill>
                <a:srgbClr val="080EA0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0efdfbf04f_0_0"/>
          <p:cNvSpPr txBox="1">
            <a:spLocks noGrp="1"/>
          </p:cNvSpPr>
          <p:nvPr>
            <p:ph type="ctrTitle"/>
          </p:nvPr>
        </p:nvSpPr>
        <p:spPr>
          <a:xfrm>
            <a:off x="304800" y="304793"/>
            <a:ext cx="9144000" cy="10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7111"/>
              <a:buNone/>
            </a:pPr>
            <a:r>
              <a:rPr lang="en-US" sz="4800" dirty="0">
                <a:solidFill>
                  <a:srgbClr val="080EA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Group Rules</a:t>
            </a:r>
            <a:endParaRPr sz="4800" dirty="0">
              <a:solidFill>
                <a:srgbClr val="080EA0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72" name="Google Shape;72;g10efdfbf04f_0_0"/>
          <p:cNvSpPr txBox="1">
            <a:spLocks noGrp="1"/>
          </p:cNvSpPr>
          <p:nvPr>
            <p:ph type="subTitle" idx="1"/>
          </p:nvPr>
        </p:nvSpPr>
        <p:spPr>
          <a:xfrm>
            <a:off x="834000" y="1717300"/>
            <a:ext cx="10524000" cy="44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381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safe place.</a:t>
            </a:r>
            <a:endParaRPr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381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other.</a:t>
            </a:r>
            <a:endParaRPr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381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keep your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camera on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we can see each other.</a:t>
            </a:r>
            <a:endParaRPr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381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OK to use the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chat function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but please do so appropriately.</a:t>
            </a:r>
            <a:endParaRPr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381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said in this group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stays in this group.*</a:t>
            </a:r>
            <a:endParaRPr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2b916db9bf_1_0"/>
          <p:cNvSpPr txBox="1">
            <a:spLocks noGrp="1"/>
          </p:cNvSpPr>
          <p:nvPr>
            <p:ph type="subTitle" idx="1"/>
          </p:nvPr>
        </p:nvSpPr>
        <p:spPr>
          <a:xfrm>
            <a:off x="834000" y="2769855"/>
            <a:ext cx="10524000" cy="1318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n-US" sz="3200" dirty="0">
                <a:solidFill>
                  <a:srgbClr val="000000"/>
                </a:solidFill>
              </a:rPr>
              <a:t>Do you ever want to become famous? Why or why not?</a:t>
            </a:r>
            <a:endParaRPr sz="3200" dirty="0">
              <a:solidFill>
                <a:srgbClr val="000000"/>
              </a:solidFill>
            </a:endParaRPr>
          </a:p>
        </p:txBody>
      </p:sp>
      <p:sp>
        <p:nvSpPr>
          <p:cNvPr id="79" name="Google Shape;79;g22b916db9bf_1_0"/>
          <p:cNvSpPr txBox="1"/>
          <p:nvPr/>
        </p:nvSpPr>
        <p:spPr>
          <a:xfrm>
            <a:off x="304800" y="304800"/>
            <a:ext cx="11497200" cy="10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3820"/>
              <a:buFont typeface="Arial"/>
              <a:buNone/>
            </a:pPr>
            <a:r>
              <a:rPr lang="en-US" sz="3820" b="0" i="0" u="none" strike="noStrike" cap="none" dirty="0">
                <a:solidFill>
                  <a:srgbClr val="080EA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Getting to Know Each Other in 5 Minutes…</a:t>
            </a:r>
            <a:r>
              <a:rPr lang="en-US" sz="3920" b="0" i="0" u="none" strike="noStrike" cap="none" dirty="0">
                <a:solidFill>
                  <a:srgbClr val="080EA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</a:t>
            </a:r>
            <a:endParaRPr sz="3920" b="0" i="0" u="none" strike="noStrike" cap="none" dirty="0">
              <a:solidFill>
                <a:srgbClr val="080EA0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drawing of a rhinoceros&#10;&#10;AI-generated content may be incorrect.">
            <a:extLst>
              <a:ext uri="{FF2B5EF4-FFF2-40B4-BE49-F238E27FC236}">
                <a16:creationId xmlns:a16="http://schemas.microsoft.com/office/drawing/2014/main" id="{DD5EC56F-C051-F9F8-44E5-51A7E8C6A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9435" y="3556983"/>
            <a:ext cx="2367277" cy="1438523"/>
          </a:xfrm>
          <a:prstGeom prst="rect">
            <a:avLst/>
          </a:prstGeom>
        </p:spPr>
      </p:pic>
      <p:pic>
        <p:nvPicPr>
          <p:cNvPr id="15" name="Picture 14" descr="A turtle with a shell&#10;&#10;AI-generated content may be incorrect.">
            <a:extLst>
              <a:ext uri="{FF2B5EF4-FFF2-40B4-BE49-F238E27FC236}">
                <a16:creationId xmlns:a16="http://schemas.microsoft.com/office/drawing/2014/main" id="{792CE9F1-0BF0-4046-38CC-04F3C8F261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296" y="3710482"/>
            <a:ext cx="2196223" cy="1285024"/>
          </a:xfrm>
          <a:prstGeom prst="rect">
            <a:avLst/>
          </a:prstGeom>
        </p:spPr>
      </p:pic>
      <p:pic>
        <p:nvPicPr>
          <p:cNvPr id="13" name="Picture 12" descr="A monkey sitting and eating&#10;&#10;AI-generated content may be incorrect.">
            <a:extLst>
              <a:ext uri="{FF2B5EF4-FFF2-40B4-BE49-F238E27FC236}">
                <a16:creationId xmlns:a16="http://schemas.microsoft.com/office/drawing/2014/main" id="{DF9AACDE-1917-3F50-4C01-ABF16FD7EB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9359" y="3369486"/>
            <a:ext cx="1547091" cy="1654033"/>
          </a:xfrm>
          <a:prstGeom prst="rect">
            <a:avLst/>
          </a:prstGeom>
        </p:spPr>
      </p:pic>
      <p:pic>
        <p:nvPicPr>
          <p:cNvPr id="19" name="Picture 18" descr="A giraffe with long legs&#10;&#10;AI-generated content may be incorrect.">
            <a:extLst>
              <a:ext uri="{FF2B5EF4-FFF2-40B4-BE49-F238E27FC236}">
                <a16:creationId xmlns:a16="http://schemas.microsoft.com/office/drawing/2014/main" id="{F4575093-FFD0-6016-8E4F-3D95E71AEF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1517" y="3011429"/>
            <a:ext cx="1417226" cy="2038816"/>
          </a:xfrm>
          <a:prstGeom prst="rect">
            <a:avLst/>
          </a:prstGeom>
        </p:spPr>
      </p:pic>
      <p:pic>
        <p:nvPicPr>
          <p:cNvPr id="23" name="Picture 22" descr="A zebra with black and white stripes&#10;&#10;AI-generated content may be incorrect.">
            <a:extLst>
              <a:ext uri="{FF2B5EF4-FFF2-40B4-BE49-F238E27FC236}">
                <a16:creationId xmlns:a16="http://schemas.microsoft.com/office/drawing/2014/main" id="{71F4736F-6A28-CAA7-BF3D-AC81A25649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61793" y="1152366"/>
            <a:ext cx="1899316" cy="1644530"/>
          </a:xfrm>
          <a:prstGeom prst="rect">
            <a:avLst/>
          </a:prstGeom>
        </p:spPr>
      </p:pic>
      <p:pic>
        <p:nvPicPr>
          <p:cNvPr id="11" name="Picture 10" descr="A reptile with a long tail&#10;&#10;AI-generated content may be incorrect.">
            <a:extLst>
              <a:ext uri="{FF2B5EF4-FFF2-40B4-BE49-F238E27FC236}">
                <a16:creationId xmlns:a16="http://schemas.microsoft.com/office/drawing/2014/main" id="{147C71BC-105C-6A8B-BB6D-D5DCD9B36D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17680" y="1843586"/>
            <a:ext cx="1806466" cy="863617"/>
          </a:xfrm>
          <a:prstGeom prst="rect">
            <a:avLst/>
          </a:prstGeom>
        </p:spPr>
      </p:pic>
      <p:pic>
        <p:nvPicPr>
          <p:cNvPr id="9" name="Picture 8" descr="A spotted hyena with a white background&#10;&#10;AI-generated content may be incorrect.">
            <a:extLst>
              <a:ext uri="{FF2B5EF4-FFF2-40B4-BE49-F238E27FC236}">
                <a16:creationId xmlns:a16="http://schemas.microsoft.com/office/drawing/2014/main" id="{1E6F9FCD-0479-F43B-0754-7CA84CC0A2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60598" y="1556765"/>
            <a:ext cx="1833347" cy="1154330"/>
          </a:xfrm>
          <a:prstGeom prst="rect">
            <a:avLst/>
          </a:prstGeom>
        </p:spPr>
      </p:pic>
      <p:pic>
        <p:nvPicPr>
          <p:cNvPr id="7" name="Picture 6" descr="A drawing of a bird&#10;&#10;AI-generated content may be incorrect.">
            <a:extLst>
              <a:ext uri="{FF2B5EF4-FFF2-40B4-BE49-F238E27FC236}">
                <a16:creationId xmlns:a16="http://schemas.microsoft.com/office/drawing/2014/main" id="{0E7474DB-0EA4-64BA-20B9-AD6C5357B81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05758" y="3125062"/>
            <a:ext cx="1185492" cy="1870444"/>
          </a:xfrm>
          <a:prstGeom prst="rect">
            <a:avLst/>
          </a:prstGeom>
        </p:spPr>
      </p:pic>
      <p:sp>
        <p:nvSpPr>
          <p:cNvPr id="85" name="Google Shape;85;g10f4a602c63_0_0"/>
          <p:cNvSpPr txBox="1"/>
          <p:nvPr/>
        </p:nvSpPr>
        <p:spPr>
          <a:xfrm>
            <a:off x="1200750" y="508725"/>
            <a:ext cx="9790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US" sz="4800" dirty="0">
                <a:solidFill>
                  <a:srgbClr val="080EA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Choose an Animal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endParaRPr sz="4800" b="0" i="0" u="none" strike="noStrike" cap="none" dirty="0">
              <a:solidFill>
                <a:srgbClr val="080EA0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86" name="Google Shape;86;g10f4a602c63_0_0">
            <a:hlinkClick r:id="rId11" action="ppaction://hlinksldjump"/>
          </p:cNvPr>
          <p:cNvSpPr txBox="1"/>
          <p:nvPr/>
        </p:nvSpPr>
        <p:spPr>
          <a:xfrm>
            <a:off x="1345288" y="2528467"/>
            <a:ext cx="8115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lang="en-US" sz="5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5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g10f4a602c63_0_0">
            <a:hlinkClick r:id="rId12" action="ppaction://hlinksldjump"/>
          </p:cNvPr>
          <p:cNvSpPr txBox="1"/>
          <p:nvPr/>
        </p:nvSpPr>
        <p:spPr>
          <a:xfrm>
            <a:off x="3592249" y="2528467"/>
            <a:ext cx="8115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lang="en-US" sz="5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5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g10f4a602c63_0_0">
            <a:hlinkClick r:id="rId13" action="ppaction://hlinksldjump"/>
          </p:cNvPr>
          <p:cNvSpPr txBox="1"/>
          <p:nvPr/>
        </p:nvSpPr>
        <p:spPr>
          <a:xfrm>
            <a:off x="5839218" y="2528467"/>
            <a:ext cx="8115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lang="en-US" sz="5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5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g10f4a602c63_0_0">
            <a:hlinkClick r:id="rId14" action="ppaction://hlinksldjump"/>
          </p:cNvPr>
          <p:cNvSpPr txBox="1"/>
          <p:nvPr/>
        </p:nvSpPr>
        <p:spPr>
          <a:xfrm>
            <a:off x="7937201" y="2528467"/>
            <a:ext cx="8115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lang="en-US" sz="5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5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g10f4a602c63_0_0">
            <a:hlinkClick r:id="rId15" action="ppaction://hlinksldjump"/>
          </p:cNvPr>
          <p:cNvSpPr txBox="1"/>
          <p:nvPr/>
        </p:nvSpPr>
        <p:spPr>
          <a:xfrm>
            <a:off x="10035213" y="2528467"/>
            <a:ext cx="8115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lang="en-US" sz="5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5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g10f4a602c63_0_0">
            <a:hlinkClick r:id="rId16" action="ppaction://hlinksldjump"/>
          </p:cNvPr>
          <p:cNvSpPr txBox="1"/>
          <p:nvPr/>
        </p:nvSpPr>
        <p:spPr>
          <a:xfrm>
            <a:off x="1345299" y="4768906"/>
            <a:ext cx="8115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lang="en-US" sz="5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5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g10f4a602c63_0_0">
            <a:hlinkClick r:id="rId17" action="ppaction://hlinksldjump"/>
          </p:cNvPr>
          <p:cNvSpPr txBox="1"/>
          <p:nvPr/>
        </p:nvSpPr>
        <p:spPr>
          <a:xfrm>
            <a:off x="3592243" y="4768906"/>
            <a:ext cx="8115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lang="en-US" sz="5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5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g10f4a602c63_0_0">
            <a:hlinkClick r:id="rId18" action="ppaction://hlinksldjump"/>
          </p:cNvPr>
          <p:cNvSpPr txBox="1"/>
          <p:nvPr/>
        </p:nvSpPr>
        <p:spPr>
          <a:xfrm rot="624" flipH="1">
            <a:off x="10539957" y="6021344"/>
            <a:ext cx="1652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US" sz="2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 sz="2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g10f4a602c63_0_0">
            <a:hlinkClick r:id="rId19" action="ppaction://hlinksldjump"/>
          </p:cNvPr>
          <p:cNvSpPr txBox="1"/>
          <p:nvPr/>
        </p:nvSpPr>
        <p:spPr>
          <a:xfrm>
            <a:off x="7937207" y="4768906"/>
            <a:ext cx="8115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lang="en-US" sz="5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sz="5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g10f4a602c63_0_0">
            <a:hlinkClick r:id="rId20" action="ppaction://hlinksldjump"/>
          </p:cNvPr>
          <p:cNvSpPr txBox="1"/>
          <p:nvPr/>
        </p:nvSpPr>
        <p:spPr>
          <a:xfrm>
            <a:off x="5839190" y="4768906"/>
            <a:ext cx="8115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lang="en-US" sz="5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5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g10f4a602c63_0_0">
            <a:hlinkClick r:id="rId21" action="ppaction://hlinksldjump"/>
          </p:cNvPr>
          <p:cNvSpPr txBox="1"/>
          <p:nvPr/>
        </p:nvSpPr>
        <p:spPr>
          <a:xfrm>
            <a:off x="9890648" y="4768900"/>
            <a:ext cx="11007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lang="en-US" sz="5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sz="5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 descr="A brown and white cow with horns&#10;&#10;AI-generated content may be incorrect.">
            <a:extLst>
              <a:ext uri="{FF2B5EF4-FFF2-40B4-BE49-F238E27FC236}">
                <a16:creationId xmlns:a16="http://schemas.microsoft.com/office/drawing/2014/main" id="{8D4099E3-D526-2A51-E742-8B1F1187A82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78620" y="1112061"/>
            <a:ext cx="1767279" cy="15951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FA8B9D3-643F-7DA6-57F4-0724210B288F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189134" y="1437719"/>
            <a:ext cx="1652196" cy="1269484"/>
          </a:xfrm>
          <a:prstGeom prst="rect">
            <a:avLst/>
          </a:prstGeom>
        </p:spPr>
      </p:pic>
      <p:sp>
        <p:nvSpPr>
          <p:cNvPr id="2" name="TextBox 1">
            <a:hlinkClick r:id="rId11" action="ppaction://hlinksldjump"/>
            <a:extLst>
              <a:ext uri="{FF2B5EF4-FFF2-40B4-BE49-F238E27FC236}">
                <a16:creationId xmlns:a16="http://schemas.microsoft.com/office/drawing/2014/main" id="{67505DA5-2810-F6DA-7345-0C3D1A35B099}"/>
              </a:ext>
            </a:extLst>
          </p:cNvPr>
          <p:cNvSpPr txBox="1"/>
          <p:nvPr/>
        </p:nvSpPr>
        <p:spPr>
          <a:xfrm>
            <a:off x="1021976" y="1628940"/>
            <a:ext cx="1923923" cy="1692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hlinkClick r:id="rId12" action="ppaction://hlinksldjump"/>
            <a:extLst>
              <a:ext uri="{FF2B5EF4-FFF2-40B4-BE49-F238E27FC236}">
                <a16:creationId xmlns:a16="http://schemas.microsoft.com/office/drawing/2014/main" id="{4425C3D6-066C-A865-C20A-C93BD0AE8E31}"/>
              </a:ext>
            </a:extLst>
          </p:cNvPr>
          <p:cNvSpPr txBox="1"/>
          <p:nvPr/>
        </p:nvSpPr>
        <p:spPr>
          <a:xfrm>
            <a:off x="3169634" y="1623539"/>
            <a:ext cx="1923923" cy="1692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hlinkClick r:id="rId13" action="ppaction://hlinksldjump"/>
            <a:extLst>
              <a:ext uri="{FF2B5EF4-FFF2-40B4-BE49-F238E27FC236}">
                <a16:creationId xmlns:a16="http://schemas.microsoft.com/office/drawing/2014/main" id="{76FFF06F-1721-1F50-28EB-0356372C9AE2}"/>
              </a:ext>
            </a:extLst>
          </p:cNvPr>
          <p:cNvSpPr txBox="1"/>
          <p:nvPr/>
        </p:nvSpPr>
        <p:spPr>
          <a:xfrm>
            <a:off x="5336792" y="1623538"/>
            <a:ext cx="1923923" cy="1692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hlinkClick r:id="rId14" action="ppaction://hlinksldjump"/>
            <a:extLst>
              <a:ext uri="{FF2B5EF4-FFF2-40B4-BE49-F238E27FC236}">
                <a16:creationId xmlns:a16="http://schemas.microsoft.com/office/drawing/2014/main" id="{C7B389AB-F4E7-4A3D-B7D1-F0991F3236D5}"/>
              </a:ext>
            </a:extLst>
          </p:cNvPr>
          <p:cNvSpPr txBox="1"/>
          <p:nvPr/>
        </p:nvSpPr>
        <p:spPr>
          <a:xfrm>
            <a:off x="7496565" y="1496665"/>
            <a:ext cx="1923923" cy="1692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hlinkClick r:id="rId15" action="ppaction://hlinksldjump"/>
            <a:extLst>
              <a:ext uri="{FF2B5EF4-FFF2-40B4-BE49-F238E27FC236}">
                <a16:creationId xmlns:a16="http://schemas.microsoft.com/office/drawing/2014/main" id="{F175EDDA-7865-9A82-551F-F88642C33EB4}"/>
              </a:ext>
            </a:extLst>
          </p:cNvPr>
          <p:cNvSpPr txBox="1"/>
          <p:nvPr/>
        </p:nvSpPr>
        <p:spPr>
          <a:xfrm>
            <a:off x="9585528" y="1525774"/>
            <a:ext cx="1923923" cy="1692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hlinkClick r:id="rId16" action="ppaction://hlinksldjump"/>
            <a:extLst>
              <a:ext uri="{FF2B5EF4-FFF2-40B4-BE49-F238E27FC236}">
                <a16:creationId xmlns:a16="http://schemas.microsoft.com/office/drawing/2014/main" id="{2FCB9AC1-50FF-E66F-BD86-93BDFA06A597}"/>
              </a:ext>
            </a:extLst>
          </p:cNvPr>
          <p:cNvSpPr txBox="1"/>
          <p:nvPr/>
        </p:nvSpPr>
        <p:spPr>
          <a:xfrm>
            <a:off x="645397" y="3902272"/>
            <a:ext cx="1923923" cy="1692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hlinkClick r:id="rId17" action="ppaction://hlinksldjump"/>
            <a:extLst>
              <a:ext uri="{FF2B5EF4-FFF2-40B4-BE49-F238E27FC236}">
                <a16:creationId xmlns:a16="http://schemas.microsoft.com/office/drawing/2014/main" id="{7E8BFBAF-66B2-ED21-D16D-D5703FE42D34}"/>
              </a:ext>
            </a:extLst>
          </p:cNvPr>
          <p:cNvSpPr txBox="1"/>
          <p:nvPr/>
        </p:nvSpPr>
        <p:spPr>
          <a:xfrm>
            <a:off x="2932777" y="3617418"/>
            <a:ext cx="1923923" cy="1692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hlinkClick r:id="rId20" action="ppaction://hlinksldjump"/>
            <a:extLst>
              <a:ext uri="{FF2B5EF4-FFF2-40B4-BE49-F238E27FC236}">
                <a16:creationId xmlns:a16="http://schemas.microsoft.com/office/drawing/2014/main" id="{9DA8A7DA-B425-708D-FFEE-62E8FE42401C}"/>
              </a:ext>
            </a:extLst>
          </p:cNvPr>
          <p:cNvSpPr txBox="1"/>
          <p:nvPr/>
        </p:nvSpPr>
        <p:spPr>
          <a:xfrm>
            <a:off x="5287268" y="3710482"/>
            <a:ext cx="1923923" cy="1692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hlinkClick r:id="rId19" action="ppaction://hlinksldjump"/>
            <a:extLst>
              <a:ext uri="{FF2B5EF4-FFF2-40B4-BE49-F238E27FC236}">
                <a16:creationId xmlns:a16="http://schemas.microsoft.com/office/drawing/2014/main" id="{FB9F48AF-3DCB-DC78-284E-A45A19C60088}"/>
              </a:ext>
            </a:extLst>
          </p:cNvPr>
          <p:cNvSpPr txBox="1"/>
          <p:nvPr/>
        </p:nvSpPr>
        <p:spPr>
          <a:xfrm>
            <a:off x="7431421" y="3715558"/>
            <a:ext cx="1923923" cy="1692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>
            <a:hlinkClick r:id="rId21" action="ppaction://hlinksldjump"/>
            <a:extLst>
              <a:ext uri="{FF2B5EF4-FFF2-40B4-BE49-F238E27FC236}">
                <a16:creationId xmlns:a16="http://schemas.microsoft.com/office/drawing/2014/main" id="{03D1822B-7BF6-FA4A-6A4D-8C5AE3FD03F1}"/>
              </a:ext>
            </a:extLst>
          </p:cNvPr>
          <p:cNvSpPr txBox="1"/>
          <p:nvPr/>
        </p:nvSpPr>
        <p:spPr>
          <a:xfrm>
            <a:off x="9445094" y="3685991"/>
            <a:ext cx="1923923" cy="1692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CCC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8"/>
          <p:cNvSpPr txBox="1">
            <a:spLocks noGrp="1"/>
          </p:cNvSpPr>
          <p:nvPr>
            <p:ph type="body" idx="1"/>
          </p:nvPr>
        </p:nvSpPr>
        <p:spPr>
          <a:xfrm>
            <a:off x="838200" y="2837931"/>
            <a:ext cx="10515600" cy="1182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buClr>
                <a:schemeClr val="dk1"/>
              </a:buClr>
              <a:buSzPts val="2800"/>
              <a:buNone/>
            </a:pPr>
            <a:r>
              <a:rPr lang="en-US" sz="3200" dirty="0">
                <a:solidFill>
                  <a:schemeClr val="dk1"/>
                </a:solidFill>
              </a:rPr>
              <a:t>What does it mean to love someone?</a:t>
            </a:r>
            <a:endParaRPr dirty="0"/>
          </a:p>
        </p:txBody>
      </p:sp>
      <p:sp>
        <p:nvSpPr>
          <p:cNvPr id="113" name="Google Shape;113;p8"/>
          <p:cNvSpPr txBox="1"/>
          <p:nvPr/>
        </p:nvSpPr>
        <p:spPr>
          <a:xfrm>
            <a:off x="4482350" y="6245400"/>
            <a:ext cx="7739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" name="Google Shape;114;p8">
            <a:hlinkClick r:id="rId3" action="ppaction://hlinksldjump"/>
            <a:extLst>
              <a:ext uri="{FF2B5EF4-FFF2-40B4-BE49-F238E27FC236}">
                <a16:creationId xmlns:a16="http://schemas.microsoft.com/office/drawing/2014/main" id="{BA229435-2BCB-3AD6-2A69-F05C1D7DF4D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41750" y="5697850"/>
            <a:ext cx="999200" cy="99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2E9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"/>
          <p:cNvSpPr txBox="1">
            <a:spLocks noGrp="1"/>
          </p:cNvSpPr>
          <p:nvPr>
            <p:ph type="body" idx="1"/>
          </p:nvPr>
        </p:nvSpPr>
        <p:spPr>
          <a:xfrm>
            <a:off x="838200" y="3016320"/>
            <a:ext cx="10515600" cy="825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buClr>
                <a:schemeClr val="dk1"/>
              </a:buClr>
              <a:buSzPts val="2800"/>
              <a:buNone/>
            </a:pPr>
            <a:r>
              <a:rPr lang="en-US" sz="3200" dirty="0">
                <a:solidFill>
                  <a:schemeClr val="dk1"/>
                </a:solidFill>
              </a:rPr>
              <a:t>What do you do when your sibling breaks a rule? </a:t>
            </a:r>
            <a:endParaRPr sz="2800" dirty="0">
              <a:solidFill>
                <a:schemeClr val="dk1"/>
              </a:solidFill>
            </a:endParaRPr>
          </a:p>
        </p:txBody>
      </p:sp>
      <p:pic>
        <p:nvPicPr>
          <p:cNvPr id="2" name="Google Shape;114;p8">
            <a:hlinkClick r:id="rId3" action="ppaction://hlinksldjump"/>
            <a:extLst>
              <a:ext uri="{FF2B5EF4-FFF2-40B4-BE49-F238E27FC236}">
                <a16:creationId xmlns:a16="http://schemas.microsoft.com/office/drawing/2014/main" id="{8B3D40D2-AE1A-030F-94C5-21AC73A10B2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41750" y="5697850"/>
            <a:ext cx="999200" cy="99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5CD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0"/>
          <p:cNvSpPr txBox="1">
            <a:spLocks noGrp="1"/>
          </p:cNvSpPr>
          <p:nvPr>
            <p:ph type="body" idx="1"/>
          </p:nvPr>
        </p:nvSpPr>
        <p:spPr>
          <a:xfrm>
            <a:off x="838200" y="3014085"/>
            <a:ext cx="10515600" cy="829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3200" dirty="0">
                <a:solidFill>
                  <a:schemeClr val="dk1"/>
                </a:solidFill>
              </a:rPr>
              <a:t>What happens when your sibling gets angry?</a:t>
            </a:r>
            <a:endParaRPr sz="3200" dirty="0">
              <a:solidFill>
                <a:schemeClr val="dk1"/>
              </a:solidFill>
            </a:endParaRPr>
          </a:p>
        </p:txBody>
      </p:sp>
      <p:pic>
        <p:nvPicPr>
          <p:cNvPr id="2" name="Google Shape;114;p8">
            <a:hlinkClick r:id="rId3" action="ppaction://hlinksldjump"/>
            <a:extLst>
              <a:ext uri="{FF2B5EF4-FFF2-40B4-BE49-F238E27FC236}">
                <a16:creationId xmlns:a16="http://schemas.microsoft.com/office/drawing/2014/main" id="{2578BC9E-75D7-8D9A-1611-30EE1AF54FD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41750" y="5697850"/>
            <a:ext cx="999200" cy="99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B8AF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1"/>
          <p:cNvSpPr txBox="1">
            <a:spLocks noGrp="1"/>
          </p:cNvSpPr>
          <p:nvPr>
            <p:ph type="title"/>
          </p:nvPr>
        </p:nvSpPr>
        <p:spPr>
          <a:xfrm>
            <a:off x="0" y="2766150"/>
            <a:ext cx="12192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indent="0" algn="ctr" rtl="0">
              <a:lnSpc>
                <a:spcPct val="114000"/>
              </a:lnSpc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3200" dirty="0"/>
              <a:t>If you were president, what would you do to make everyone </a:t>
            </a:r>
            <a:br>
              <a:rPr lang="en-US" sz="3200" dirty="0"/>
            </a:br>
            <a:r>
              <a:rPr lang="en-US" sz="3200" dirty="0"/>
              <a:t>feel safe?</a:t>
            </a:r>
            <a:endParaRPr sz="3200" dirty="0"/>
          </a:p>
        </p:txBody>
      </p:sp>
      <p:pic>
        <p:nvPicPr>
          <p:cNvPr id="2" name="Google Shape;114;p8">
            <a:hlinkClick r:id="rId3" action="ppaction://hlinksldjump"/>
            <a:extLst>
              <a:ext uri="{FF2B5EF4-FFF2-40B4-BE49-F238E27FC236}">
                <a16:creationId xmlns:a16="http://schemas.microsoft.com/office/drawing/2014/main" id="{E1013DDA-C034-7FC7-EE62-21B018DF77E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41750" y="5697850"/>
            <a:ext cx="999200" cy="99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2"/>
          <p:cNvSpPr txBox="1">
            <a:spLocks noGrp="1"/>
          </p:cNvSpPr>
          <p:nvPr>
            <p:ph type="body" idx="1"/>
          </p:nvPr>
        </p:nvSpPr>
        <p:spPr>
          <a:xfrm>
            <a:off x="0" y="2631225"/>
            <a:ext cx="12192000" cy="159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200" dirty="0">
                <a:solidFill>
                  <a:schemeClr val="dk1"/>
                </a:solidFill>
              </a:rPr>
              <a:t>My sibling gets bullied on the school bus but won’t tell my parents.</a:t>
            </a:r>
          </a:p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200" dirty="0">
                <a:solidFill>
                  <a:schemeClr val="dk1"/>
                </a:solidFill>
              </a:rPr>
              <a:t>What should I do?</a:t>
            </a:r>
            <a:endParaRPr sz="2800" dirty="0">
              <a:solidFill>
                <a:schemeClr val="dk1"/>
              </a:solidFill>
            </a:endParaRPr>
          </a:p>
        </p:txBody>
      </p:sp>
      <p:pic>
        <p:nvPicPr>
          <p:cNvPr id="2" name="Google Shape;114;p8">
            <a:hlinkClick r:id="rId3" action="ppaction://hlinksldjump"/>
            <a:extLst>
              <a:ext uri="{FF2B5EF4-FFF2-40B4-BE49-F238E27FC236}">
                <a16:creationId xmlns:a16="http://schemas.microsoft.com/office/drawing/2014/main" id="{BC9AD9F5-DB94-290C-4C58-92FCF621B9A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41750" y="5697850"/>
            <a:ext cx="999200" cy="99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2339</Words>
  <Application>Microsoft Office PowerPoint</Application>
  <PresentationFormat>Widescreen</PresentationFormat>
  <Paragraphs>271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Lato</vt:lpstr>
      <vt:lpstr>Montserrat Black</vt:lpstr>
      <vt:lpstr>Montserrat</vt:lpstr>
      <vt:lpstr>Calibri</vt:lpstr>
      <vt:lpstr>Arial</vt:lpstr>
      <vt:lpstr>Aptos</vt:lpstr>
      <vt:lpstr>Simple Light</vt:lpstr>
      <vt:lpstr>Strong Siblings</vt:lpstr>
      <vt:lpstr>Group Rules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If you were president, what would you do to make everyone  feel safe?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Coping Skills: What Works for You?</vt:lpstr>
      <vt:lpstr>What was your favorite part of today’s group? What would you change to make the group better?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Strong Siblings</dc:title>
  <dc:creator>Joshua Feriante</dc:creator>
  <cp:lastModifiedBy>Jacobs, Ashley</cp:lastModifiedBy>
  <cp:revision>26</cp:revision>
  <dcterms:created xsi:type="dcterms:W3CDTF">2021-08-02T19:01:22Z</dcterms:created>
  <dcterms:modified xsi:type="dcterms:W3CDTF">2025-11-24T16:29:05Z</dcterms:modified>
</cp:coreProperties>
</file>