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73" r:id="rId14"/>
    <p:sldId id="274" r:id="rId15"/>
  </p:sldIdLst>
  <p:sldSz cx="12192000" cy="6858000"/>
  <p:notesSz cx="6858000" cy="9144000"/>
  <p:embeddedFontLst>
    <p:embeddedFont>
      <p:font typeface="Lato" panose="020F0502020204030203"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Montserrat Black" panose="00000A00000000000000" pitchFamily="2" charset="0"/>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w0aGSp5gpOvkaUnKI2+l5Xkdw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sa bodki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9" autoAdjust="0"/>
    <p:restoredTop sz="58505" autoAdjust="0"/>
  </p:normalViewPr>
  <p:slideViewPr>
    <p:cSldViewPr snapToGrid="0">
      <p:cViewPr varScale="1">
        <p:scale>
          <a:sx n="53" d="100"/>
          <a:sy n="53" d="100"/>
        </p:scale>
        <p:origin x="20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Introductions: Ask sibs to share their name, age, preferred pronouns, and favorite ice cream flavor.</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Go to next slide.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b28a176c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8b28a176c6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100"/>
              <a:buNone/>
            </a:pPr>
            <a:r>
              <a:rPr lang="en-US" dirty="0">
                <a:latin typeface="Arial"/>
                <a:ea typeface="Arial"/>
                <a:cs typeface="Arial"/>
                <a:sym typeface="Arial"/>
              </a:rPr>
              <a:t>Ask a sibling to read the scenario out loud. Ask if any sibs would like to share. Encourage the sibs to talk to each other when possible.</a:t>
            </a:r>
          </a:p>
          <a:p>
            <a:pPr marL="0" lvl="0" indent="0" algn="l" rtl="0">
              <a:spcBef>
                <a:spcPts val="0"/>
              </a:spcBef>
              <a:spcAft>
                <a:spcPts val="0"/>
              </a:spcAft>
              <a:buSzPts val="1100"/>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Do you worry about the future with your sibling? Please explain.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Is it easy or hard for you to tell your parents how you feel?</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Is it important for siblings to help each other? Why or why not?</a:t>
            </a:r>
          </a:p>
          <a:p>
            <a:pPr marL="228600" lvl="0" indent="-228600" algn="l" rtl="0">
              <a:lnSpc>
                <a:spcPct val="100000"/>
              </a:lnSpc>
              <a:spcBef>
                <a:spcPts val="0"/>
              </a:spcBef>
              <a:spcAft>
                <a:spcPts val="0"/>
              </a:spcAft>
              <a:buSzPts val="1400"/>
              <a:buAutoNum type="arabicPeriod"/>
            </a:pPr>
            <a:r>
              <a:rPr lang="en-US" dirty="0">
                <a:latin typeface="Arial"/>
                <a:ea typeface="Arial"/>
                <a:cs typeface="Arial"/>
                <a:sym typeface="Arial"/>
              </a:rPr>
              <a:t>Have you ever been asked to do something you’re not comfortable with? Please explain.</a:t>
            </a:r>
          </a:p>
          <a:p>
            <a:pPr marL="228600" lvl="0" indent="-228600" algn="l" rtl="0">
              <a:lnSpc>
                <a:spcPct val="100000"/>
              </a:lnSpc>
              <a:spcBef>
                <a:spcPts val="0"/>
              </a:spcBef>
              <a:spcAft>
                <a:spcPts val="0"/>
              </a:spcAft>
              <a:buSzPts val="1400"/>
              <a:buAutoNum type="arabicPeriod"/>
            </a:pP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61" name="Google Shape;161;g28b28a176c6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9666a1d8e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9666a1d8e1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scenario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Has your sibling ever accidentally or purposely hurt an animal? How did that make you feel?</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What would you do if your sibling hurt your pet and told you not to tell your parents?</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Have you ever felt uncomfortable or embarrassed by an animal’s behavior? </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 you have any pets? Tell us about them.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69" name="Google Shape;169;g29666a1d8e1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9666a1d8e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9666a1d8e1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scenario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Have you ever felt guilty about a situation in your family? Please explain.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age should someone get a job? Do you think 10 years old is too young to get a job?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worry that your sibling’s disability will make it harder for them to get a job when they are older?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Why do you think adults worry about money? </a:t>
            </a: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77" name="Google Shape;177;g29666a1d8e1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Return button.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 to facilitators: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You need to click Return for the question to appear.</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Try to only spend 5 minutes on this slide so there is time for the group activity.</a:t>
            </a:r>
            <a:endParaRPr dirty="0">
              <a:latin typeface="Arial"/>
              <a:ea typeface="Arial"/>
              <a:cs typeface="Arial"/>
              <a:sym typeface="Aria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4a602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f4a602c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siblings, </a:t>
            </a:r>
            <a:r>
              <a:rPr lang="en-US" i="0" u="none" strike="noStrike" dirty="0">
                <a:solidFill>
                  <a:srgbClr val="000000"/>
                </a:solidFill>
                <a:latin typeface="Arial"/>
                <a:ea typeface="Arial"/>
                <a:cs typeface="Arial"/>
                <a:sym typeface="Arial"/>
              </a:rPr>
              <a:t>“Today we are going to do an activity where siblings </a:t>
            </a:r>
            <a:r>
              <a:rPr lang="en-US" dirty="0">
                <a:solidFill>
                  <a:srgbClr val="000000"/>
                </a:solidFill>
                <a:latin typeface="Arial"/>
                <a:ea typeface="Arial"/>
                <a:cs typeface="Arial"/>
                <a:sym typeface="Arial"/>
              </a:rPr>
              <a:t>take turns</a:t>
            </a:r>
            <a:r>
              <a:rPr lang="en-US" i="0" u="none" strike="noStrike" dirty="0">
                <a:solidFill>
                  <a:srgbClr val="000000"/>
                </a:solidFill>
                <a:latin typeface="Arial"/>
                <a:ea typeface="Arial"/>
                <a:cs typeface="Arial"/>
                <a:sym typeface="Arial"/>
              </a:rPr>
              <a:t> </a:t>
            </a:r>
            <a:r>
              <a:rPr lang="en-US" dirty="0">
                <a:solidFill>
                  <a:srgbClr val="000000"/>
                </a:solidFill>
                <a:latin typeface="Arial"/>
                <a:ea typeface="Arial"/>
                <a:cs typeface="Arial"/>
                <a:sym typeface="Arial"/>
              </a:rPr>
              <a:t>picking a stressful situation</a:t>
            </a:r>
            <a:r>
              <a:rPr lang="en-US" i="0" u="none" strike="noStrike" dirty="0">
                <a:solidFill>
                  <a:srgbClr val="000000"/>
                </a:solidFill>
                <a:latin typeface="Arial"/>
                <a:ea typeface="Arial"/>
                <a:cs typeface="Arial"/>
                <a:sym typeface="Arial"/>
              </a:rPr>
              <a:t>, and then we discuss the question that appears.”</a:t>
            </a: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endParaRPr lang="en-US" i="0" u="none" strike="noStrike" dirty="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Notes to facilitators:</a:t>
            </a:r>
          </a:p>
          <a:p>
            <a:pPr marL="0" lvl="0" indent="0" algn="l" rtl="0">
              <a:lnSpc>
                <a:spcPct val="100000"/>
              </a:lnSpc>
              <a:spcBef>
                <a:spcPts val="0"/>
              </a:spcBef>
              <a:spcAft>
                <a:spcPts val="0"/>
              </a:spcAft>
              <a:buSzPts val="1400"/>
              <a:buNone/>
            </a:pPr>
            <a:r>
              <a:rPr lang="en-US" b="1" i="0" u="none" strike="noStrike" dirty="0">
                <a:solidFill>
                  <a:srgbClr val="000000"/>
                </a:solidFill>
                <a:latin typeface="Arial"/>
                <a:ea typeface="Arial"/>
                <a:cs typeface="Arial"/>
                <a:sym typeface="Arial"/>
              </a:rPr>
              <a:t>When the activity is over (when all prompts have been selected or before time runs out), click </a:t>
            </a:r>
            <a:r>
              <a:rPr lang="en-US" b="1" dirty="0">
                <a:solidFill>
                  <a:srgbClr val="000000"/>
                </a:solidFill>
                <a:latin typeface="Arial"/>
                <a:ea typeface="Arial"/>
                <a:cs typeface="Arial"/>
                <a:sym typeface="Arial"/>
              </a:rPr>
              <a:t>“Wrap-Up” </a:t>
            </a:r>
            <a:r>
              <a:rPr lang="en-US" b="1" i="0" u="none" strike="noStrike" dirty="0">
                <a:solidFill>
                  <a:srgbClr val="000000"/>
                </a:solidFill>
                <a:latin typeface="Arial"/>
                <a:ea typeface="Arial"/>
                <a:cs typeface="Arial"/>
                <a:sym typeface="Arial"/>
              </a:rPr>
              <a:t>to be brought to the slide </a:t>
            </a:r>
            <a:r>
              <a:rPr lang="en-US" b="1" dirty="0">
                <a:solidFill>
                  <a:srgbClr val="000000"/>
                </a:solidFill>
                <a:latin typeface="Arial"/>
                <a:ea typeface="Arial"/>
                <a:cs typeface="Arial"/>
                <a:sym typeface="Arial"/>
              </a:rPr>
              <a:t>on</a:t>
            </a:r>
            <a:r>
              <a:rPr lang="en-US" b="1" i="0" u="none" strike="noStrike" dirty="0">
                <a:solidFill>
                  <a:srgbClr val="000000"/>
                </a:solidFill>
                <a:latin typeface="Arial"/>
                <a:ea typeface="Arial"/>
                <a:cs typeface="Arial"/>
                <a:sym typeface="Arial"/>
              </a:rPr>
              <a:t> coping skills.</a:t>
            </a:r>
            <a:endParaRPr b="1"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83" name="Google Shape;83;g10f4a602c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scenario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AutoNum type="arabicPeriod"/>
            </a:pPr>
            <a:r>
              <a:rPr lang="en-US" dirty="0">
                <a:latin typeface="Arial"/>
                <a:ea typeface="Arial"/>
                <a:cs typeface="Arial"/>
                <a:sym typeface="Arial"/>
              </a:rPr>
              <a:t>Describe a time it was too noisy at home. Did you feel overwhelmed? How did you handle that?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Arial"/>
                <a:ea typeface="Arial"/>
                <a:cs typeface="Arial"/>
                <a:sym typeface="Arial"/>
              </a:rPr>
              <a:t>Does the same person usually start arguments with you? How do you feel about that person?</a:t>
            </a:r>
          </a:p>
          <a:p>
            <a:pPr marL="228600" lvl="0" indent="-228600" algn="l" rtl="0">
              <a:lnSpc>
                <a:spcPct val="100000"/>
              </a:lnSpc>
              <a:spcBef>
                <a:spcPts val="0"/>
              </a:spcBef>
              <a:spcAft>
                <a:spcPts val="0"/>
              </a:spcAft>
              <a:buAutoNum type="arabicPeriod"/>
            </a:pPr>
            <a:r>
              <a:rPr lang="en-US" dirty="0">
                <a:latin typeface="Arial"/>
                <a:ea typeface="Arial"/>
                <a:cs typeface="Arial"/>
                <a:sym typeface="Arial"/>
              </a:rPr>
              <a:t>How often do you and your sibling get into arguments? What usually causes the arguments?</a:t>
            </a:r>
          </a:p>
          <a:p>
            <a:pPr marL="228600" lvl="0" indent="-228600" algn="l" rtl="0">
              <a:lnSpc>
                <a:spcPct val="100000"/>
              </a:lnSpc>
              <a:spcBef>
                <a:spcPts val="0"/>
              </a:spcBef>
              <a:spcAft>
                <a:spcPts val="0"/>
              </a:spcAft>
              <a:buAutoNum type="arabicPeriod"/>
            </a:pPr>
            <a:r>
              <a:rPr lang="en-US" dirty="0">
                <a:latin typeface="Arial"/>
                <a:ea typeface="Arial"/>
                <a:cs typeface="Arial"/>
                <a:sym typeface="Arial"/>
              </a:rPr>
              <a:t>Does a noisy household make it harder to do certain tasks, like your homework? How do you deal with that? </a:t>
            </a:r>
          </a:p>
          <a:p>
            <a:pPr marL="0" lvl="0" indent="0" algn="l" rtl="0">
              <a:lnSpc>
                <a:spcPct val="100000"/>
              </a:lnSpc>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7000"/>
              </a:lnSpc>
              <a:spcBef>
                <a:spcPts val="800"/>
              </a:spcBef>
              <a:spcAft>
                <a:spcPts val="0"/>
              </a:spcAft>
              <a:buSzPts val="1400"/>
              <a:buNone/>
            </a:pPr>
            <a:endParaRPr dirty="0"/>
          </a:p>
        </p:txBody>
      </p:sp>
      <p:sp>
        <p:nvSpPr>
          <p:cNvPr id="122" name="Google Shape;1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scenario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Is it fair to have to share a room with a sibling? Please explain.</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Is it OK for a child to not get enough sleep because of their sibling’s disability? Please explain.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Is it annoying or helpful when a parent says, “Life isn’t fair”? Please explain.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p>
        </p:txBody>
      </p:sp>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100"/>
              <a:buNone/>
            </a:pPr>
            <a:r>
              <a:rPr lang="en-US" dirty="0">
                <a:latin typeface="Arial"/>
                <a:ea typeface="Arial"/>
                <a:cs typeface="Arial"/>
                <a:sym typeface="Arial"/>
              </a:rPr>
              <a:t>Ask a sibling to read the scenario out loud. Ask if any sibs would like to share. Encourage the sibs to talk to each other when possible.</a:t>
            </a:r>
          </a:p>
          <a:p>
            <a:pPr marL="0" lvl="0" indent="0" algn="l" rtl="0">
              <a:spcBef>
                <a:spcPts val="0"/>
              </a:spcBef>
              <a:spcAft>
                <a:spcPts val="0"/>
              </a:spcAft>
              <a:buSzPts val="1100"/>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Does your sibling ever treat you nicely one minute, and then is mean to you the next? How does that make you feel?</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What does it mean to have mood swings? Do you or your sibling have mood swings?</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Are you scared to do certain things because you’re afraid your sibling will lash out at you? Please explain.</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 you like your sibling sometimes, but also dislike them sometimes? Please explain.</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None/>
            </a:pPr>
            <a:r>
              <a:rPr lang="en-US" i="1" dirty="0">
                <a:latin typeface="Arial"/>
                <a:ea typeface="Arial"/>
                <a:cs typeface="Arial"/>
                <a:sym typeface="Arial"/>
              </a:rPr>
              <a:t>Reminder to take opportunities to validate sibling experiences and identify coping skills.</a:t>
            </a:r>
          </a:p>
          <a:p>
            <a:pPr marL="0" lvl="0" indent="0" algn="l" rtl="0">
              <a:lnSpc>
                <a:spcPct val="100000"/>
              </a:lnSpc>
              <a:spcBef>
                <a:spcPts val="0"/>
              </a:spcBef>
              <a:spcAft>
                <a:spcPts val="0"/>
              </a:spcAft>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dirty="0"/>
          </a:p>
        </p:txBody>
      </p:sp>
      <p:sp>
        <p:nvSpPr>
          <p:cNvPr id="137" name="Google Shape;1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b28a176c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8b28a176c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100"/>
              <a:buNone/>
            </a:pPr>
            <a:r>
              <a:rPr lang="en-US" dirty="0">
                <a:latin typeface="Arial"/>
                <a:ea typeface="Arial"/>
                <a:cs typeface="Arial"/>
                <a:sym typeface="Arial"/>
              </a:rPr>
              <a:t>Ask a sibling to read the scenario out loud. Ask if any sibs would like to share. Encourage the sibs to talk to each other when possible.</a:t>
            </a:r>
          </a:p>
          <a:p>
            <a:pPr marL="0" lvl="0" indent="0" algn="l" rtl="0">
              <a:spcBef>
                <a:spcPts val="0"/>
              </a:spcBef>
              <a:spcAft>
                <a:spcPts val="0"/>
              </a:spcAft>
              <a:buSzPts val="1100"/>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dirty="0">
                <a:latin typeface="Arial"/>
                <a:ea typeface="Arial"/>
                <a:cs typeface="Arial"/>
                <a:sym typeface="Arial"/>
              </a:rPr>
              <a:t>Does your sibling’s disability make it harder for them to act safely? Please explain. </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 you feel like your sibling is different from other people? Please explain.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 your friends understand how hard it is for you to have a sibling who has trouble controlling their behavior?</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What advice would you give to someone whose sibling behaves strangely?</a:t>
            </a: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45" name="Google Shape;145;g28b28a176c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b28a176c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8b28a176c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SzPts val="1100"/>
              <a:buNone/>
            </a:pPr>
            <a:r>
              <a:rPr lang="en-US" dirty="0">
                <a:latin typeface="Arial"/>
                <a:ea typeface="Arial"/>
                <a:cs typeface="Arial"/>
                <a:sym typeface="Arial"/>
              </a:rPr>
              <a:t>Ask a sibling to read the scenario out loud. Ask if any sibs would like to share. Encourage the sibs to talk to each other when possible.</a:t>
            </a:r>
          </a:p>
          <a:p>
            <a:pPr marL="0" lvl="0" indent="0" algn="l" rtl="0">
              <a:spcBef>
                <a:spcPts val="0"/>
              </a:spcBef>
              <a:spcAft>
                <a:spcPts val="0"/>
              </a:spcAft>
              <a:buSzPts val="1100"/>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endParaRPr lang="en-US" dirty="0">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dirty="0">
                <a:latin typeface="Arial"/>
                <a:ea typeface="Arial"/>
                <a:cs typeface="Arial"/>
                <a:sym typeface="Arial"/>
              </a:rPr>
              <a:t>Are there rules in your family you feel aren’t fair? If so, what are they?</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What is the most important rule for a family to have? Please explain.</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Why do you think parents might have different rules for different siblings?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53" name="Google Shape;153;g28b28a176c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18" Type="http://schemas.openxmlformats.org/officeDocument/2006/relationships/slide" Target="slide11.xml"/><Relationship Id="rId3" Type="http://schemas.openxmlformats.org/officeDocument/2006/relationships/slide" Target="slide13.xml"/><Relationship Id="rId21" Type="http://schemas.openxmlformats.org/officeDocument/2006/relationships/slide" Target="slide12.xml"/><Relationship Id="rId7" Type="http://schemas.openxmlformats.org/officeDocument/2006/relationships/image" Target="../media/image1.png"/><Relationship Id="rId12" Type="http://schemas.openxmlformats.org/officeDocument/2006/relationships/slide" Target="slide8.xml"/><Relationship Id="rId17" Type="http://schemas.openxmlformats.org/officeDocument/2006/relationships/slide" Target="slide9.xml"/><Relationship Id="rId2" Type="http://schemas.openxmlformats.org/officeDocument/2006/relationships/notesSlide" Target="../notesSlides/notesSlide4.xml"/><Relationship Id="rId16" Type="http://schemas.openxmlformats.org/officeDocument/2006/relationships/image" Target="../media/image8.svg"/><Relationship Id="rId20"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0.xml"/><Relationship Id="rId5" Type="http://schemas.openxmlformats.org/officeDocument/2006/relationships/slide" Target="slide5.xml"/><Relationship Id="rId15" Type="http://schemas.openxmlformats.org/officeDocument/2006/relationships/image" Target="../media/image7.png"/><Relationship Id="rId23" Type="http://schemas.openxmlformats.org/officeDocument/2006/relationships/image" Target="../media/image12.svg"/><Relationship Id="rId10" Type="http://schemas.openxmlformats.org/officeDocument/2006/relationships/image" Target="../media/image4.png"/><Relationship Id="rId19" Type="http://schemas.openxmlformats.org/officeDocument/2006/relationships/image" Target="../media/image9.png"/><Relationship Id="rId4" Type="http://schemas.openxmlformats.org/officeDocument/2006/relationships/slide" Target="slide6.xml"/><Relationship Id="rId9" Type="http://schemas.openxmlformats.org/officeDocument/2006/relationships/image" Target="../media/image3.png"/><Relationship Id="rId14" Type="http://schemas.openxmlformats.org/officeDocument/2006/relationships/image" Target="../media/image6.svg"/><Relationship Id="rId22"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0" y="2338496"/>
            <a:ext cx="12192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7200" b="1" dirty="0">
                <a:solidFill>
                  <a:schemeClr val="lt1"/>
                </a:solidFill>
                <a:latin typeface="Montserrat"/>
                <a:ea typeface="Montserrat"/>
                <a:cs typeface="Montserrat"/>
                <a:sym typeface="Montserrat"/>
              </a:rPr>
              <a:t>Stress Creates a Mess</a:t>
            </a:r>
            <a:endParaRPr sz="7200" b="1" dirty="0">
              <a:solidFill>
                <a:schemeClr val="lt1"/>
              </a:solidFill>
              <a:latin typeface="Montserrat"/>
              <a:ea typeface="Montserrat"/>
              <a:cs typeface="Montserrat"/>
              <a:sym typeface="Montserrat"/>
            </a:endParaRPr>
          </a:p>
        </p:txBody>
      </p:sp>
      <p:sp>
        <p:nvSpPr>
          <p:cNvPr id="65" name="Google Shape;65;p1"/>
          <p:cNvSpPr txBox="1"/>
          <p:nvPr/>
        </p:nvSpPr>
        <p:spPr>
          <a:xfrm>
            <a:off x="2751450" y="3965400"/>
            <a:ext cx="66891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CF71436F-F432-3E11-836E-6F22997CB7D7}"/>
              </a:ext>
            </a:extLst>
          </p:cNvPr>
          <p:cNvSpPr txBox="1"/>
          <p:nvPr/>
        </p:nvSpPr>
        <p:spPr>
          <a:xfrm>
            <a:off x="3072985" y="6111489"/>
            <a:ext cx="9119016" cy="49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B"/>
        </a:solidFill>
        <a:effectLst/>
      </p:bgPr>
    </p:bg>
    <p:spTree>
      <p:nvGrpSpPr>
        <p:cNvPr id="1" name="Shape 162"/>
        <p:cNvGrpSpPr/>
        <p:nvPr/>
      </p:nvGrpSpPr>
      <p:grpSpPr>
        <a:xfrm>
          <a:off x="0" y="0"/>
          <a:ext cx="0" cy="0"/>
          <a:chOff x="0" y="0"/>
          <a:chExt cx="0" cy="0"/>
        </a:xfrm>
      </p:grpSpPr>
      <p:sp>
        <p:nvSpPr>
          <p:cNvPr id="163" name="Google Shape;163;g28b28a176c6_0_12"/>
          <p:cNvSpPr txBox="1">
            <a:spLocks noGrp="1"/>
          </p:cNvSpPr>
          <p:nvPr>
            <p:ph type="body" idx="1"/>
          </p:nvPr>
        </p:nvSpPr>
        <p:spPr>
          <a:xfrm>
            <a:off x="0" y="2751826"/>
            <a:ext cx="12191999" cy="1354347"/>
          </a:xfrm>
          <a:prstGeom prst="rect">
            <a:avLst/>
          </a:prstGeom>
          <a:noFill/>
          <a:ln>
            <a:noFill/>
          </a:ln>
        </p:spPr>
        <p:txBody>
          <a:bodyPr spcFirstLastPara="1" wrap="square" lIns="91425" tIns="45700" rIns="91425" bIns="45700" anchor="t" anchorCtr="0">
            <a:normAutofit/>
          </a:bodyPr>
          <a:lstStyle/>
          <a:p>
            <a:pPr marL="0" lvl="0" indent="0" algn="ctr" rtl="0">
              <a:lnSpc>
                <a:spcPct val="114000"/>
              </a:lnSpc>
              <a:spcBef>
                <a:spcPts val="0"/>
              </a:spcBef>
              <a:spcAft>
                <a:spcPts val="0"/>
              </a:spcAft>
              <a:buSzPts val="1800"/>
              <a:buNone/>
            </a:pPr>
            <a:r>
              <a:rPr lang="en-US" sz="3200" dirty="0">
                <a:solidFill>
                  <a:schemeClr val="dk1"/>
                </a:solidFill>
              </a:rPr>
              <a:t>I’m worried it will be my responsibility to take care of my sibling when we are adults. What if I don’t want to do that?</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40954DE3-04A1-587A-38C6-A7758CF19C79}"/>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2F3"/>
        </a:solidFill>
        <a:effectLst/>
      </p:bgPr>
    </p:bg>
    <p:spTree>
      <p:nvGrpSpPr>
        <p:cNvPr id="1" name="Shape 170"/>
        <p:cNvGrpSpPr/>
        <p:nvPr/>
      </p:nvGrpSpPr>
      <p:grpSpPr>
        <a:xfrm>
          <a:off x="0" y="0"/>
          <a:ext cx="0" cy="0"/>
          <a:chOff x="0" y="0"/>
          <a:chExt cx="0" cy="0"/>
        </a:xfrm>
      </p:grpSpPr>
      <p:sp>
        <p:nvSpPr>
          <p:cNvPr id="171" name="Google Shape;171;g29666a1d8e1_0_15"/>
          <p:cNvSpPr txBox="1">
            <a:spLocks noGrp="1"/>
          </p:cNvSpPr>
          <p:nvPr>
            <p:ph type="body" idx="1"/>
          </p:nvPr>
        </p:nvSpPr>
        <p:spPr>
          <a:xfrm>
            <a:off x="1" y="2528992"/>
            <a:ext cx="12191999" cy="1800016"/>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SzPts val="1800"/>
              <a:buNone/>
            </a:pPr>
            <a:r>
              <a:rPr lang="en-US" sz="3200" dirty="0">
                <a:solidFill>
                  <a:schemeClr val="dk1"/>
                </a:solidFill>
              </a:rPr>
              <a:t>My sibling abuses our family pet and that is really upsetting</a:t>
            </a:r>
          </a:p>
          <a:p>
            <a:pPr marL="0" lvl="0" indent="0" algn="ctr" rtl="0">
              <a:lnSpc>
                <a:spcPct val="114000"/>
              </a:lnSpc>
              <a:spcBef>
                <a:spcPts val="0"/>
              </a:spcBef>
              <a:spcAft>
                <a:spcPts val="0"/>
              </a:spcAft>
              <a:buSzPts val="1800"/>
              <a:buNone/>
            </a:pPr>
            <a:r>
              <a:rPr lang="en-US" sz="3200" dirty="0">
                <a:solidFill>
                  <a:schemeClr val="dk1"/>
                </a:solidFill>
              </a:rPr>
              <a:t>to me. What can I do?</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24C7D058-5ADC-C592-C6CD-072843C71631}"/>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8"/>
        <p:cNvGrpSpPr/>
        <p:nvPr/>
      </p:nvGrpSpPr>
      <p:grpSpPr>
        <a:xfrm>
          <a:off x="0" y="0"/>
          <a:ext cx="0" cy="0"/>
          <a:chOff x="0" y="0"/>
          <a:chExt cx="0" cy="0"/>
        </a:xfrm>
      </p:grpSpPr>
      <p:sp>
        <p:nvSpPr>
          <p:cNvPr id="179" name="Google Shape;179;g29666a1d8e1_0_22"/>
          <p:cNvSpPr txBox="1">
            <a:spLocks noGrp="1"/>
          </p:cNvSpPr>
          <p:nvPr>
            <p:ph type="body" idx="1"/>
          </p:nvPr>
        </p:nvSpPr>
        <p:spPr>
          <a:xfrm>
            <a:off x="0" y="2660030"/>
            <a:ext cx="12192000" cy="1537941"/>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SzPts val="1800"/>
              <a:buNone/>
            </a:pPr>
            <a:r>
              <a:rPr lang="en-US" sz="3200" dirty="0">
                <a:solidFill>
                  <a:schemeClr val="dk1"/>
                </a:solidFill>
              </a:rPr>
              <a:t>  My parent got fired from their job and there’s no extra money at home. Is it my responsibility to get a job? I’m 10 years old.</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2B49BBC4-37A8-AE97-F246-5B2318233D14}"/>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deep breaths (breathe from your belly, not your chest)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Move your body (take a walk, stretch, exercise)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Read a good book</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Watch a funny movie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Snuggle or play with a pet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Hug a stuffed animal or pillow</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a bath or hot shower</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Rip paper into small pieces</a:t>
            </a:r>
          </a:p>
          <a:p>
            <a:pPr>
              <a:spcAft>
                <a:spcPts val="1500"/>
              </a:spcAft>
            </a:pPr>
            <a:endParaRPr lang="en-US" sz="2400" dirty="0">
              <a:solidFill>
                <a:schemeClr val="tx1"/>
              </a:solidFill>
              <a:latin typeface="Arial" panose="020B0604020202020204" pitchFamily="34" charset="0"/>
              <a:cs typeface="Arial" panose="020B0604020202020204" pitchFamily="34" charset="0"/>
            </a:endParaRP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Write a letter to someone that you may never send</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Journal (write about what you are struggling with)</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Count to 10 slowly</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Draw or color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This is a</a:t>
            </a:r>
            <a:r>
              <a:rPr lang="en-US" sz="2400" b="1" dirty="0">
                <a:solidFill>
                  <a:srgbClr val="000000"/>
                </a:solidFill>
                <a:latin typeface="Arial" panose="020B0604020202020204" pitchFamily="34" charset="0"/>
                <a:cs typeface="Arial" panose="020B0604020202020204" pitchFamily="34" charset="0"/>
              </a:rPr>
              <a:t> safe place.</a:t>
            </a:r>
            <a:endParaRPr sz="2400" b="1"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We </a:t>
            </a:r>
            <a:r>
              <a:rPr lang="en-US" sz="2400" b="1" dirty="0">
                <a:solidFill>
                  <a:srgbClr val="000000"/>
                </a:solidFill>
                <a:latin typeface="Arial" panose="020B0604020202020204" pitchFamily="34" charset="0"/>
                <a:cs typeface="Arial" panose="020B0604020202020204" pitchFamily="34" charset="0"/>
              </a:rPr>
              <a:t>respect </a:t>
            </a:r>
            <a:r>
              <a:rPr lang="en-US" sz="2400" dirty="0">
                <a:solidFill>
                  <a:srgbClr val="000000"/>
                </a:solidFill>
                <a:latin typeface="Arial" panose="020B0604020202020204" pitchFamily="34" charset="0"/>
                <a:cs typeface="Arial" panose="020B0604020202020204" pitchFamily="34" charset="0"/>
              </a:rPr>
              <a:t>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Please keep your </a:t>
            </a:r>
            <a:r>
              <a:rPr lang="en-US" sz="2400" b="1" dirty="0">
                <a:solidFill>
                  <a:srgbClr val="000000"/>
                </a:solidFill>
                <a:latin typeface="Arial" panose="020B0604020202020204" pitchFamily="34" charset="0"/>
                <a:cs typeface="Arial" panose="020B0604020202020204" pitchFamily="34" charset="0"/>
              </a:rPr>
              <a:t>camera on</a:t>
            </a:r>
            <a:r>
              <a:rPr lang="en-US" sz="2400" dirty="0">
                <a:solidFill>
                  <a:srgbClr val="000000"/>
                </a:solidFill>
                <a:latin typeface="Arial" panose="020B0604020202020204" pitchFamily="34" charset="0"/>
                <a:cs typeface="Arial" panose="020B0604020202020204" pitchFamily="34" charset="0"/>
              </a:rPr>
              <a:t> so we can see 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It’s OK to use the</a:t>
            </a:r>
            <a:r>
              <a:rPr lang="en-US" sz="2400" b="1" dirty="0">
                <a:solidFill>
                  <a:srgbClr val="000000"/>
                </a:solidFill>
                <a:latin typeface="Arial" panose="020B0604020202020204" pitchFamily="34" charset="0"/>
                <a:cs typeface="Arial" panose="020B0604020202020204" pitchFamily="34" charset="0"/>
              </a:rPr>
              <a:t> chat function</a:t>
            </a:r>
            <a:r>
              <a:rPr lang="en-US" sz="2400" dirty="0">
                <a:solidFill>
                  <a:srgbClr val="000000"/>
                </a:solidFill>
                <a:latin typeface="Arial" panose="020B0604020202020204" pitchFamily="34" charset="0"/>
                <a:cs typeface="Arial" panose="020B0604020202020204" pitchFamily="34" charset="0"/>
              </a:rPr>
              <a:t> but please do so appropriately.</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What is said in this group</a:t>
            </a:r>
            <a:r>
              <a:rPr lang="en-US" sz="2400" b="1" dirty="0">
                <a:solidFill>
                  <a:srgbClr val="000000"/>
                </a:solidFill>
                <a:latin typeface="Arial" panose="020B0604020202020204" pitchFamily="34" charset="0"/>
                <a:cs typeface="Arial" panose="020B0604020202020204" pitchFamily="34" charset="0"/>
              </a:rPr>
              <a:t> stays in this group.*</a:t>
            </a:r>
            <a:endParaRPr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834000" y="2866225"/>
            <a:ext cx="10524000" cy="1125550"/>
          </a:xfrm>
          <a:prstGeom prst="rect">
            <a:avLst/>
          </a:prstGeom>
          <a:noFill/>
          <a:ln>
            <a:noFill/>
          </a:ln>
        </p:spPr>
        <p:txBody>
          <a:bodyPr spcFirstLastPara="1" wrap="square" lIns="121900" tIns="121900" rIns="121900" bIns="121900" anchor="ctr" anchorCtr="0">
            <a:noAutofit/>
          </a:bodyPr>
          <a:lstStyle/>
          <a:p>
            <a:pPr marL="0" lvl="0" indent="0" algn="ctr" rtl="0">
              <a:lnSpc>
                <a:spcPct val="200000"/>
              </a:lnSpc>
              <a:spcBef>
                <a:spcPts val="0"/>
              </a:spcBef>
              <a:spcAft>
                <a:spcPts val="0"/>
              </a:spcAft>
              <a:buSzPts val="3700"/>
              <a:buNone/>
            </a:pPr>
            <a:r>
              <a:rPr lang="en-US" sz="3200" dirty="0">
                <a:solidFill>
                  <a:srgbClr val="000000"/>
                </a:solidFill>
              </a:rPr>
              <a:t>Who is your favorite superhero?</a:t>
            </a:r>
            <a:endParaRPr sz="3200" dirty="0">
              <a:solidFill>
                <a:srgbClr val="000000"/>
              </a:solidFill>
            </a:endParaRPr>
          </a:p>
        </p:txBody>
      </p:sp>
      <p:sp>
        <p:nvSpPr>
          <p:cNvPr id="79" name="Google Shape;79;g22b916db9bf_1_0"/>
          <p:cNvSpPr txBox="1"/>
          <p:nvPr/>
        </p:nvSpPr>
        <p:spPr>
          <a:xfrm>
            <a:off x="304800" y="304800"/>
            <a:ext cx="114972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dirty="0">
                <a:solidFill>
                  <a:srgbClr val="080EA0"/>
                </a:solidFill>
                <a:latin typeface="Montserrat Black"/>
                <a:ea typeface="Montserrat Black"/>
                <a:cs typeface="Montserrat Black"/>
                <a:sym typeface="Montserrat Black"/>
              </a:rPr>
              <a:t>Getting to Know Each Other in 5 Minutes…</a:t>
            </a:r>
            <a:r>
              <a:rPr lang="en-US" sz="3920" b="0" i="0" u="none" strike="noStrike" cap="none" dirty="0">
                <a:solidFill>
                  <a:srgbClr val="080EA0"/>
                </a:solidFill>
                <a:latin typeface="Montserrat Black"/>
                <a:ea typeface="Montserrat Black"/>
                <a:cs typeface="Montserrat Black"/>
                <a:sym typeface="Montserrat Black"/>
              </a:rPr>
              <a:t> </a:t>
            </a:r>
            <a:endParaRPr sz="392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0f4a602c63_0_0"/>
          <p:cNvSpPr txBox="1"/>
          <p:nvPr/>
        </p:nvSpPr>
        <p:spPr>
          <a:xfrm>
            <a:off x="1200750" y="5087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Choose a Stressful Situation</a:t>
            </a:r>
            <a:endParaRPr sz="4800" b="0" i="0" u="none" strike="noStrike" cap="none" dirty="0">
              <a:solidFill>
                <a:srgbClr val="080EA0"/>
              </a:solidFill>
              <a:latin typeface="Montserrat Black"/>
              <a:ea typeface="Montserrat Black"/>
              <a:cs typeface="Montserrat Black"/>
              <a:sym typeface="Montserrat Black"/>
            </a:endParaRPr>
          </a:p>
        </p:txBody>
      </p:sp>
      <p:sp>
        <p:nvSpPr>
          <p:cNvPr id="86" name="Google Shape;86;g10f4a602c63_0_0">
            <a:hlinkClick r:id="rId3" action="ppaction://hlinksldjump"/>
          </p:cNvPr>
          <p:cNvSpPr txBox="1"/>
          <p:nvPr/>
        </p:nvSpPr>
        <p:spPr>
          <a:xfrm rot="624" flipH="1">
            <a:off x="10541280" y="6232846"/>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sp>
        <p:nvSpPr>
          <p:cNvPr id="87" name="Google Shape;87;g10f4a602c63_0_0">
            <a:hlinkClick r:id="rId4" action="ppaction://hlinksldjump"/>
          </p:cNvPr>
          <p:cNvSpPr/>
          <p:nvPr/>
        </p:nvSpPr>
        <p:spPr>
          <a:xfrm>
            <a:off x="6599886" y="1709296"/>
            <a:ext cx="1918500" cy="1543800"/>
          </a:xfrm>
          <a:prstGeom prst="ellipse">
            <a:avLst/>
          </a:prstGeom>
          <a:solidFill>
            <a:srgbClr val="D9D2E9"/>
          </a:solidFill>
          <a:ln w="2857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8" name="Google Shape;88;g10f4a602c63_0_0">
            <a:hlinkClick r:id="rId5" action="ppaction://hlinksldjump"/>
          </p:cNvPr>
          <p:cNvSpPr/>
          <p:nvPr/>
        </p:nvSpPr>
        <p:spPr>
          <a:xfrm>
            <a:off x="1691547" y="1687057"/>
            <a:ext cx="1861523" cy="1561599"/>
          </a:xfrm>
          <a:prstGeom prst="ellipse">
            <a:avLst/>
          </a:prstGeom>
          <a:solidFill>
            <a:srgbClr val="F5CBCC"/>
          </a:solidFill>
          <a:ln w="2857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9" name="Google Shape;89;g10f4a602c63_0_0">
            <a:hlinkClick r:id="rId6" action="ppaction://hlinksldjump"/>
          </p:cNvPr>
          <p:cNvSpPr/>
          <p:nvPr/>
        </p:nvSpPr>
        <p:spPr>
          <a:xfrm>
            <a:off x="9213355" y="1709037"/>
            <a:ext cx="1739700" cy="1519500"/>
          </a:xfrm>
          <a:prstGeom prst="ellipse">
            <a:avLst/>
          </a:prstGeom>
          <a:solidFill>
            <a:srgbClr val="FCE5CD"/>
          </a:solidFill>
          <a:ln w="2857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0" name="Google Shape;90;g10f4a602c63_0_0"/>
          <p:cNvSpPr txBox="1"/>
          <p:nvPr/>
        </p:nvSpPr>
        <p:spPr>
          <a:xfrm>
            <a:off x="1232198" y="3265689"/>
            <a:ext cx="2660088"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Family Fighting</a:t>
            </a:r>
            <a:endParaRPr sz="2800" b="0" i="0" u="none" strike="noStrike" cap="none" dirty="0">
              <a:solidFill>
                <a:srgbClr val="000000"/>
              </a:solidFill>
              <a:latin typeface="Arial"/>
              <a:ea typeface="Arial"/>
              <a:cs typeface="Arial"/>
              <a:sym typeface="Arial"/>
            </a:endParaRPr>
          </a:p>
        </p:txBody>
      </p:sp>
      <p:sp>
        <p:nvSpPr>
          <p:cNvPr id="91" name="Google Shape;91;g10f4a602c63_0_0"/>
          <p:cNvSpPr txBox="1"/>
          <p:nvPr/>
        </p:nvSpPr>
        <p:spPr>
          <a:xfrm>
            <a:off x="6292088" y="3252136"/>
            <a:ext cx="23769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Can’t Sleep</a:t>
            </a:r>
            <a:endParaRPr sz="2800" b="0" i="0" u="none" strike="noStrike" cap="none" dirty="0">
              <a:solidFill>
                <a:srgbClr val="000000"/>
              </a:solidFill>
              <a:latin typeface="Arial"/>
              <a:ea typeface="Arial"/>
              <a:cs typeface="Arial"/>
              <a:sym typeface="Arial"/>
            </a:endParaRPr>
          </a:p>
        </p:txBody>
      </p:sp>
      <p:sp>
        <p:nvSpPr>
          <p:cNvPr id="92" name="Google Shape;92;g10f4a602c63_0_0"/>
          <p:cNvSpPr txBox="1"/>
          <p:nvPr/>
        </p:nvSpPr>
        <p:spPr>
          <a:xfrm>
            <a:off x="8680438" y="3238660"/>
            <a:ext cx="2770907"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dirty="0"/>
              <a:t>Feeling A</a:t>
            </a:r>
            <a:r>
              <a:rPr lang="en-US" sz="2800" b="0" i="0" u="none" strike="noStrike" cap="none" dirty="0">
                <a:solidFill>
                  <a:srgbClr val="000000"/>
                </a:solidFill>
                <a:latin typeface="Arial"/>
                <a:ea typeface="Arial"/>
                <a:cs typeface="Arial"/>
                <a:sym typeface="Arial"/>
              </a:rPr>
              <a:t>nxious</a:t>
            </a:r>
            <a:endParaRPr sz="2800" b="0" i="0" u="none" strike="noStrike" cap="none" dirty="0">
              <a:solidFill>
                <a:srgbClr val="000000"/>
              </a:solidFill>
              <a:latin typeface="Arial"/>
              <a:ea typeface="Arial"/>
              <a:cs typeface="Arial"/>
              <a:sym typeface="Arial"/>
            </a:endParaRPr>
          </a:p>
        </p:txBody>
      </p:sp>
      <p:pic>
        <p:nvPicPr>
          <p:cNvPr id="93" name="Google Shape;93;g10f4a602c63_0_0"/>
          <p:cNvPicPr preferRelativeResize="0"/>
          <p:nvPr/>
        </p:nvPicPr>
        <p:blipFill rotWithShape="1">
          <a:blip r:embed="rId7">
            <a:alphaModFix/>
          </a:blip>
          <a:srcRect b="19813"/>
          <a:stretch/>
        </p:blipFill>
        <p:spPr>
          <a:xfrm>
            <a:off x="6667503" y="1997697"/>
            <a:ext cx="1783633" cy="1074398"/>
          </a:xfrm>
          <a:prstGeom prst="rect">
            <a:avLst/>
          </a:prstGeom>
          <a:noFill/>
          <a:ln>
            <a:noFill/>
          </a:ln>
        </p:spPr>
      </p:pic>
      <p:pic>
        <p:nvPicPr>
          <p:cNvPr id="94" name="Google Shape;94;g10f4a602c63_0_0"/>
          <p:cNvPicPr preferRelativeResize="0"/>
          <p:nvPr/>
        </p:nvPicPr>
        <p:blipFill rotWithShape="1">
          <a:blip r:embed="rId8">
            <a:alphaModFix/>
          </a:blip>
          <a:srcRect b="16715"/>
          <a:stretch/>
        </p:blipFill>
        <p:spPr>
          <a:xfrm>
            <a:off x="1858984" y="1913879"/>
            <a:ext cx="1384766" cy="1002080"/>
          </a:xfrm>
          <a:prstGeom prst="rect">
            <a:avLst/>
          </a:prstGeom>
          <a:noFill/>
          <a:ln>
            <a:noFill/>
          </a:ln>
        </p:spPr>
      </p:pic>
      <p:pic>
        <p:nvPicPr>
          <p:cNvPr id="95" name="Google Shape;95;g10f4a602c63_0_0"/>
          <p:cNvPicPr preferRelativeResize="0"/>
          <p:nvPr/>
        </p:nvPicPr>
        <p:blipFill rotWithShape="1">
          <a:blip r:embed="rId9">
            <a:alphaModFix/>
          </a:blip>
          <a:srcRect t="2245" b="22908"/>
          <a:stretch/>
        </p:blipFill>
        <p:spPr>
          <a:xfrm>
            <a:off x="9356584" y="1992119"/>
            <a:ext cx="1452969" cy="953155"/>
          </a:xfrm>
          <a:prstGeom prst="rect">
            <a:avLst/>
          </a:prstGeom>
          <a:noFill/>
          <a:ln>
            <a:noFill/>
          </a:ln>
        </p:spPr>
      </p:pic>
      <p:sp>
        <p:nvSpPr>
          <p:cNvPr id="96" name="Google Shape;96;g10f4a602c63_0_0">
            <a:hlinkClick r:id="rId4" action="ppaction://hlinksldjump"/>
          </p:cNvPr>
          <p:cNvSpPr/>
          <p:nvPr/>
        </p:nvSpPr>
        <p:spPr>
          <a:xfrm>
            <a:off x="9071653" y="4101789"/>
            <a:ext cx="1683316" cy="1446300"/>
          </a:xfrm>
          <a:prstGeom prst="ellipse">
            <a:avLst/>
          </a:prstGeom>
          <a:solidFill>
            <a:srgbClr val="D0DFE3"/>
          </a:solidFill>
          <a:ln w="2857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7" name="Google Shape;97;g10f4a602c63_0_0">
            <a:hlinkClick r:id="rId6" action="ppaction://hlinksldjump"/>
          </p:cNvPr>
          <p:cNvSpPr/>
          <p:nvPr/>
        </p:nvSpPr>
        <p:spPr>
          <a:xfrm>
            <a:off x="4139507" y="4091759"/>
            <a:ext cx="1824431" cy="1397100"/>
          </a:xfrm>
          <a:prstGeom prst="ellipse">
            <a:avLst/>
          </a:prstGeom>
          <a:solidFill>
            <a:srgbClr val="E6B8AF"/>
          </a:solidFill>
          <a:ln w="2857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98" name="Google Shape;98;g10f4a602c63_0_0"/>
          <p:cNvPicPr preferRelativeResize="0"/>
          <p:nvPr/>
        </p:nvPicPr>
        <p:blipFill rotWithShape="1">
          <a:blip r:embed="rId10">
            <a:alphaModFix/>
          </a:blip>
          <a:srcRect/>
          <a:stretch/>
        </p:blipFill>
        <p:spPr>
          <a:xfrm>
            <a:off x="4395461" y="4128014"/>
            <a:ext cx="1393596" cy="1190600"/>
          </a:xfrm>
          <a:prstGeom prst="rect">
            <a:avLst/>
          </a:prstGeom>
          <a:noFill/>
          <a:ln>
            <a:noFill/>
          </a:ln>
        </p:spPr>
      </p:pic>
      <p:sp>
        <p:nvSpPr>
          <p:cNvPr id="100" name="Google Shape;100;g10f4a602c63_0_0">
            <a:hlinkClick r:id="rId4" action="ppaction://hlinksldjump"/>
          </p:cNvPr>
          <p:cNvSpPr/>
          <p:nvPr/>
        </p:nvSpPr>
        <p:spPr>
          <a:xfrm>
            <a:off x="1706371" y="4091345"/>
            <a:ext cx="1682184" cy="1440300"/>
          </a:xfrm>
          <a:prstGeom prst="ellipse">
            <a:avLst/>
          </a:prstGeom>
          <a:solidFill>
            <a:srgbClr val="EAD1DB"/>
          </a:solidFill>
          <a:ln w="2857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2" name="Google Shape;102;g10f4a602c63_0_0"/>
          <p:cNvSpPr txBox="1"/>
          <p:nvPr/>
        </p:nvSpPr>
        <p:spPr>
          <a:xfrm>
            <a:off x="8926869" y="5617096"/>
            <a:ext cx="21528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It’s Not Fair</a:t>
            </a:r>
            <a:endParaRPr sz="2800" b="0" i="0" u="none" strike="noStrike" cap="none" dirty="0">
              <a:solidFill>
                <a:srgbClr val="000000"/>
              </a:solidFill>
              <a:latin typeface="Arial"/>
              <a:ea typeface="Arial"/>
              <a:cs typeface="Arial"/>
              <a:sym typeface="Arial"/>
            </a:endParaRPr>
          </a:p>
        </p:txBody>
      </p:sp>
      <p:sp>
        <p:nvSpPr>
          <p:cNvPr id="103" name="Google Shape;103;g10f4a602c63_0_0"/>
          <p:cNvSpPr txBox="1"/>
          <p:nvPr/>
        </p:nvSpPr>
        <p:spPr>
          <a:xfrm>
            <a:off x="3764291" y="5468933"/>
            <a:ext cx="25989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I Don’t Understand</a:t>
            </a:r>
            <a:endParaRPr sz="2800" b="0" i="0" u="none" strike="noStrike" cap="none" dirty="0">
              <a:solidFill>
                <a:srgbClr val="000000"/>
              </a:solidFill>
              <a:latin typeface="Arial"/>
              <a:ea typeface="Arial"/>
              <a:cs typeface="Arial"/>
              <a:sym typeface="Arial"/>
            </a:endParaRPr>
          </a:p>
        </p:txBody>
      </p:sp>
      <p:sp>
        <p:nvSpPr>
          <p:cNvPr id="104" name="Google Shape;104;g10f4a602c63_0_0"/>
          <p:cNvSpPr txBox="1"/>
          <p:nvPr/>
        </p:nvSpPr>
        <p:spPr>
          <a:xfrm>
            <a:off x="926642" y="5482486"/>
            <a:ext cx="32712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Worrying About </a:t>
            </a: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the Future</a:t>
            </a:r>
            <a:endParaRPr sz="2800" b="0" i="0" u="none" strike="noStrike" cap="none" dirty="0">
              <a:solidFill>
                <a:srgbClr val="000000"/>
              </a:solidFill>
              <a:latin typeface="Arial"/>
              <a:ea typeface="Arial"/>
              <a:cs typeface="Arial"/>
              <a:sym typeface="Arial"/>
            </a:endParaRPr>
          </a:p>
        </p:txBody>
      </p:sp>
      <p:sp>
        <p:nvSpPr>
          <p:cNvPr id="105" name="Google Shape;105;g10f4a602c63_0_0"/>
          <p:cNvSpPr/>
          <p:nvPr/>
        </p:nvSpPr>
        <p:spPr>
          <a:xfrm>
            <a:off x="4114327" y="1720968"/>
            <a:ext cx="1868100" cy="1542300"/>
          </a:xfrm>
          <a:prstGeom prst="ellipse">
            <a:avLst/>
          </a:prstGeom>
          <a:solidFill>
            <a:srgbClr val="D0E2F3"/>
          </a:solidFill>
          <a:ln w="2857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6" name="Google Shape;106;g10f4a602c63_0_0"/>
          <p:cNvSpPr txBox="1"/>
          <p:nvPr/>
        </p:nvSpPr>
        <p:spPr>
          <a:xfrm>
            <a:off x="3903737" y="3225107"/>
            <a:ext cx="23769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Pet Safety</a:t>
            </a:r>
            <a:endParaRPr sz="2800" b="0" i="0" u="none" strike="noStrike" cap="none" dirty="0">
              <a:solidFill>
                <a:srgbClr val="000000"/>
              </a:solidFill>
              <a:latin typeface="Arial"/>
              <a:ea typeface="Arial"/>
              <a:cs typeface="Arial"/>
              <a:sym typeface="Arial"/>
            </a:endParaRPr>
          </a:p>
        </p:txBody>
      </p:sp>
      <p:sp>
        <p:nvSpPr>
          <p:cNvPr id="107" name="Google Shape;107;g10f4a602c63_0_0"/>
          <p:cNvSpPr/>
          <p:nvPr/>
        </p:nvSpPr>
        <p:spPr>
          <a:xfrm>
            <a:off x="6599886" y="4114505"/>
            <a:ext cx="1737900" cy="1446300"/>
          </a:xfrm>
          <a:prstGeom prst="ellipse">
            <a:avLst/>
          </a:prstGeom>
          <a:solidFill>
            <a:srgbClr val="FFF2CC"/>
          </a:solidFill>
          <a:ln w="2857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8" name="Google Shape;108;g10f4a602c63_0_0"/>
          <p:cNvSpPr txBox="1"/>
          <p:nvPr/>
        </p:nvSpPr>
        <p:spPr>
          <a:xfrm>
            <a:off x="6410495" y="5502737"/>
            <a:ext cx="2152800"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Money Problems</a:t>
            </a:r>
          </a:p>
        </p:txBody>
      </p:sp>
      <p:sp>
        <p:nvSpPr>
          <p:cNvPr id="111" name="Google Shape;111;g10f4a602c63_0_0">
            <a:hlinkClick r:id="rId5" action="ppaction://hlinksldjump"/>
          </p:cNvPr>
          <p:cNvSpPr txBox="1"/>
          <p:nvPr/>
        </p:nvSpPr>
        <p:spPr>
          <a:xfrm>
            <a:off x="1706232" y="1656203"/>
            <a:ext cx="1868100" cy="15669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chemeClr val="dk2"/>
              </a:solidFill>
            </a:endParaRPr>
          </a:p>
        </p:txBody>
      </p:sp>
      <p:sp>
        <p:nvSpPr>
          <p:cNvPr id="113" name="Google Shape;113;g10f4a602c63_0_0">
            <a:hlinkClick r:id="rId4" action="ppaction://hlinksldjump"/>
          </p:cNvPr>
          <p:cNvSpPr txBox="1"/>
          <p:nvPr/>
        </p:nvSpPr>
        <p:spPr>
          <a:xfrm>
            <a:off x="6460086" y="1749739"/>
            <a:ext cx="2239500" cy="15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chemeClr val="dk2"/>
              </a:solidFill>
            </a:endParaRPr>
          </a:p>
        </p:txBody>
      </p:sp>
      <p:sp>
        <p:nvSpPr>
          <p:cNvPr id="114" name="Google Shape;114;g10f4a602c63_0_0">
            <a:hlinkClick r:id="rId6" action="ppaction://hlinksldjump"/>
          </p:cNvPr>
          <p:cNvSpPr txBox="1"/>
          <p:nvPr/>
        </p:nvSpPr>
        <p:spPr>
          <a:xfrm>
            <a:off x="8989492" y="1801780"/>
            <a:ext cx="2152800" cy="15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chemeClr val="dk2"/>
              </a:solidFill>
            </a:endParaRPr>
          </a:p>
        </p:txBody>
      </p:sp>
      <p:sp>
        <p:nvSpPr>
          <p:cNvPr id="115" name="Google Shape;115;g10f4a602c63_0_0">
            <a:hlinkClick r:id="rId11" action="ppaction://hlinksldjump"/>
          </p:cNvPr>
          <p:cNvSpPr txBox="1"/>
          <p:nvPr/>
        </p:nvSpPr>
        <p:spPr>
          <a:xfrm>
            <a:off x="1295979" y="4128014"/>
            <a:ext cx="2387700" cy="14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chemeClr val="dk2"/>
              </a:solidFill>
            </a:endParaRPr>
          </a:p>
        </p:txBody>
      </p:sp>
      <p:sp>
        <p:nvSpPr>
          <p:cNvPr id="116" name="Google Shape;116;g10f4a602c63_0_0">
            <a:hlinkClick r:id="rId12" action="ppaction://hlinksldjump"/>
          </p:cNvPr>
          <p:cNvSpPr txBox="1"/>
          <p:nvPr/>
        </p:nvSpPr>
        <p:spPr>
          <a:xfrm>
            <a:off x="4020789" y="4082764"/>
            <a:ext cx="2093700" cy="14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chemeClr val="dk2"/>
              </a:solidFill>
            </a:endParaRPr>
          </a:p>
        </p:txBody>
      </p:sp>
      <p:pic>
        <p:nvPicPr>
          <p:cNvPr id="5" name="Graphic 4" descr="Crying face with solid fill with solid fill">
            <a:hlinkClick r:id="rId11" action="ppaction://hlinksldjump"/>
            <a:extLst>
              <a:ext uri="{FF2B5EF4-FFF2-40B4-BE49-F238E27FC236}">
                <a16:creationId xmlns:a16="http://schemas.microsoft.com/office/drawing/2014/main" id="{31633C72-D2D0-EAC5-8FA2-52C4327CF2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69109" y="4212415"/>
            <a:ext cx="1155788" cy="1155788"/>
          </a:xfrm>
          <a:prstGeom prst="rect">
            <a:avLst/>
          </a:prstGeom>
        </p:spPr>
      </p:pic>
      <p:pic>
        <p:nvPicPr>
          <p:cNvPr id="13" name="Graphic 12" descr="Angry face with solid fill with solid fill">
            <a:extLst>
              <a:ext uri="{FF2B5EF4-FFF2-40B4-BE49-F238E27FC236}">
                <a16:creationId xmlns:a16="http://schemas.microsoft.com/office/drawing/2014/main" id="{F47B44DA-C661-2DDB-E184-98F6A1FDBB5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99715" y="4187158"/>
            <a:ext cx="1241517" cy="1281775"/>
          </a:xfrm>
          <a:prstGeom prst="rect">
            <a:avLst/>
          </a:prstGeom>
        </p:spPr>
      </p:pic>
      <p:sp>
        <p:nvSpPr>
          <p:cNvPr id="118" name="Google Shape;118;g10f4a602c63_0_0">
            <a:hlinkClick r:id="rId17" action="ppaction://hlinksldjump"/>
          </p:cNvPr>
          <p:cNvSpPr txBox="1"/>
          <p:nvPr/>
        </p:nvSpPr>
        <p:spPr>
          <a:xfrm>
            <a:off x="8798658" y="4236358"/>
            <a:ext cx="2093700" cy="13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chemeClr val="dk2"/>
              </a:solidFill>
            </a:endParaRPr>
          </a:p>
        </p:txBody>
      </p:sp>
      <p:pic>
        <p:nvPicPr>
          <p:cNvPr id="8" name="Graphic 7" descr="Paw prints with solid fill">
            <a:hlinkClick r:id="rId18" action="ppaction://hlinksldjump"/>
            <a:extLst>
              <a:ext uri="{FF2B5EF4-FFF2-40B4-BE49-F238E27FC236}">
                <a16:creationId xmlns:a16="http://schemas.microsoft.com/office/drawing/2014/main" id="{EC38360D-FDB7-2D5A-CD86-A349F9B8931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511877" y="1909597"/>
            <a:ext cx="1150463" cy="1150463"/>
          </a:xfrm>
          <a:prstGeom prst="rect">
            <a:avLst/>
          </a:prstGeom>
        </p:spPr>
      </p:pic>
      <p:pic>
        <p:nvPicPr>
          <p:cNvPr id="15" name="Graphic 14" descr="Treasure chest with solid fill">
            <a:hlinkClick r:id="rId21" action="ppaction://hlinksldjump"/>
            <a:extLst>
              <a:ext uri="{FF2B5EF4-FFF2-40B4-BE49-F238E27FC236}">
                <a16:creationId xmlns:a16="http://schemas.microsoft.com/office/drawing/2014/main" id="{D252E0C9-F1DD-1081-2F7A-E7FBB895DE8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795791" y="4135295"/>
            <a:ext cx="1319197" cy="13191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CBCC"/>
        </a:solidFill>
        <a:effectLst/>
      </p:bgPr>
    </p:bg>
    <p:spTree>
      <p:nvGrpSpPr>
        <p:cNvPr id="1" name="Shape 123"/>
        <p:cNvGrpSpPr/>
        <p:nvPr/>
      </p:nvGrpSpPr>
      <p:grpSpPr>
        <a:xfrm>
          <a:off x="0" y="0"/>
          <a:ext cx="0" cy="0"/>
          <a:chOff x="0" y="0"/>
          <a:chExt cx="0" cy="0"/>
        </a:xfrm>
      </p:grpSpPr>
      <p:sp>
        <p:nvSpPr>
          <p:cNvPr id="124" name="Google Shape;124;p8"/>
          <p:cNvSpPr txBox="1">
            <a:spLocks noGrp="1"/>
          </p:cNvSpPr>
          <p:nvPr>
            <p:ph type="body" idx="1"/>
          </p:nvPr>
        </p:nvSpPr>
        <p:spPr>
          <a:xfrm>
            <a:off x="0" y="1747964"/>
            <a:ext cx="12221749" cy="3362073"/>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ct val="33251"/>
              <a:buFont typeface="Arial"/>
              <a:buNone/>
            </a:pPr>
            <a:r>
              <a:rPr lang="en-US" sz="3200" dirty="0">
                <a:solidFill>
                  <a:schemeClr val="dk1"/>
                </a:solidFill>
              </a:rPr>
              <a:t>My sister is always getting into trouble because she has a</a:t>
            </a:r>
            <a:endParaRPr sz="3200" dirty="0">
              <a:solidFill>
                <a:schemeClr val="dk1"/>
              </a:solidFill>
            </a:endParaRPr>
          </a:p>
          <a:p>
            <a:pPr marL="0" lvl="0" indent="0" algn="ctr" rtl="0">
              <a:lnSpc>
                <a:spcPct val="115000"/>
              </a:lnSpc>
              <a:spcBef>
                <a:spcPts val="0"/>
              </a:spcBef>
              <a:spcAft>
                <a:spcPts val="0"/>
              </a:spcAft>
              <a:buClr>
                <a:schemeClr val="dk1"/>
              </a:buClr>
              <a:buSzPct val="33251"/>
              <a:buFont typeface="Arial"/>
              <a:buNone/>
            </a:pPr>
            <a:r>
              <a:rPr lang="en-US" sz="3200" dirty="0">
                <a:solidFill>
                  <a:schemeClr val="dk1"/>
                </a:solidFill>
              </a:rPr>
              <a:t>temper problem. The other day, she tore up one of my posters and my parents started arguing about it. Within five minutes, everyone was shouting at the same time. There’s too much yelling in my house! What should I do?</a:t>
            </a:r>
            <a:endParaRPr sz="3200" dirty="0"/>
          </a:p>
        </p:txBody>
      </p:sp>
      <p:sp>
        <p:nvSpPr>
          <p:cNvPr id="125" name="Google Shape;125;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6" name="Google Shape;114;p8">
            <a:hlinkClick r:id="rId3" action="ppaction://hlinksldjump"/>
            <a:extLst>
              <a:ext uri="{FF2B5EF4-FFF2-40B4-BE49-F238E27FC236}">
                <a16:creationId xmlns:a16="http://schemas.microsoft.com/office/drawing/2014/main" id="{79FBD2B0-ED9D-070E-293B-D97E0DC74228}"/>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31"/>
        <p:cNvGrpSpPr/>
        <p:nvPr/>
      </p:nvGrpSpPr>
      <p:grpSpPr>
        <a:xfrm>
          <a:off x="0" y="0"/>
          <a:ext cx="0" cy="0"/>
          <a:chOff x="0" y="0"/>
          <a:chExt cx="0" cy="0"/>
        </a:xfrm>
      </p:grpSpPr>
      <p:sp>
        <p:nvSpPr>
          <p:cNvPr id="132" name="Google Shape;132;p9"/>
          <p:cNvSpPr txBox="1">
            <a:spLocks noGrp="1"/>
          </p:cNvSpPr>
          <p:nvPr>
            <p:ph type="body" idx="1"/>
          </p:nvPr>
        </p:nvSpPr>
        <p:spPr>
          <a:xfrm>
            <a:off x="0" y="2264018"/>
            <a:ext cx="12192000" cy="2329964"/>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1600"/>
              </a:spcBef>
              <a:spcAft>
                <a:spcPts val="0"/>
              </a:spcAft>
              <a:buClr>
                <a:schemeClr val="dk1"/>
              </a:buClr>
              <a:buSzPts val="1100"/>
              <a:buNone/>
            </a:pPr>
            <a:r>
              <a:rPr lang="en-US" sz="3200" dirty="0">
                <a:solidFill>
                  <a:schemeClr val="dk1"/>
                </a:solidFill>
              </a:rPr>
              <a:t>I share a room with my sibling and they often bang their head against the wall or yell for a glass of water. My parents have to come in to help. I just want to sleep through the night. </a:t>
            </a:r>
          </a:p>
          <a:p>
            <a:pPr marL="0" lvl="0" indent="0" algn="ctr" rtl="0">
              <a:lnSpc>
                <a:spcPct val="114000"/>
              </a:lnSpc>
              <a:spcBef>
                <a:spcPts val="0"/>
              </a:spcBef>
              <a:spcAft>
                <a:spcPts val="0"/>
              </a:spcAft>
              <a:buClr>
                <a:schemeClr val="dk1"/>
              </a:buClr>
              <a:buSzPts val="1100"/>
              <a:buNone/>
            </a:pPr>
            <a:r>
              <a:rPr lang="en-US" sz="3200" dirty="0">
                <a:solidFill>
                  <a:schemeClr val="dk1"/>
                </a:solidFill>
              </a:rPr>
              <a:t>What should I do?</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4919400F-76EB-F77C-A389-845296F5A615}"/>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38"/>
        <p:cNvGrpSpPr/>
        <p:nvPr/>
      </p:nvGrpSpPr>
      <p:grpSpPr>
        <a:xfrm>
          <a:off x="0" y="0"/>
          <a:ext cx="0" cy="0"/>
          <a:chOff x="0" y="0"/>
          <a:chExt cx="0" cy="0"/>
        </a:xfrm>
      </p:grpSpPr>
      <p:sp>
        <p:nvSpPr>
          <p:cNvPr id="139" name="Google Shape;139;p10"/>
          <p:cNvSpPr txBox="1">
            <a:spLocks noGrp="1"/>
          </p:cNvSpPr>
          <p:nvPr>
            <p:ph type="body" idx="1"/>
          </p:nvPr>
        </p:nvSpPr>
        <p:spPr>
          <a:xfrm>
            <a:off x="432319" y="2334426"/>
            <a:ext cx="11327363" cy="2189149"/>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3200" dirty="0">
                <a:solidFill>
                  <a:schemeClr val="dk1"/>
                </a:solidFill>
              </a:rPr>
              <a:t>My sibling has unpredictable behavior. I never know how they are going to treat me. What can I do?</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7C4E12CE-0AFD-5DF7-4E35-483A9C5C6714}"/>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46"/>
        <p:cNvGrpSpPr/>
        <p:nvPr/>
      </p:nvGrpSpPr>
      <p:grpSpPr>
        <a:xfrm>
          <a:off x="0" y="0"/>
          <a:ext cx="0" cy="0"/>
          <a:chOff x="0" y="0"/>
          <a:chExt cx="0" cy="0"/>
        </a:xfrm>
      </p:grpSpPr>
      <p:sp>
        <p:nvSpPr>
          <p:cNvPr id="147" name="Google Shape;147;g28b28a176c6_0_0"/>
          <p:cNvSpPr txBox="1">
            <a:spLocks noGrp="1"/>
          </p:cNvSpPr>
          <p:nvPr>
            <p:ph type="body" idx="1"/>
          </p:nvPr>
        </p:nvSpPr>
        <p:spPr>
          <a:xfrm>
            <a:off x="0" y="2483427"/>
            <a:ext cx="12192000" cy="1891147"/>
          </a:xfrm>
          <a:prstGeom prst="rect">
            <a:avLst/>
          </a:prstGeom>
          <a:noFill/>
          <a:ln>
            <a:noFill/>
          </a:ln>
        </p:spPr>
        <p:txBody>
          <a:bodyPr spcFirstLastPara="1" wrap="square" lIns="91425" tIns="45700" rIns="91425" bIns="45700" anchor="t" anchorCtr="0">
            <a:noAutofit/>
          </a:bodyPr>
          <a:lstStyle/>
          <a:p>
            <a:pPr marL="0" lvl="0" indent="0" algn="ctr" rtl="0">
              <a:lnSpc>
                <a:spcPct val="114000"/>
              </a:lnSpc>
              <a:spcBef>
                <a:spcPts val="0"/>
              </a:spcBef>
              <a:spcAft>
                <a:spcPts val="0"/>
              </a:spcAft>
              <a:buSzPts val="1800"/>
              <a:buNone/>
            </a:pPr>
            <a:r>
              <a:rPr lang="en-US" sz="3200" dirty="0">
                <a:solidFill>
                  <a:schemeClr val="dk1"/>
                </a:solidFill>
              </a:rPr>
              <a:t>I don’t understand how much control my sibling has over their behavior. Sometimes they act like a regular person and </a:t>
            </a:r>
          </a:p>
          <a:p>
            <a:pPr marL="0" lvl="0" indent="0" algn="ctr" rtl="0">
              <a:lnSpc>
                <a:spcPct val="114000"/>
              </a:lnSpc>
              <a:spcBef>
                <a:spcPts val="0"/>
              </a:spcBef>
              <a:spcAft>
                <a:spcPts val="0"/>
              </a:spcAft>
              <a:buSzPts val="1800"/>
              <a:buNone/>
            </a:pPr>
            <a:r>
              <a:rPr lang="en-US" sz="3200" dirty="0">
                <a:solidFill>
                  <a:schemeClr val="dk1"/>
                </a:solidFill>
              </a:rPr>
              <a:t>sometimes they act strangely. Why is that?</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5F1A507A-765D-CA9C-03B7-D3BF1CCCC61F}"/>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DFE3"/>
        </a:solidFill>
        <a:effectLst/>
      </p:bgPr>
    </p:bg>
    <p:spTree>
      <p:nvGrpSpPr>
        <p:cNvPr id="1" name="Shape 154"/>
        <p:cNvGrpSpPr/>
        <p:nvPr/>
      </p:nvGrpSpPr>
      <p:grpSpPr>
        <a:xfrm>
          <a:off x="0" y="0"/>
          <a:ext cx="0" cy="0"/>
          <a:chOff x="0" y="0"/>
          <a:chExt cx="0" cy="0"/>
        </a:xfrm>
      </p:grpSpPr>
      <p:sp>
        <p:nvSpPr>
          <p:cNvPr id="155" name="Google Shape;155;g28b28a176c6_0_6"/>
          <p:cNvSpPr txBox="1">
            <a:spLocks noGrp="1"/>
          </p:cNvSpPr>
          <p:nvPr>
            <p:ph type="body" idx="1"/>
          </p:nvPr>
        </p:nvSpPr>
        <p:spPr>
          <a:xfrm>
            <a:off x="0" y="2483275"/>
            <a:ext cx="12192000" cy="1891450"/>
          </a:xfrm>
          <a:prstGeom prst="rect">
            <a:avLst/>
          </a:prstGeom>
          <a:noFill/>
          <a:ln>
            <a:noFill/>
          </a:ln>
        </p:spPr>
        <p:txBody>
          <a:bodyPr spcFirstLastPara="1" wrap="square" lIns="91425" tIns="45700" rIns="91425" bIns="45700" anchor="t" anchorCtr="0">
            <a:normAutofit/>
          </a:bodyPr>
          <a:lstStyle/>
          <a:p>
            <a:pPr marL="0" lvl="0" indent="0" algn="ctr" rtl="0">
              <a:lnSpc>
                <a:spcPct val="114000"/>
              </a:lnSpc>
              <a:spcBef>
                <a:spcPts val="0"/>
              </a:spcBef>
              <a:spcAft>
                <a:spcPts val="0"/>
              </a:spcAft>
              <a:buSzPts val="1800"/>
              <a:buNone/>
            </a:pPr>
            <a:r>
              <a:rPr lang="en-US" sz="3200" dirty="0">
                <a:solidFill>
                  <a:schemeClr val="dk1"/>
                </a:solidFill>
              </a:rPr>
              <a:t>My parents tell me I can’t invite friends over because it’s not fair to my sibling, who doesn’t have any friends. But that doesn’t feel fair to me. What should I do?</a:t>
            </a:r>
          </a:p>
        </p:txBody>
      </p:sp>
      <p:pic>
        <p:nvPicPr>
          <p:cNvPr id="4" name="Google Shape;114;p8">
            <a:hlinkClick r:id="rId3" action="ppaction://hlinksldjump"/>
            <a:extLst>
              <a:ext uri="{FF2B5EF4-FFF2-40B4-BE49-F238E27FC236}">
                <a16:creationId xmlns:a16="http://schemas.microsoft.com/office/drawing/2014/main" id="{4532ECC0-90B1-8B2A-E7BA-4091F5A0E0CC}"/>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2168</Words>
  <Application>Microsoft Office PowerPoint</Application>
  <PresentationFormat>Widescreen</PresentationFormat>
  <Paragraphs>226</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Montserrat</vt:lpstr>
      <vt:lpstr>Montserrat Black</vt:lpstr>
      <vt:lpstr>Calibri</vt:lpstr>
      <vt:lpstr>Lato</vt:lpstr>
      <vt:lpstr>Arial</vt:lpstr>
      <vt:lpstr>Aptos</vt:lpstr>
      <vt:lpstr>Simple Light</vt:lpstr>
      <vt:lpstr>Stress Creates a Mess</vt:lpstr>
      <vt:lpstr>Group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45</cp:revision>
  <dcterms:created xsi:type="dcterms:W3CDTF">2021-08-02T19:01:22Z</dcterms:created>
  <dcterms:modified xsi:type="dcterms:W3CDTF">2025-11-24T16:27:37Z</dcterms:modified>
</cp:coreProperties>
</file>