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Lst>
  <p:sldSz cx="12192000" cy="6858000"/>
  <p:notesSz cx="6858000" cy="9144000"/>
  <p:embeddedFontLs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Black" panose="00000A00000000000000" pitchFamily="2" charset="0"/>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jKcaoEArwoTmkelRWz4/9FA1a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p:restoredTop sz="47790" autoAdjust="0"/>
  </p:normalViewPr>
  <p:slideViewPr>
    <p:cSldViewPr snapToGrid="0">
      <p:cViewPr varScale="1">
        <p:scale>
          <a:sx n="43" d="100"/>
          <a:sy n="43" d="100"/>
        </p:scale>
        <p:origin x="28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Introductions: Ask sibs to share their name, age, preferred pronouns, and favorite dessert.</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Ask the group: “Does everyone know why they are in this group?” and ask siblings to explain.</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(“Everyone is here today because they have a sibling with challenges. We know it can be hard to grow up with a sibling that has mental health or behavioral problems.”)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Tell siblings that right now, their parents/guardians are in a separate Zoom group to learn about how to support siblings.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Go to next slide.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Building Self-Esteem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Arial"/>
              <a:buAutoNum type="arabicPeriod"/>
            </a:pPr>
            <a:r>
              <a:rPr lang="en-US" dirty="0">
                <a:latin typeface="Arial"/>
                <a:ea typeface="Arial"/>
                <a:cs typeface="Arial"/>
                <a:sym typeface="Arial"/>
              </a:rPr>
              <a:t>What are some reasons why a person might be going through a difficult time? </a:t>
            </a:r>
          </a:p>
          <a:p>
            <a:pPr marL="228600" lvl="0" indent="-228600" algn="l" rtl="0">
              <a:spcBef>
                <a:spcPts val="0"/>
              </a:spcBef>
              <a:spcAft>
                <a:spcPts val="0"/>
              </a:spcAft>
              <a:buClr>
                <a:schemeClr val="dk1"/>
              </a:buClr>
              <a:buSzPts val="1100"/>
              <a:buFont typeface="Arial"/>
              <a:buAutoNum type="arabicPeriod"/>
            </a:pPr>
            <a:r>
              <a:rPr lang="en-US" dirty="0">
                <a:latin typeface="Arial"/>
                <a:ea typeface="Arial"/>
                <a:cs typeface="Arial"/>
                <a:sym typeface="Arial"/>
              </a:rPr>
              <a:t>When was the last time you felt your life was more difficult than usual? What happened? Did anything help to make it better?</a:t>
            </a:r>
          </a:p>
          <a:p>
            <a:pPr marL="228600" lvl="0" indent="-228600" algn="l" rtl="0">
              <a:spcBef>
                <a:spcPts val="0"/>
              </a:spcBef>
              <a:spcAft>
                <a:spcPts val="0"/>
              </a:spcAft>
              <a:buClr>
                <a:schemeClr val="dk1"/>
              </a:buClr>
              <a:buSzPts val="1100"/>
              <a:buFont typeface="Arial"/>
              <a:buAutoNum type="arabicPeriod"/>
            </a:pPr>
            <a:r>
              <a:rPr lang="en-US" dirty="0">
                <a:latin typeface="Arial"/>
                <a:ea typeface="Arial"/>
                <a:cs typeface="Arial"/>
                <a:sym typeface="Arial"/>
              </a:rPr>
              <a:t>How can you tell when other people in your life, such as your sibling, friends, or parents, are going through a difficult time? </a:t>
            </a:r>
          </a:p>
          <a:p>
            <a:pPr marL="228600" lvl="0" indent="-228600" algn="l" rtl="0">
              <a:spcBef>
                <a:spcPts val="0"/>
              </a:spcBef>
              <a:spcAft>
                <a:spcPts val="0"/>
              </a:spcAft>
              <a:buClr>
                <a:schemeClr val="dk1"/>
              </a:buClr>
              <a:buSzPts val="1100"/>
              <a:buFont typeface="Arial"/>
              <a:buAutoNum type="arabicPeriod"/>
            </a:pPr>
            <a:r>
              <a:rPr lang="en-US" dirty="0">
                <a:latin typeface="Arial"/>
                <a:ea typeface="Arial"/>
                <a:cs typeface="Arial"/>
                <a:sym typeface="Arial"/>
              </a:rPr>
              <a:t>What advice would you give to help them feel better?</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Shame/Embarrassment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Describe a time you felt embarrassed. What happened?</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Has there ever been a time when your sibling embarrassed you? How did you deal with it?</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Do you feel embarrassed telling people about your sibling because they have behavioral problems? Do you ever feel like you don’t want to talk about it?</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do you do to feel better after an embarrassing moment? Are you able to shake it off and let it go, or do you keep thinking about it for a long time?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p>
        </p:txBody>
      </p:sp>
      <p:sp>
        <p:nvSpPr>
          <p:cNvPr id="148" name="Google Shape;14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b916db9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22b916db9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Guilt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AutoNum type="arabicPeriod"/>
            </a:pPr>
            <a:r>
              <a:rPr lang="en-US" dirty="0">
                <a:latin typeface="Arial"/>
                <a:ea typeface="Arial"/>
                <a:cs typeface="Arial"/>
                <a:sym typeface="Arial"/>
              </a:rPr>
              <a:t>What kind of things does your sibling struggle with? </a:t>
            </a:r>
          </a:p>
          <a:p>
            <a:pPr marL="228600" lvl="0" indent="-228600" algn="l" rtl="0">
              <a:spcBef>
                <a:spcPts val="0"/>
              </a:spcBef>
              <a:spcAft>
                <a:spcPts val="0"/>
              </a:spcAft>
              <a:buAutoNum type="arabicPeriod"/>
            </a:pPr>
            <a:r>
              <a:rPr lang="en-US" dirty="0">
                <a:latin typeface="Arial"/>
                <a:ea typeface="Arial"/>
                <a:cs typeface="Arial"/>
                <a:sym typeface="Arial"/>
              </a:rPr>
              <a:t>Do you struggle with any of the same things as your sibling? Please explain.</a:t>
            </a:r>
          </a:p>
          <a:p>
            <a:pPr marL="228600" lvl="0" indent="-228600" algn="l" rtl="0">
              <a:spcBef>
                <a:spcPts val="0"/>
              </a:spcBef>
              <a:spcAft>
                <a:spcPts val="0"/>
              </a:spcAft>
              <a:buAutoNum type="arabicPeriod"/>
            </a:pPr>
            <a:r>
              <a:rPr lang="en-US" dirty="0">
                <a:latin typeface="Arial"/>
                <a:ea typeface="Arial"/>
                <a:cs typeface="Arial"/>
                <a:sym typeface="Arial"/>
              </a:rPr>
              <a:t>Do you feel badly that your sibling seems to have more challenges than other kids their age? </a:t>
            </a:r>
          </a:p>
          <a:p>
            <a:pPr marL="228600" lvl="0" indent="-228600" algn="l" rtl="0">
              <a:spcBef>
                <a:spcPts val="0"/>
              </a:spcBef>
              <a:spcAft>
                <a:spcPts val="0"/>
              </a:spcAft>
              <a:buAutoNum type="arabicPeriod"/>
            </a:pPr>
            <a:r>
              <a:rPr lang="en-US" dirty="0">
                <a:latin typeface="Arial"/>
                <a:ea typeface="Arial"/>
                <a:cs typeface="Arial"/>
                <a:sym typeface="Arial"/>
              </a:rPr>
              <a:t>How do you deal with those feelings?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p>
        </p:txBody>
      </p:sp>
      <p:sp>
        <p:nvSpPr>
          <p:cNvPr id="155" name="Google Shape;155;g22b916db9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2b916db9b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2b916db9b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Anxiety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Is it harder for you or your sibling to go to a new school or camp? Please explain. </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What advice would you give to someone going to a new school or camp?</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Do you and your sibling go to the same school or camp? What’s that like for you?</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p>
        </p:txBody>
      </p:sp>
      <p:sp>
        <p:nvSpPr>
          <p:cNvPr id="162" name="Google Shape;162;g22b916db9b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bf28db0b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bf28db0b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Mindfulness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Have you ever heard someone tell your sibling to take deep breaths when they were upset? Did it help them calm down?</a:t>
            </a:r>
            <a:endParaRPr dirty="0">
              <a:latin typeface="Arial"/>
              <a:ea typeface="Arial"/>
              <a:cs typeface="Arial"/>
              <a:sym typeface="Arial"/>
            </a:endParaRPr>
          </a:p>
          <a:p>
            <a:pPr marL="228600" lvl="0" indent="-228600" algn="l" rtl="0">
              <a:spcBef>
                <a:spcPts val="0"/>
              </a:spcBef>
              <a:spcAft>
                <a:spcPts val="0"/>
              </a:spcAft>
              <a:buClr>
                <a:schemeClr val="dk1"/>
              </a:buClr>
              <a:buSzPts val="1400"/>
              <a:buFont typeface="+mj-lt"/>
              <a:buAutoNum type="arabicPeriod"/>
            </a:pPr>
            <a:r>
              <a:rPr lang="en-US" dirty="0">
                <a:latin typeface="Arial"/>
                <a:ea typeface="Arial"/>
                <a:cs typeface="Arial"/>
                <a:sym typeface="Arial"/>
              </a:rPr>
              <a:t>What do you do if taking deep breaths isn’t helping? Do you have other coping skills? Please explain.</a:t>
            </a:r>
            <a:endParaRPr dirty="0">
              <a:latin typeface="Arial"/>
              <a:ea typeface="Arial"/>
              <a:cs typeface="Arial"/>
              <a:sym typeface="Arial"/>
            </a:endParaRPr>
          </a:p>
          <a:p>
            <a:pPr marL="228600" lvl="0" indent="-228600" algn="l" rtl="0">
              <a:spcBef>
                <a:spcPts val="0"/>
              </a:spcBef>
              <a:spcAft>
                <a:spcPts val="0"/>
              </a:spcAft>
              <a:buClr>
                <a:schemeClr val="dk1"/>
              </a:buClr>
              <a:buSzPts val="1400"/>
              <a:buFont typeface="+mj-lt"/>
              <a:buAutoNum type="arabicPeriod"/>
            </a:pPr>
            <a:r>
              <a:rPr lang="en-US" dirty="0">
                <a:latin typeface="Arial"/>
                <a:ea typeface="Arial"/>
                <a:cs typeface="Arial"/>
                <a:sym typeface="Arial"/>
              </a:rPr>
              <a:t>Is there anyone you like talking to when you’re upset? If so, who is it? What advice do they give you?</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p>
        </p:txBody>
      </p:sp>
      <p:sp>
        <p:nvSpPr>
          <p:cNvPr id="169" name="Google Shape;169;g22bf28db0b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siblings the questions on the slide. Allow them to respond verbally or in the chat feature. Record the responses.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they are always welcome to return.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Finally, remind siblings to complete the survey that we are sending to their parent/guardian’s email.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them, “Your responses are important to us and help us improve the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Thank the siblings for participating. </a:t>
            </a:r>
            <a:endParaRPr dirty="0">
              <a:latin typeface="Arial"/>
              <a:ea typeface="Arial"/>
              <a:cs typeface="Arial"/>
              <a:sym typeface="Arial"/>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efdfbf0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0efdfbf0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take turns reading the rules.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 you think it means that this is a safe place?”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(Be respectful and nonjudgmental, we support each other,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they can participate as much as they like and they can always say “pass.”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does it mean that ‘what is said in this group stays in this group’?”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 The only exception is safety-related. We want to make sure that everyone is safe at home and sometimes a family member might need some extra help.</a:t>
            </a:r>
            <a:endParaRPr b="1" dirty="0">
              <a:latin typeface="Arial"/>
              <a:ea typeface="Arial"/>
              <a:cs typeface="Arial"/>
              <a:sym typeface="Arial"/>
            </a:endParaRPr>
          </a:p>
        </p:txBody>
      </p:sp>
      <p:sp>
        <p:nvSpPr>
          <p:cNvPr id="69" name="Google Shape;69;g10efdfbf04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b916db9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22b916db9b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“Before we start today’s activity, let’s get to know each other a little bit.”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for a volunteer to read the question that appears after you click the </a:t>
            </a:r>
            <a:r>
              <a:rPr lang="en-US" b="0" dirty="0">
                <a:latin typeface="Arial"/>
                <a:ea typeface="Arial"/>
                <a:cs typeface="Arial"/>
                <a:sym typeface="Arial"/>
              </a:rPr>
              <a:t>Return</a:t>
            </a:r>
            <a:r>
              <a:rPr lang="en-US" dirty="0">
                <a:latin typeface="Arial"/>
                <a:ea typeface="Arial"/>
                <a:cs typeface="Arial"/>
                <a:sym typeface="Arial"/>
              </a:rPr>
              <a:t> button.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Note to facilitators: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You need to click Return for the question to appear.</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Try to only spend 5 minutes on this slide so there is time for the group activity.</a:t>
            </a:r>
            <a:endParaRPr dirty="0">
              <a:latin typeface="Arial"/>
              <a:ea typeface="Arial"/>
              <a:cs typeface="Arial"/>
              <a:sym typeface="Arial"/>
            </a:endParaRPr>
          </a:p>
        </p:txBody>
      </p:sp>
      <p:sp>
        <p:nvSpPr>
          <p:cNvPr id="76" name="Google Shape;76;g22b916db9b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f4a602c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0f4a602c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latin typeface="Arial"/>
                <a:ea typeface="Arial"/>
                <a:cs typeface="Arial"/>
                <a:sym typeface="Arial"/>
              </a:rPr>
              <a:t>Tell the siblings </a:t>
            </a:r>
            <a:r>
              <a:rPr lang="en-US" i="0" u="none" strike="noStrike" dirty="0">
                <a:solidFill>
                  <a:srgbClr val="000000"/>
                </a:solidFill>
                <a:latin typeface="Arial"/>
                <a:ea typeface="Arial"/>
                <a:cs typeface="Arial"/>
                <a:sym typeface="Arial"/>
              </a:rPr>
              <a:t>“Today we are going to do an activity where siblings </a:t>
            </a:r>
            <a:r>
              <a:rPr lang="en-US" dirty="0">
                <a:solidFill>
                  <a:srgbClr val="000000"/>
                </a:solidFill>
                <a:latin typeface="Arial"/>
                <a:ea typeface="Arial"/>
                <a:cs typeface="Arial"/>
                <a:sym typeface="Arial"/>
              </a:rPr>
              <a:t>take turns</a:t>
            </a:r>
            <a:r>
              <a:rPr lang="en-US" i="0" u="none" strike="noStrike" dirty="0">
                <a:solidFill>
                  <a:srgbClr val="000000"/>
                </a:solidFill>
                <a:latin typeface="Arial"/>
                <a:ea typeface="Arial"/>
                <a:cs typeface="Arial"/>
                <a:sym typeface="Arial"/>
              </a:rPr>
              <a:t> </a:t>
            </a:r>
            <a:r>
              <a:rPr lang="en-US" dirty="0">
                <a:solidFill>
                  <a:srgbClr val="000000"/>
                </a:solidFill>
                <a:latin typeface="Arial"/>
                <a:ea typeface="Arial"/>
                <a:cs typeface="Arial"/>
                <a:sym typeface="Arial"/>
              </a:rPr>
              <a:t>choosing a star</a:t>
            </a:r>
            <a:r>
              <a:rPr lang="en-US" i="0" u="none" strike="noStrike" dirty="0">
                <a:solidFill>
                  <a:srgbClr val="000000"/>
                </a:solidFill>
                <a:latin typeface="Arial"/>
                <a:ea typeface="Arial"/>
                <a:cs typeface="Arial"/>
                <a:sym typeface="Arial"/>
              </a:rPr>
              <a:t>, and then we discuss the question that appears.”</a:t>
            </a:r>
          </a:p>
          <a:p>
            <a:pPr marL="0" lvl="0" indent="0" algn="l" rtl="0">
              <a:lnSpc>
                <a:spcPct val="100000"/>
              </a:lnSpc>
              <a:spcBef>
                <a:spcPts val="0"/>
              </a:spcBef>
              <a:spcAft>
                <a:spcPts val="0"/>
              </a:spcAft>
              <a:buSzPts val="1400"/>
              <a:buNone/>
            </a:pPr>
            <a:endParaRPr lang="en-US" i="0" u="none" strike="noStrik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endParaRPr dirty="0">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Notes to facilitators: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u="none" strike="noStrike" dirty="0">
                <a:solidFill>
                  <a:srgbClr val="000000"/>
                </a:solidFill>
                <a:latin typeface="Arial"/>
                <a:ea typeface="Arial"/>
                <a:cs typeface="Arial"/>
                <a:sym typeface="Arial"/>
              </a:rPr>
              <a:t>When the activity is over (when all prompts have been selected or before time runs out), click </a:t>
            </a:r>
            <a:r>
              <a:rPr lang="en-US" b="1" dirty="0">
                <a:solidFill>
                  <a:srgbClr val="000000"/>
                </a:solidFill>
                <a:latin typeface="Arial"/>
                <a:ea typeface="Arial"/>
                <a:cs typeface="Arial"/>
                <a:sym typeface="Arial"/>
              </a:rPr>
              <a:t>“Wrap-Up” </a:t>
            </a:r>
            <a:r>
              <a:rPr lang="en-US" b="1" i="0" u="none" strike="noStrike" dirty="0">
                <a:solidFill>
                  <a:srgbClr val="000000"/>
                </a:solidFill>
                <a:latin typeface="Arial"/>
                <a:ea typeface="Arial"/>
                <a:cs typeface="Arial"/>
                <a:sym typeface="Arial"/>
              </a:rPr>
              <a:t>to be brought to the slide </a:t>
            </a:r>
            <a:r>
              <a:rPr lang="en-US" b="1" dirty="0">
                <a:solidFill>
                  <a:srgbClr val="000000"/>
                </a:solidFill>
                <a:latin typeface="Arial"/>
                <a:ea typeface="Arial"/>
                <a:cs typeface="Arial"/>
                <a:sym typeface="Arial"/>
              </a:rPr>
              <a:t>on</a:t>
            </a:r>
            <a:r>
              <a:rPr lang="en-US" b="1" i="0" u="none" strike="noStrike" dirty="0">
                <a:solidFill>
                  <a:srgbClr val="000000"/>
                </a:solidFill>
                <a:latin typeface="Arial"/>
                <a:ea typeface="Arial"/>
                <a:cs typeface="Arial"/>
                <a:sym typeface="Arial"/>
              </a:rPr>
              <a:t> coping skills.</a:t>
            </a:r>
            <a:endParaRPr b="1"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83" name="Google Shape;83;g10f4a602c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Love/Hate Relationship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r>
              <a:rPr lang="en-US" dirty="0">
                <a:effectLst/>
              </a:rPr>
              <a:t> </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love anyone? If so, who?</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Is it possible to love someone but still get mad at them?</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Do you feel like you </a:t>
            </a:r>
            <a:r>
              <a:rPr lang="en-US" i="1" dirty="0">
                <a:latin typeface="Arial"/>
                <a:ea typeface="Arial"/>
                <a:cs typeface="Arial"/>
                <a:sym typeface="Arial"/>
              </a:rPr>
              <a:t>have </a:t>
            </a:r>
            <a:r>
              <a:rPr lang="en-US" dirty="0">
                <a:latin typeface="Arial"/>
                <a:ea typeface="Arial"/>
                <a:cs typeface="Arial"/>
                <a:sym typeface="Arial"/>
              </a:rPr>
              <a:t>to love your sibling because they are your family?</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Do you ever feel like it’s hard to love your sibling, especially if they are not nice to you? </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Have you ever felt that you don’t like a person even though you love them? Is that a confusing feeling?</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Lato"/>
              <a:ea typeface="Lato"/>
              <a:cs typeface="Lato"/>
              <a:sym typeface="Lato"/>
            </a:endParaRPr>
          </a:p>
          <a:p>
            <a:pPr marL="0" lvl="0" indent="0" algn="l" rtl="0">
              <a:lnSpc>
                <a:spcPct val="100000"/>
              </a:lnSpc>
              <a:spcBef>
                <a:spcPts val="0"/>
              </a:spcBef>
              <a:spcAft>
                <a:spcPts val="0"/>
              </a:spcAft>
              <a:buSzPts val="1400"/>
              <a:buNone/>
            </a:pPr>
            <a:endParaRPr dirty="0"/>
          </a:p>
        </p:txBody>
      </p:sp>
      <p:sp>
        <p:nvSpPr>
          <p:cNvPr id="110" name="Google Shape;11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Clr>
                <a:schemeClr val="dk1"/>
              </a:buClr>
              <a:buSzPts val="1400"/>
              <a:buFont typeface="Arial"/>
              <a:buNone/>
            </a:pPr>
            <a:r>
              <a:rPr lang="en-US" b="1" dirty="0">
                <a:latin typeface="Arial"/>
                <a:ea typeface="Arial"/>
                <a:cs typeface="Arial"/>
                <a:sym typeface="Arial"/>
              </a:rPr>
              <a:t>Fair is Not Equal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r>
              <a:rPr lang="en-US" dirty="0">
                <a:effectLst/>
              </a:rPr>
              <a:t> </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Does it feel unfair to have a sibling with behavioral problems? Tell us about it.</a:t>
            </a:r>
            <a:endParaRPr dirty="0">
              <a:latin typeface="Arial"/>
              <a:ea typeface="Arial"/>
              <a:cs typeface="Arial"/>
              <a:sym typeface="Arial"/>
            </a:endParaRPr>
          </a:p>
          <a:p>
            <a:pPr marL="228600" lvl="0" indent="-228600" algn="l" rtl="0">
              <a:spcBef>
                <a:spcPts val="0"/>
              </a:spcBef>
              <a:spcAft>
                <a:spcPts val="0"/>
              </a:spcAft>
              <a:buClr>
                <a:schemeClr val="dk1"/>
              </a:buClr>
              <a:buSzPts val="1400"/>
              <a:buFont typeface="+mj-lt"/>
              <a:buAutoNum type="arabicPeriod"/>
            </a:pPr>
            <a:r>
              <a:rPr lang="en-US" dirty="0">
                <a:latin typeface="Arial"/>
                <a:ea typeface="Arial"/>
                <a:cs typeface="Arial"/>
                <a:sym typeface="Arial"/>
              </a:rPr>
              <a:t>How do you cope with feeling that way? </a:t>
            </a:r>
          </a:p>
          <a:p>
            <a:pPr marL="228600" lvl="0" indent="-228600" algn="l" rtl="0">
              <a:spcBef>
                <a:spcPts val="0"/>
              </a:spcBef>
              <a:spcAft>
                <a:spcPts val="0"/>
              </a:spcAft>
              <a:buClr>
                <a:schemeClr val="dk1"/>
              </a:buClr>
              <a:buSzPts val="1400"/>
              <a:buFont typeface="+mj-lt"/>
              <a:buAutoNum type="arabicPeriod"/>
            </a:pPr>
            <a:r>
              <a:rPr lang="en-US" dirty="0">
                <a:latin typeface="Arial"/>
                <a:ea typeface="Arial"/>
                <a:cs typeface="Arial"/>
                <a:sym typeface="Arial"/>
              </a:rPr>
              <a:t>How would your life be different if your sibling didn’t have behavioral problems? Please explain.</a:t>
            </a:r>
            <a:endParaRPr dirty="0">
              <a:latin typeface="Arial"/>
              <a:ea typeface="Arial"/>
              <a:cs typeface="Arial"/>
              <a:sym typeface="Arial"/>
            </a:endParaRPr>
          </a:p>
          <a:p>
            <a:pPr marL="228600" lvl="0" indent="-228600" algn="l" rtl="0">
              <a:spcBef>
                <a:spcPts val="0"/>
              </a:spcBef>
              <a:spcAft>
                <a:spcPts val="0"/>
              </a:spcAft>
              <a:buClr>
                <a:schemeClr val="dk1"/>
              </a:buClr>
              <a:buSzPts val="1400"/>
              <a:buFont typeface="+mj-lt"/>
              <a:buAutoNum type="arabicPeriod"/>
            </a:pPr>
            <a:r>
              <a:rPr lang="en-US" dirty="0">
                <a:latin typeface="Arial"/>
                <a:ea typeface="Arial"/>
                <a:cs typeface="Arial"/>
                <a:sym typeface="Arial"/>
              </a:rPr>
              <a:t>How do you feel when people tell you “life is unfair” when you’re upset about something? Please explain.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17" name="Google Shape;1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Aggression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r>
              <a:rPr lang="en-US" dirty="0">
                <a:effectLst/>
              </a:rPr>
              <a:t> </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Describe a time you felt angry with your sibling. What happened?</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400"/>
              <a:buFont typeface="+mj-lt"/>
              <a:buAutoNum type="arabicPeriod"/>
            </a:pPr>
            <a:r>
              <a:rPr lang="en-US" dirty="0">
                <a:latin typeface="Arial"/>
                <a:ea typeface="Arial"/>
                <a:cs typeface="Arial"/>
                <a:sym typeface="Arial"/>
              </a:rPr>
              <a:t>How does your sibling behave when they are angry? Do they lash out at you?</a:t>
            </a:r>
          </a:p>
          <a:p>
            <a:pPr marL="228600" marR="0" lvl="0" indent="-228600" algn="l" defTabSz="914400" rtl="0" eaLnBrk="1" fontAlgn="auto" latinLnBrk="0" hangingPunct="1">
              <a:lnSpc>
                <a:spcPct val="100000"/>
              </a:lnSpc>
              <a:spcBef>
                <a:spcPts val="0"/>
              </a:spcBef>
              <a:spcAft>
                <a:spcPts val="0"/>
              </a:spcAft>
              <a:buClr>
                <a:schemeClr val="dk1"/>
              </a:buClr>
              <a:buSzPts val="1400"/>
              <a:buFont typeface="+mj-lt"/>
              <a:buAutoNum type="arabicPeriod"/>
              <a:tabLst/>
              <a:defRPr/>
            </a:pPr>
            <a:r>
              <a:rPr lang="en-US" dirty="0">
                <a:latin typeface="Arial"/>
                <a:ea typeface="Arial"/>
                <a:cs typeface="Arial"/>
                <a:sym typeface="Arial"/>
              </a:rPr>
              <a:t>If something makes you angry, how do you calm down? </a:t>
            </a: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p>
        </p:txBody>
      </p:sp>
      <p:sp>
        <p:nvSpPr>
          <p:cNvPr id="123" name="Google Shape;1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Safety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Has your sibling ever hurt you or threatened to hurt you? How did you handle that?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ever feel afraid or unsafe around your sibling? Tell us about it.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Is there anybody you can talk to when you are worried your sibling might hurt you? </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advice would you give to someone who is afraid their sibling might hurt them? </a:t>
            </a:r>
          </a:p>
          <a:p>
            <a:pPr marL="0" lvl="0" indent="0" algn="l" rtl="0">
              <a:spcBef>
                <a:spcPts val="0"/>
              </a:spcBef>
              <a:spcAft>
                <a:spcPts val="0"/>
              </a:spcAft>
              <a:buSzPts val="1100"/>
              <a:buNone/>
            </a:pPr>
            <a:endParaRPr dirty="0"/>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p>
        </p:txBody>
      </p:sp>
      <p:sp>
        <p:nvSpPr>
          <p:cNvPr id="129" name="Google Shape;1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Family Rules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think older siblings should have later bedtimes? Why or why not?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kinds of rules do you follow at home? Does your sibling follow the same rules?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rules do you hope will change as you get older? </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As we get older, we become more independent. Does being independent mean following fewer rules? Please explain.</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p>
        </p:txBody>
      </p:sp>
      <p:sp>
        <p:nvSpPr>
          <p:cNvPr id="135" name="Google Shape;1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dfca2059e5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dfca2059e5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dfca2059e5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dfca2059e5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3" name="Google Shape;53;g1dfca2059e5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dfca2059e5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1dfca2059e5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7" name="Google Shape;57;g1dfca2059e5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dfca2059e5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dfca2059e5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9" name="Google Shape;19;g1dfca2059e5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20" name="Google Shape;20;g1dfca2059e5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1" name="Google Shape;21;g1dfca2059e5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1dfca2059e5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dfca2059e5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1dfca2059e5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dfca2059e5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dfca2059e5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1dfca2059e5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dfca2059e5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dfca2059e5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1dfca2059e5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1dfca2059e5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dfca2059e5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1dfca2059e5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dfca2059e5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1dfca2059e5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1dfca2059e5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dfca2059e5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1dfca2059e5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dfca2059e5_0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47;g1dfca2059e5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dfca2059e5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dfca2059e5_0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0" name="Google Shape;50;g1dfca2059e5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dfca2059e5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dfca2059e5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dfca2059e5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9.xml"/><Relationship Id="rId18" Type="http://schemas.openxmlformats.org/officeDocument/2006/relationships/image" Target="../media/image8.png"/><Relationship Id="rId3" Type="http://schemas.openxmlformats.org/officeDocument/2006/relationships/slide" Target="slide14.xml"/><Relationship Id="rId21" Type="http://schemas.openxmlformats.org/officeDocument/2006/relationships/slide" Target="slide5.xml"/><Relationship Id="rId7" Type="http://schemas.openxmlformats.org/officeDocument/2006/relationships/slide" Target="slide12.xml"/><Relationship Id="rId12" Type="http://schemas.openxmlformats.org/officeDocument/2006/relationships/image" Target="../media/image5.png"/><Relationship Id="rId17" Type="http://schemas.openxmlformats.org/officeDocument/2006/relationships/slide" Target="slide7.xml"/><Relationship Id="rId2" Type="http://schemas.openxmlformats.org/officeDocument/2006/relationships/notesSlide" Target="../notesSlides/notesSlide4.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slide" Target="slide10.xml"/><Relationship Id="rId5" Type="http://schemas.openxmlformats.org/officeDocument/2006/relationships/slide" Target="slide13.xml"/><Relationship Id="rId15" Type="http://schemas.openxmlformats.org/officeDocument/2006/relationships/slide" Target="slide8.xml"/><Relationship Id="rId23" Type="http://schemas.openxmlformats.org/officeDocument/2006/relationships/slide" Target="slide15.xml"/><Relationship Id="rId10" Type="http://schemas.openxmlformats.org/officeDocument/2006/relationships/image" Target="../media/image4.png"/><Relationship Id="rId19" Type="http://schemas.openxmlformats.org/officeDocument/2006/relationships/slide" Target="slide6.xml"/><Relationship Id="rId4" Type="http://schemas.openxmlformats.org/officeDocument/2006/relationships/image" Target="../media/image1.png"/><Relationship Id="rId9" Type="http://schemas.openxmlformats.org/officeDocument/2006/relationships/slide" Target="slide11.xml"/><Relationship Id="rId14" Type="http://schemas.openxmlformats.org/officeDocument/2006/relationships/image" Target="../media/image6.png"/><Relationship Id="rId2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EA0"/>
        </a:solidFill>
        <a:effectLst/>
      </p:bgPr>
    </p:bg>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834000" y="2338496"/>
            <a:ext cx="10524000" cy="162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8400" b="1" dirty="0">
                <a:solidFill>
                  <a:schemeClr val="lt1"/>
                </a:solidFill>
                <a:latin typeface="Montserrat"/>
                <a:ea typeface="Montserrat"/>
                <a:cs typeface="Montserrat"/>
                <a:sym typeface="Montserrat"/>
              </a:rPr>
              <a:t>Stars in the Sky</a:t>
            </a:r>
            <a:endParaRPr sz="8400" b="1" dirty="0">
              <a:solidFill>
                <a:schemeClr val="lt1"/>
              </a:solidFill>
              <a:latin typeface="Montserrat"/>
              <a:ea typeface="Montserrat"/>
              <a:cs typeface="Montserrat"/>
              <a:sym typeface="Montserrat"/>
            </a:endParaRPr>
          </a:p>
        </p:txBody>
      </p:sp>
      <p:sp>
        <p:nvSpPr>
          <p:cNvPr id="65" name="Google Shape;65;p1"/>
          <p:cNvSpPr txBox="1"/>
          <p:nvPr/>
        </p:nvSpPr>
        <p:spPr>
          <a:xfrm>
            <a:off x="2751450" y="3965400"/>
            <a:ext cx="668910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0" i="0" u="none" strike="noStrike" cap="none" dirty="0">
                <a:solidFill>
                  <a:srgbClr val="FFFFFF"/>
                </a:solidFill>
                <a:latin typeface="Arial"/>
                <a:ea typeface="Arial"/>
                <a:cs typeface="Arial"/>
                <a:sym typeface="Arial"/>
              </a:rPr>
              <a:t>by the Sibling Support Program</a:t>
            </a:r>
            <a:endParaRPr sz="3200" b="0" i="0" u="none" strike="noStrike" cap="none" dirty="0">
              <a:solidFill>
                <a:srgbClr val="FFFFFF"/>
              </a:solidFill>
              <a:latin typeface="Arial"/>
              <a:ea typeface="Arial"/>
              <a:cs typeface="Arial"/>
              <a:sym typeface="Arial"/>
            </a:endParaRPr>
          </a:p>
        </p:txBody>
      </p:sp>
      <p:sp>
        <p:nvSpPr>
          <p:cNvPr id="2" name="Google Shape;117;g2ada1dabbf4_0_8">
            <a:extLst>
              <a:ext uri="{FF2B5EF4-FFF2-40B4-BE49-F238E27FC236}">
                <a16:creationId xmlns:a16="http://schemas.microsoft.com/office/drawing/2014/main" id="{A868A776-52C8-EFC9-E64A-C1927BA486D5}"/>
              </a:ext>
            </a:extLst>
          </p:cNvPr>
          <p:cNvSpPr txBox="1"/>
          <p:nvPr/>
        </p:nvSpPr>
        <p:spPr>
          <a:xfrm>
            <a:off x="3072985" y="6111489"/>
            <a:ext cx="9119016" cy="49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lvl1pPr algn="ctr">
              <a:defRPr sz="3200">
                <a:solidFill>
                  <a:srgbClr val="FFFFFF"/>
                </a:solidFill>
              </a:defRPr>
            </a:lvl1pPr>
          </a:lstStyle>
          <a:p>
            <a:r>
              <a:rPr lang="en-US" sz="2000" dirty="0"/>
              <a:t>Created by Emily Rubin, LICSW © 2025. Do not modify without permission.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42"/>
        <p:cNvGrpSpPr/>
        <p:nvPr/>
      </p:nvGrpSpPr>
      <p:grpSpPr>
        <a:xfrm>
          <a:off x="0" y="0"/>
          <a:ext cx="0" cy="0"/>
          <a:chOff x="0" y="0"/>
          <a:chExt cx="0" cy="0"/>
        </a:xfrm>
      </p:grpSpPr>
      <p:sp>
        <p:nvSpPr>
          <p:cNvPr id="143" name="Google Shape;143;p4"/>
          <p:cNvSpPr txBox="1">
            <a:spLocks noGrp="1"/>
          </p:cNvSpPr>
          <p:nvPr>
            <p:ph type="body" idx="1"/>
          </p:nvPr>
        </p:nvSpPr>
        <p:spPr>
          <a:xfrm>
            <a:off x="838200" y="2057550"/>
            <a:ext cx="10515600" cy="2742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sz="3200" dirty="0">
                <a:solidFill>
                  <a:schemeClr val="dk1"/>
                </a:solidFill>
              </a:rPr>
              <a:t>What helps you get through difficult times?</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AF083A77-C42C-7259-D04D-33FE12BF4952}"/>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9"/>
        <p:cNvGrpSpPr/>
        <p:nvPr/>
      </p:nvGrpSpPr>
      <p:grpSpPr>
        <a:xfrm>
          <a:off x="0" y="0"/>
          <a:ext cx="0" cy="0"/>
          <a:chOff x="0" y="0"/>
          <a:chExt cx="0" cy="0"/>
        </a:xfrm>
      </p:grpSpPr>
      <p:sp>
        <p:nvSpPr>
          <p:cNvPr id="150" name="Google Shape;150;p2"/>
          <p:cNvSpPr txBox="1">
            <a:spLocks noGrp="1"/>
          </p:cNvSpPr>
          <p:nvPr>
            <p:ph type="body" idx="1"/>
          </p:nvPr>
        </p:nvSpPr>
        <p:spPr>
          <a:xfrm>
            <a:off x="838200" y="2062050"/>
            <a:ext cx="105156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rial"/>
              <a:buNone/>
            </a:pPr>
            <a:r>
              <a:rPr lang="en-US" sz="3200" dirty="0">
                <a:solidFill>
                  <a:schemeClr val="dk1"/>
                </a:solidFill>
              </a:rPr>
              <a:t>Why do people get embarrassed?</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F1BEE4E1-90E7-BF19-85DB-8B4DB4130C7D}"/>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6"/>
        <p:cNvGrpSpPr/>
        <p:nvPr/>
      </p:nvGrpSpPr>
      <p:grpSpPr>
        <a:xfrm>
          <a:off x="0" y="0"/>
          <a:ext cx="0" cy="0"/>
          <a:chOff x="0" y="0"/>
          <a:chExt cx="0" cy="0"/>
        </a:xfrm>
      </p:grpSpPr>
      <p:sp>
        <p:nvSpPr>
          <p:cNvPr id="157" name="Google Shape;157;g22b916db9bf_0_0"/>
          <p:cNvSpPr txBox="1">
            <a:spLocks noGrp="1"/>
          </p:cNvSpPr>
          <p:nvPr>
            <p:ph type="body" idx="1"/>
          </p:nvPr>
        </p:nvSpPr>
        <p:spPr>
          <a:xfrm>
            <a:off x="0" y="2055150"/>
            <a:ext cx="12192000" cy="27477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Do you ever feel guilty that you don’t have the same struggles as your sibling?</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E4D3E98C-E952-3D11-831F-79463A499875}"/>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3"/>
        <p:cNvGrpSpPr/>
        <p:nvPr/>
      </p:nvGrpSpPr>
      <p:grpSpPr>
        <a:xfrm>
          <a:off x="0" y="0"/>
          <a:ext cx="0" cy="0"/>
          <a:chOff x="0" y="0"/>
          <a:chExt cx="0" cy="0"/>
        </a:xfrm>
      </p:grpSpPr>
      <p:sp>
        <p:nvSpPr>
          <p:cNvPr id="164" name="Google Shape;164;g22b916db9bf_0_6"/>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Has anyone here felt nervous going to a new school or a new camp? How did you deal with it?</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9161DC18-35FD-EEB6-172A-4B5357BFC4C8}"/>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C19C"/>
        </a:solidFill>
        <a:effectLst/>
      </p:bgPr>
    </p:bg>
    <p:spTree>
      <p:nvGrpSpPr>
        <p:cNvPr id="1" name="Shape 170"/>
        <p:cNvGrpSpPr/>
        <p:nvPr/>
      </p:nvGrpSpPr>
      <p:grpSpPr>
        <a:xfrm>
          <a:off x="0" y="0"/>
          <a:ext cx="0" cy="0"/>
          <a:chOff x="0" y="0"/>
          <a:chExt cx="0" cy="0"/>
        </a:xfrm>
      </p:grpSpPr>
      <p:sp>
        <p:nvSpPr>
          <p:cNvPr id="171" name="Google Shape;171;g22bf28db0be_1_0"/>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dk1"/>
              </a:buClr>
              <a:buSzPts val="2800"/>
              <a:buFont typeface="Arial"/>
              <a:buNone/>
            </a:pPr>
            <a:r>
              <a:rPr lang="en-US" sz="3200" dirty="0">
                <a:solidFill>
                  <a:schemeClr val="dk1"/>
                </a:solidFill>
              </a:rPr>
              <a:t>Does deep breathing help you calm down? Why or why not?</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8FF7D927-9FB8-F09E-3B3E-2F499084D147}"/>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304800" y="304800"/>
            <a:ext cx="115755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Coping Skills: </a:t>
            </a:r>
            <a:r>
              <a:rPr lang="en-US" sz="4800" b="0" i="0" u="none" strike="noStrike" cap="none" dirty="0">
                <a:solidFill>
                  <a:srgbClr val="080EA0"/>
                </a:solidFill>
                <a:latin typeface="Montserrat"/>
                <a:ea typeface="Montserrat"/>
                <a:cs typeface="Montserrat"/>
                <a:sym typeface="Montserrat"/>
              </a:rPr>
              <a:t>What Works for You?</a:t>
            </a:r>
            <a:endParaRPr sz="4800" b="0" i="0" u="none" strike="noStrike" cap="none"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816292" y="1327500"/>
            <a:ext cx="10559416" cy="5693866"/>
          </a:xfrm>
          <a:prstGeom prst="rect">
            <a:avLst/>
          </a:prstGeom>
          <a:noFill/>
        </p:spPr>
        <p:txBody>
          <a:bodyPr wrap="square" numCol="2" spcCol="457200" rtlCol="0">
            <a:spAutoFit/>
          </a:bodyPr>
          <a:lstStyle/>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deep breaths (breathe from your belly, not your chest)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Move your body (take a walk, stretch, exercise)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Read a good book</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Watch a funny movie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Snuggle or play with a pet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Hug a stuffed animal or pillow</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a bath or hot shower</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Rip paper into small pieces</a:t>
            </a:r>
          </a:p>
          <a:p>
            <a:pPr>
              <a:spcAft>
                <a:spcPts val="1500"/>
              </a:spcAft>
            </a:pPr>
            <a:endParaRPr lang="en-US" sz="2400" dirty="0">
              <a:solidFill>
                <a:schemeClr val="tx1"/>
              </a:solidFill>
              <a:latin typeface="Arial" panose="020B0604020202020204" pitchFamily="34" charset="0"/>
              <a:cs typeface="Arial" panose="020B0604020202020204" pitchFamily="34" charset="0"/>
            </a:endParaRP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Write a letter to someone that you may never send</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Journal (write about what you are struggling with)</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Count to 10 slowly</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Get a drink of water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Call an adult or friend </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Draw or color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Listen to or play music</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1154700" y="2088075"/>
            <a:ext cx="9882600" cy="2339700"/>
          </a:xfrm>
          <a:prstGeom prst="rect">
            <a:avLst/>
          </a:prstGeom>
          <a:noFill/>
          <a:ln>
            <a:noFill/>
          </a:ln>
        </p:spPr>
        <p:txBody>
          <a:bodyPr spcFirstLastPara="1" wrap="square" lIns="91425" tIns="45700" rIns="91425" bIns="45700" anchor="t" anchorCtr="0">
            <a:noAutofit/>
          </a:bodyPr>
          <a:lstStyle/>
          <a:p>
            <a:pPr marL="819150" lvl="0" indent="-742950" algn="l" rtl="0">
              <a:lnSpc>
                <a:spcPct val="100000"/>
              </a:lnSpc>
              <a:spcBef>
                <a:spcPts val="0"/>
              </a:spcBef>
              <a:spcAft>
                <a:spcPts val="1800"/>
              </a:spcAft>
              <a:buSzPts val="3600"/>
              <a:buFont typeface="+mj-lt"/>
              <a:buAutoNum type="arabicPeriod"/>
            </a:pPr>
            <a:r>
              <a:rPr lang="en-US" sz="3600" dirty="0"/>
              <a:t>What was your favorite part of today’s group?</a:t>
            </a:r>
            <a:endParaRPr sz="3600" dirty="0"/>
          </a:p>
          <a:p>
            <a:pPr marL="819150" lvl="0" indent="-742950" algn="l" rtl="0">
              <a:lnSpc>
                <a:spcPct val="100000"/>
              </a:lnSpc>
              <a:spcBef>
                <a:spcPts val="1000"/>
              </a:spcBef>
              <a:spcAft>
                <a:spcPts val="1000"/>
              </a:spcAft>
              <a:buSzPts val="3600"/>
              <a:buFont typeface="+mj-lt"/>
              <a:buAutoNum type="arabicPeriod"/>
            </a:pPr>
            <a:r>
              <a:rPr lang="en-US" sz="3600" dirty="0"/>
              <a:t>What would you change to make the group better?</a:t>
            </a:r>
            <a:endParaRPr sz="3600" dirty="0"/>
          </a:p>
        </p:txBody>
      </p:sp>
      <p:sp>
        <p:nvSpPr>
          <p:cNvPr id="203" name="Google Shape;203;p3"/>
          <p:cNvSpPr txBox="1">
            <a:spLocks noGrp="1"/>
          </p:cNvSpPr>
          <p:nvPr>
            <p:ph type="ctrTitle" idx="4294967295"/>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Wrapping Up</a:t>
            </a:r>
            <a:endParaRPr sz="480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efdfbf04f_0_0"/>
          <p:cNvSpPr txBox="1">
            <a:spLocks noGrp="1"/>
          </p:cNvSpPr>
          <p:nvPr>
            <p:ph type="ctrTitle"/>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1300"/>
              </a:spcBef>
              <a:spcAft>
                <a:spcPts val="0"/>
              </a:spcAft>
              <a:buSzPts val="7111"/>
              <a:buNone/>
            </a:pPr>
            <a:r>
              <a:rPr lang="en-US" sz="4800" dirty="0">
                <a:solidFill>
                  <a:srgbClr val="080EA0"/>
                </a:solidFill>
                <a:latin typeface="Montserrat Black"/>
                <a:ea typeface="Montserrat Black"/>
                <a:cs typeface="Montserrat Black"/>
                <a:sym typeface="Montserrat Black"/>
              </a:rPr>
              <a:t>Group Rules</a:t>
            </a:r>
            <a:endParaRPr sz="4800" dirty="0">
              <a:solidFill>
                <a:srgbClr val="080EA0"/>
              </a:solidFill>
              <a:latin typeface="Montserrat Black"/>
              <a:ea typeface="Montserrat Black"/>
              <a:cs typeface="Montserrat Black"/>
              <a:sym typeface="Montserrat Black"/>
            </a:endParaRPr>
          </a:p>
        </p:txBody>
      </p:sp>
      <p:sp>
        <p:nvSpPr>
          <p:cNvPr id="72" name="Google Shape;72;g10efdfbf04f_0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This is a</a:t>
            </a:r>
            <a:r>
              <a:rPr lang="en-US" sz="2400" b="1" dirty="0">
                <a:solidFill>
                  <a:srgbClr val="000000"/>
                </a:solidFill>
                <a:latin typeface="Arial" panose="020B0604020202020204" pitchFamily="34" charset="0"/>
                <a:cs typeface="Arial" panose="020B0604020202020204" pitchFamily="34" charset="0"/>
              </a:rPr>
              <a:t> safe place</a:t>
            </a:r>
            <a:r>
              <a:rPr lang="en-US" sz="2400" dirty="0">
                <a:solidFill>
                  <a:srgbClr val="000000"/>
                </a:solidFill>
                <a:latin typeface="Arial" panose="020B0604020202020204" pitchFamily="34" charset="0"/>
                <a:cs typeface="Arial" panose="020B0604020202020204" pitchFamily="34" charset="0"/>
              </a:rPr>
              <a:t>.</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We </a:t>
            </a:r>
            <a:r>
              <a:rPr lang="en-US" sz="2400" b="1" dirty="0">
                <a:solidFill>
                  <a:srgbClr val="000000"/>
                </a:solidFill>
                <a:latin typeface="Arial" panose="020B0604020202020204" pitchFamily="34" charset="0"/>
                <a:cs typeface="Arial" panose="020B0604020202020204" pitchFamily="34" charset="0"/>
              </a:rPr>
              <a:t>respect </a:t>
            </a:r>
            <a:r>
              <a:rPr lang="en-US" sz="2400" dirty="0">
                <a:solidFill>
                  <a:srgbClr val="000000"/>
                </a:solidFill>
                <a:latin typeface="Arial" panose="020B0604020202020204" pitchFamily="34" charset="0"/>
                <a:cs typeface="Arial" panose="020B0604020202020204" pitchFamily="34" charset="0"/>
              </a:rPr>
              <a:t>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Please keep your </a:t>
            </a:r>
            <a:r>
              <a:rPr lang="en-US" sz="2400" b="1" dirty="0">
                <a:solidFill>
                  <a:srgbClr val="000000"/>
                </a:solidFill>
                <a:latin typeface="Arial" panose="020B0604020202020204" pitchFamily="34" charset="0"/>
                <a:cs typeface="Arial" panose="020B0604020202020204" pitchFamily="34" charset="0"/>
              </a:rPr>
              <a:t>camera on</a:t>
            </a:r>
            <a:r>
              <a:rPr lang="en-US" sz="2400" dirty="0">
                <a:solidFill>
                  <a:srgbClr val="000000"/>
                </a:solidFill>
                <a:latin typeface="Arial" panose="020B0604020202020204" pitchFamily="34" charset="0"/>
                <a:cs typeface="Arial" panose="020B0604020202020204" pitchFamily="34" charset="0"/>
              </a:rPr>
              <a:t> so we can see 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It’s OK to use the</a:t>
            </a:r>
            <a:r>
              <a:rPr lang="en-US" sz="2400" b="1" dirty="0">
                <a:solidFill>
                  <a:srgbClr val="000000"/>
                </a:solidFill>
                <a:latin typeface="Arial" panose="020B0604020202020204" pitchFamily="34" charset="0"/>
                <a:cs typeface="Arial" panose="020B0604020202020204" pitchFamily="34" charset="0"/>
              </a:rPr>
              <a:t> chat function</a:t>
            </a:r>
            <a:r>
              <a:rPr lang="en-US" sz="2400" dirty="0">
                <a:solidFill>
                  <a:srgbClr val="000000"/>
                </a:solidFill>
                <a:latin typeface="Arial" panose="020B0604020202020204" pitchFamily="34" charset="0"/>
                <a:cs typeface="Arial" panose="020B0604020202020204" pitchFamily="34" charset="0"/>
              </a:rPr>
              <a:t> but please do so appropriately.</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What is said in this group</a:t>
            </a:r>
            <a:r>
              <a:rPr lang="en-US" sz="2400" b="1" dirty="0">
                <a:solidFill>
                  <a:srgbClr val="000000"/>
                </a:solidFill>
                <a:latin typeface="Arial" panose="020B0604020202020204" pitchFamily="34" charset="0"/>
                <a:cs typeface="Arial" panose="020B0604020202020204" pitchFamily="34" charset="0"/>
              </a:rPr>
              <a:t> stays in this group</a:t>
            </a:r>
            <a:r>
              <a:rPr lang="en-US" sz="2400" dirty="0">
                <a:solidFill>
                  <a:srgbClr val="000000"/>
                </a:solidFill>
                <a:latin typeface="Arial" panose="020B0604020202020204" pitchFamily="34" charset="0"/>
                <a:cs typeface="Arial" panose="020B0604020202020204" pitchFamily="34" charset="0"/>
              </a:rPr>
              <a:t>.</a:t>
            </a:r>
            <a:r>
              <a:rPr lang="en-US" sz="2400" b="1" dirty="0">
                <a:solidFill>
                  <a:srgbClr val="000000"/>
                </a:solidFill>
                <a:latin typeface="Arial" panose="020B0604020202020204" pitchFamily="34" charset="0"/>
                <a:cs typeface="Arial" panose="020B0604020202020204" pitchFamily="34" charset="0"/>
              </a:rPr>
              <a:t>*</a:t>
            </a:r>
            <a:endParaRPr sz="24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2b916db9bf_1_0"/>
          <p:cNvSpPr txBox="1">
            <a:spLocks noGrp="1"/>
          </p:cNvSpPr>
          <p:nvPr>
            <p:ph type="subTitle" idx="1"/>
          </p:nvPr>
        </p:nvSpPr>
        <p:spPr>
          <a:xfrm>
            <a:off x="834000" y="2917650"/>
            <a:ext cx="10524000" cy="10227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SzPts val="3700"/>
              <a:buNone/>
            </a:pPr>
            <a:r>
              <a:rPr lang="en-US" sz="3200" dirty="0">
                <a:solidFill>
                  <a:srgbClr val="000000"/>
                </a:solidFill>
              </a:rPr>
              <a:t>Which famous person would you want to meet?</a:t>
            </a:r>
            <a:endParaRPr sz="3200" dirty="0">
              <a:solidFill>
                <a:srgbClr val="000000"/>
              </a:solidFill>
            </a:endParaRPr>
          </a:p>
        </p:txBody>
      </p:sp>
      <p:sp>
        <p:nvSpPr>
          <p:cNvPr id="79" name="Google Shape;79;g22b916db9bf_1_0"/>
          <p:cNvSpPr txBox="1"/>
          <p:nvPr/>
        </p:nvSpPr>
        <p:spPr>
          <a:xfrm>
            <a:off x="304800" y="304800"/>
            <a:ext cx="11497200" cy="1022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1300"/>
              </a:spcBef>
              <a:spcAft>
                <a:spcPts val="0"/>
              </a:spcAft>
              <a:buClr>
                <a:srgbClr val="000000"/>
              </a:buClr>
              <a:buSzPts val="3820"/>
              <a:buFont typeface="Arial"/>
              <a:buNone/>
            </a:pPr>
            <a:r>
              <a:rPr lang="en-US" sz="3820" b="0" i="0" u="none" strike="noStrike" cap="none" dirty="0">
                <a:solidFill>
                  <a:srgbClr val="080EA0"/>
                </a:solidFill>
                <a:latin typeface="Montserrat Black"/>
                <a:ea typeface="Montserrat Black"/>
                <a:cs typeface="Montserrat Black"/>
                <a:sym typeface="Montserrat Black"/>
              </a:rPr>
              <a:t>Getting to Know Each Other in 5 Minutes…</a:t>
            </a:r>
            <a:r>
              <a:rPr lang="en-US" sz="3920" b="0" i="0" u="none" strike="noStrike" cap="none" dirty="0">
                <a:solidFill>
                  <a:srgbClr val="080EA0"/>
                </a:solidFill>
                <a:latin typeface="Montserrat Black"/>
                <a:ea typeface="Montserrat Black"/>
                <a:cs typeface="Montserrat Black"/>
                <a:sym typeface="Montserrat Black"/>
              </a:rPr>
              <a:t> </a:t>
            </a:r>
            <a:endParaRPr sz="392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g10f4a602c63_0_0">
            <a:hlinkClick r:id="rId3" action="ppaction://hlinksldjump"/>
          </p:cNvPr>
          <p:cNvPicPr preferRelativeResize="0"/>
          <p:nvPr/>
        </p:nvPicPr>
        <p:blipFill rotWithShape="1">
          <a:blip r:embed="rId4">
            <a:alphaModFix/>
          </a:blip>
          <a:srcRect/>
          <a:stretch/>
        </p:blipFill>
        <p:spPr>
          <a:xfrm>
            <a:off x="9269862" y="3396538"/>
            <a:ext cx="2358325" cy="2358325"/>
          </a:xfrm>
          <a:prstGeom prst="rect">
            <a:avLst/>
          </a:prstGeom>
          <a:noFill/>
          <a:ln>
            <a:noFill/>
          </a:ln>
        </p:spPr>
      </p:pic>
      <p:pic>
        <p:nvPicPr>
          <p:cNvPr id="86" name="Google Shape;86;g10f4a602c63_0_0">
            <a:hlinkClick r:id="rId5" action="ppaction://hlinksldjump"/>
          </p:cNvPr>
          <p:cNvPicPr preferRelativeResize="0"/>
          <p:nvPr/>
        </p:nvPicPr>
        <p:blipFill rotWithShape="1">
          <a:blip r:embed="rId6">
            <a:alphaModFix/>
          </a:blip>
          <a:srcRect/>
          <a:stretch/>
        </p:blipFill>
        <p:spPr>
          <a:xfrm>
            <a:off x="7110312" y="3396525"/>
            <a:ext cx="2358325" cy="2358325"/>
          </a:xfrm>
          <a:prstGeom prst="rect">
            <a:avLst/>
          </a:prstGeom>
          <a:noFill/>
          <a:ln>
            <a:noFill/>
          </a:ln>
        </p:spPr>
      </p:pic>
      <p:pic>
        <p:nvPicPr>
          <p:cNvPr id="87" name="Google Shape;87;g10f4a602c63_0_0">
            <a:hlinkClick r:id="rId7" action="ppaction://hlinksldjump"/>
          </p:cNvPr>
          <p:cNvPicPr preferRelativeResize="0"/>
          <p:nvPr/>
        </p:nvPicPr>
        <p:blipFill rotWithShape="1">
          <a:blip r:embed="rId8">
            <a:alphaModFix/>
          </a:blip>
          <a:srcRect/>
          <a:stretch/>
        </p:blipFill>
        <p:spPr>
          <a:xfrm>
            <a:off x="4898499" y="3396538"/>
            <a:ext cx="2358325" cy="2358325"/>
          </a:xfrm>
          <a:prstGeom prst="rect">
            <a:avLst/>
          </a:prstGeom>
          <a:noFill/>
          <a:ln>
            <a:noFill/>
          </a:ln>
        </p:spPr>
      </p:pic>
      <p:pic>
        <p:nvPicPr>
          <p:cNvPr id="88" name="Google Shape;88;g10f4a602c63_0_0">
            <a:hlinkClick r:id="rId9" action="ppaction://hlinksldjump"/>
          </p:cNvPr>
          <p:cNvPicPr preferRelativeResize="0"/>
          <p:nvPr/>
        </p:nvPicPr>
        <p:blipFill rotWithShape="1">
          <a:blip r:embed="rId10">
            <a:alphaModFix/>
          </a:blip>
          <a:srcRect/>
          <a:stretch/>
        </p:blipFill>
        <p:spPr>
          <a:xfrm>
            <a:off x="2727762" y="3396525"/>
            <a:ext cx="2358325" cy="2358325"/>
          </a:xfrm>
          <a:prstGeom prst="rect">
            <a:avLst/>
          </a:prstGeom>
          <a:noFill/>
          <a:ln>
            <a:noFill/>
          </a:ln>
        </p:spPr>
      </p:pic>
      <p:pic>
        <p:nvPicPr>
          <p:cNvPr id="89" name="Google Shape;89;g10f4a602c63_0_0">
            <a:hlinkClick r:id="rId11" action="ppaction://hlinksldjump"/>
          </p:cNvPr>
          <p:cNvPicPr preferRelativeResize="0"/>
          <p:nvPr/>
        </p:nvPicPr>
        <p:blipFill rotWithShape="1">
          <a:blip r:embed="rId12">
            <a:alphaModFix/>
          </a:blip>
          <a:srcRect/>
          <a:stretch/>
        </p:blipFill>
        <p:spPr>
          <a:xfrm>
            <a:off x="556987" y="3396538"/>
            <a:ext cx="2358325" cy="2358325"/>
          </a:xfrm>
          <a:prstGeom prst="rect">
            <a:avLst/>
          </a:prstGeom>
          <a:noFill/>
          <a:ln>
            <a:noFill/>
          </a:ln>
        </p:spPr>
      </p:pic>
      <p:pic>
        <p:nvPicPr>
          <p:cNvPr id="90" name="Google Shape;90;g10f4a602c63_0_0">
            <a:hlinkClick r:id="rId13" action="ppaction://hlinksldjump"/>
          </p:cNvPr>
          <p:cNvPicPr preferRelativeResize="0"/>
          <p:nvPr/>
        </p:nvPicPr>
        <p:blipFill rotWithShape="1">
          <a:blip r:embed="rId14">
            <a:alphaModFix/>
          </a:blip>
          <a:srcRect/>
          <a:stretch/>
        </p:blipFill>
        <p:spPr>
          <a:xfrm>
            <a:off x="9284762" y="1219775"/>
            <a:ext cx="2358325" cy="2358325"/>
          </a:xfrm>
          <a:prstGeom prst="rect">
            <a:avLst/>
          </a:prstGeom>
          <a:noFill/>
          <a:ln>
            <a:noFill/>
          </a:ln>
        </p:spPr>
      </p:pic>
      <p:pic>
        <p:nvPicPr>
          <p:cNvPr id="91" name="Google Shape;91;g10f4a602c63_0_0">
            <a:hlinkClick r:id="rId15" action="ppaction://hlinksldjump"/>
          </p:cNvPr>
          <p:cNvPicPr preferRelativeResize="0"/>
          <p:nvPr/>
        </p:nvPicPr>
        <p:blipFill rotWithShape="1">
          <a:blip r:embed="rId16">
            <a:alphaModFix/>
          </a:blip>
          <a:srcRect/>
          <a:stretch/>
        </p:blipFill>
        <p:spPr>
          <a:xfrm>
            <a:off x="7125212" y="1219763"/>
            <a:ext cx="2358325" cy="2358325"/>
          </a:xfrm>
          <a:prstGeom prst="rect">
            <a:avLst/>
          </a:prstGeom>
          <a:noFill/>
          <a:ln>
            <a:noFill/>
          </a:ln>
        </p:spPr>
      </p:pic>
      <p:pic>
        <p:nvPicPr>
          <p:cNvPr id="92" name="Google Shape;92;g10f4a602c63_0_0">
            <a:hlinkClick r:id="rId17" action="ppaction://hlinksldjump"/>
          </p:cNvPr>
          <p:cNvPicPr preferRelativeResize="0"/>
          <p:nvPr/>
        </p:nvPicPr>
        <p:blipFill rotWithShape="1">
          <a:blip r:embed="rId18">
            <a:alphaModFix/>
          </a:blip>
          <a:srcRect/>
          <a:stretch/>
        </p:blipFill>
        <p:spPr>
          <a:xfrm>
            <a:off x="4913399" y="1219775"/>
            <a:ext cx="2358325" cy="2358325"/>
          </a:xfrm>
          <a:prstGeom prst="rect">
            <a:avLst/>
          </a:prstGeom>
          <a:noFill/>
          <a:ln>
            <a:noFill/>
          </a:ln>
        </p:spPr>
      </p:pic>
      <p:pic>
        <p:nvPicPr>
          <p:cNvPr id="93" name="Google Shape;93;g10f4a602c63_0_0">
            <a:hlinkClick r:id="rId19" action="ppaction://hlinksldjump"/>
          </p:cNvPr>
          <p:cNvPicPr preferRelativeResize="0"/>
          <p:nvPr/>
        </p:nvPicPr>
        <p:blipFill rotWithShape="1">
          <a:blip r:embed="rId20">
            <a:alphaModFix/>
          </a:blip>
          <a:srcRect/>
          <a:stretch/>
        </p:blipFill>
        <p:spPr>
          <a:xfrm>
            <a:off x="2742662" y="1219763"/>
            <a:ext cx="2358325" cy="2358325"/>
          </a:xfrm>
          <a:prstGeom prst="rect">
            <a:avLst/>
          </a:prstGeom>
          <a:noFill/>
          <a:ln>
            <a:noFill/>
          </a:ln>
        </p:spPr>
      </p:pic>
      <p:pic>
        <p:nvPicPr>
          <p:cNvPr id="94" name="Google Shape;94;g10f4a602c63_0_0">
            <a:hlinkClick r:id="rId21" action="ppaction://hlinksldjump"/>
          </p:cNvPr>
          <p:cNvPicPr preferRelativeResize="0"/>
          <p:nvPr/>
        </p:nvPicPr>
        <p:blipFill rotWithShape="1">
          <a:blip r:embed="rId22">
            <a:alphaModFix/>
          </a:blip>
          <a:srcRect/>
          <a:stretch/>
        </p:blipFill>
        <p:spPr>
          <a:xfrm>
            <a:off x="571887" y="1219775"/>
            <a:ext cx="2358325" cy="2358325"/>
          </a:xfrm>
          <a:prstGeom prst="rect">
            <a:avLst/>
          </a:prstGeom>
          <a:noFill/>
          <a:ln>
            <a:noFill/>
          </a:ln>
        </p:spPr>
      </p:pic>
      <p:sp>
        <p:nvSpPr>
          <p:cNvPr id="95" name="Google Shape;95;g10f4a602c63_0_0"/>
          <p:cNvSpPr txBox="1"/>
          <p:nvPr/>
        </p:nvSpPr>
        <p:spPr>
          <a:xfrm>
            <a:off x="1200750" y="5087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Choose a Star</a:t>
            </a:r>
            <a:endParaRPr sz="4800" b="0" i="0" u="none" strike="noStrike" cap="none" dirty="0">
              <a:solidFill>
                <a:srgbClr val="080EA0"/>
              </a:solidFill>
              <a:latin typeface="Montserrat Black"/>
              <a:ea typeface="Montserrat Black"/>
              <a:cs typeface="Montserrat Black"/>
              <a:sym typeface="Montserrat Black"/>
            </a:endParaRPr>
          </a:p>
        </p:txBody>
      </p:sp>
      <p:sp>
        <p:nvSpPr>
          <p:cNvPr id="96" name="Google Shape;96;g10f4a602c63_0_0">
            <a:hlinkClick r:id="rId21" action="ppaction://hlinksldjump"/>
          </p:cNvPr>
          <p:cNvSpPr txBox="1"/>
          <p:nvPr/>
        </p:nvSpPr>
        <p:spPr>
          <a:xfrm>
            <a:off x="1345288" y="2017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1</a:t>
            </a:r>
            <a:endParaRPr sz="5200" b="0" i="0" u="none" strike="noStrike" cap="none" dirty="0">
              <a:solidFill>
                <a:schemeClr val="dk1"/>
              </a:solidFill>
              <a:latin typeface="Arial"/>
              <a:ea typeface="Arial"/>
              <a:cs typeface="Arial"/>
              <a:sym typeface="Arial"/>
            </a:endParaRPr>
          </a:p>
        </p:txBody>
      </p:sp>
      <p:sp>
        <p:nvSpPr>
          <p:cNvPr id="97" name="Google Shape;97;g10f4a602c63_0_0">
            <a:hlinkClick r:id="rId19" action="ppaction://hlinksldjump"/>
          </p:cNvPr>
          <p:cNvSpPr txBox="1"/>
          <p:nvPr/>
        </p:nvSpPr>
        <p:spPr>
          <a:xfrm>
            <a:off x="3503272" y="2016764"/>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2</a:t>
            </a:r>
            <a:endParaRPr sz="5200" b="0" i="0" u="none" strike="noStrike" cap="none" dirty="0">
              <a:solidFill>
                <a:schemeClr val="dk1"/>
              </a:solidFill>
              <a:latin typeface="Arial"/>
              <a:ea typeface="Arial"/>
              <a:cs typeface="Arial"/>
              <a:sym typeface="Arial"/>
            </a:endParaRPr>
          </a:p>
        </p:txBody>
      </p:sp>
      <p:sp>
        <p:nvSpPr>
          <p:cNvPr id="98" name="Google Shape;98;g10f4a602c63_0_0">
            <a:hlinkClick r:id="rId17" action="ppaction://hlinksldjump"/>
          </p:cNvPr>
          <p:cNvSpPr txBox="1"/>
          <p:nvPr/>
        </p:nvSpPr>
        <p:spPr>
          <a:xfrm>
            <a:off x="5686818" y="2017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3</a:t>
            </a:r>
            <a:endParaRPr sz="5200" b="0" i="0" u="none" strike="noStrike" cap="none" dirty="0">
              <a:solidFill>
                <a:schemeClr val="dk1"/>
              </a:solidFill>
              <a:latin typeface="Arial"/>
              <a:ea typeface="Arial"/>
              <a:cs typeface="Arial"/>
              <a:sym typeface="Arial"/>
            </a:endParaRPr>
          </a:p>
        </p:txBody>
      </p:sp>
      <p:sp>
        <p:nvSpPr>
          <p:cNvPr id="99" name="Google Shape;99;g10f4a602c63_0_0">
            <a:hlinkClick r:id="rId15" action="ppaction://hlinksldjump"/>
          </p:cNvPr>
          <p:cNvSpPr txBox="1"/>
          <p:nvPr/>
        </p:nvSpPr>
        <p:spPr>
          <a:xfrm>
            <a:off x="7937201" y="2017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4</a:t>
            </a:r>
            <a:endParaRPr sz="5200" b="0" i="0" u="none" strike="noStrike" cap="none" dirty="0">
              <a:solidFill>
                <a:schemeClr val="dk1"/>
              </a:solidFill>
              <a:latin typeface="Arial"/>
              <a:ea typeface="Arial"/>
              <a:cs typeface="Arial"/>
              <a:sym typeface="Arial"/>
            </a:endParaRPr>
          </a:p>
        </p:txBody>
      </p:sp>
      <p:sp>
        <p:nvSpPr>
          <p:cNvPr id="100" name="Google Shape;100;g10f4a602c63_0_0">
            <a:hlinkClick r:id="rId13" action="ppaction://hlinksldjump"/>
          </p:cNvPr>
          <p:cNvSpPr txBox="1"/>
          <p:nvPr/>
        </p:nvSpPr>
        <p:spPr>
          <a:xfrm>
            <a:off x="10035213" y="2017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5</a:t>
            </a:r>
            <a:endParaRPr sz="5200" b="0" i="0" u="none" strike="noStrike" cap="none" dirty="0">
              <a:solidFill>
                <a:schemeClr val="dk1"/>
              </a:solidFill>
              <a:latin typeface="Arial"/>
              <a:ea typeface="Arial"/>
              <a:cs typeface="Arial"/>
              <a:sym typeface="Arial"/>
            </a:endParaRPr>
          </a:p>
        </p:txBody>
      </p:sp>
      <p:sp>
        <p:nvSpPr>
          <p:cNvPr id="101" name="Google Shape;101;g10f4a602c63_0_0">
            <a:hlinkClick r:id="rId11" action="ppaction://hlinksldjump"/>
          </p:cNvPr>
          <p:cNvSpPr txBox="1"/>
          <p:nvPr/>
        </p:nvSpPr>
        <p:spPr>
          <a:xfrm>
            <a:off x="1345299" y="4235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6</a:t>
            </a:r>
            <a:endParaRPr sz="5200" b="0" i="0" u="none" strike="noStrike" cap="none" dirty="0">
              <a:solidFill>
                <a:schemeClr val="dk1"/>
              </a:solidFill>
              <a:latin typeface="Arial"/>
              <a:ea typeface="Arial"/>
              <a:cs typeface="Arial"/>
              <a:sym typeface="Arial"/>
            </a:endParaRPr>
          </a:p>
        </p:txBody>
      </p:sp>
      <p:sp>
        <p:nvSpPr>
          <p:cNvPr id="102" name="Google Shape;102;g10f4a602c63_0_0">
            <a:hlinkClick r:id="rId9" action="ppaction://hlinksldjump"/>
          </p:cNvPr>
          <p:cNvSpPr txBox="1"/>
          <p:nvPr/>
        </p:nvSpPr>
        <p:spPr>
          <a:xfrm>
            <a:off x="3592243" y="4235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7</a:t>
            </a:r>
            <a:endParaRPr sz="5200" b="0" i="0" u="none" strike="noStrike" cap="none" dirty="0">
              <a:solidFill>
                <a:schemeClr val="dk1"/>
              </a:solidFill>
              <a:latin typeface="Arial"/>
              <a:ea typeface="Arial"/>
              <a:cs typeface="Arial"/>
              <a:sym typeface="Arial"/>
            </a:endParaRPr>
          </a:p>
        </p:txBody>
      </p:sp>
      <p:sp>
        <p:nvSpPr>
          <p:cNvPr id="103" name="Google Shape;103;g10f4a602c63_0_0">
            <a:hlinkClick r:id="rId23" action="ppaction://hlinksldjump"/>
          </p:cNvPr>
          <p:cNvSpPr txBox="1"/>
          <p:nvPr/>
        </p:nvSpPr>
        <p:spPr>
          <a:xfrm rot="624" flipH="1">
            <a:off x="10539957"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sp>
        <p:nvSpPr>
          <p:cNvPr id="104" name="Google Shape;104;g10f4a602c63_0_0">
            <a:hlinkClick r:id="rId5" action="ppaction://hlinksldjump"/>
          </p:cNvPr>
          <p:cNvSpPr txBox="1"/>
          <p:nvPr/>
        </p:nvSpPr>
        <p:spPr>
          <a:xfrm>
            <a:off x="7937207" y="4235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9</a:t>
            </a:r>
            <a:endParaRPr sz="5200" b="0" i="0" u="none" strike="noStrike" cap="none" dirty="0">
              <a:solidFill>
                <a:schemeClr val="dk1"/>
              </a:solidFill>
              <a:latin typeface="Arial"/>
              <a:ea typeface="Arial"/>
              <a:cs typeface="Arial"/>
              <a:sym typeface="Arial"/>
            </a:endParaRPr>
          </a:p>
        </p:txBody>
      </p:sp>
      <p:sp>
        <p:nvSpPr>
          <p:cNvPr id="105" name="Google Shape;105;g10f4a602c63_0_0">
            <a:hlinkClick r:id="rId7" action="ppaction://hlinksldjump"/>
          </p:cNvPr>
          <p:cNvSpPr txBox="1"/>
          <p:nvPr/>
        </p:nvSpPr>
        <p:spPr>
          <a:xfrm>
            <a:off x="5686790" y="4235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8</a:t>
            </a:r>
            <a:endParaRPr sz="5200" b="0" i="0" u="none" strike="noStrike" cap="none" dirty="0">
              <a:solidFill>
                <a:schemeClr val="dk1"/>
              </a:solidFill>
              <a:latin typeface="Arial"/>
              <a:ea typeface="Arial"/>
              <a:cs typeface="Arial"/>
              <a:sym typeface="Arial"/>
            </a:endParaRPr>
          </a:p>
        </p:txBody>
      </p:sp>
      <p:sp>
        <p:nvSpPr>
          <p:cNvPr id="106" name="Google Shape;106;g10f4a602c63_0_0">
            <a:hlinkClick r:id="rId3" action="ppaction://hlinksldjump"/>
          </p:cNvPr>
          <p:cNvSpPr txBox="1"/>
          <p:nvPr/>
        </p:nvSpPr>
        <p:spPr>
          <a:xfrm>
            <a:off x="9890648" y="4235500"/>
            <a:ext cx="11007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10</a:t>
            </a:r>
            <a:endParaRPr sz="52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11"/>
        <p:cNvGrpSpPr/>
        <p:nvPr/>
      </p:nvGrpSpPr>
      <p:grpSpPr>
        <a:xfrm>
          <a:off x="0" y="0"/>
          <a:ext cx="0" cy="0"/>
          <a:chOff x="0" y="0"/>
          <a:chExt cx="0" cy="0"/>
        </a:xfrm>
      </p:grpSpPr>
      <p:sp>
        <p:nvSpPr>
          <p:cNvPr id="112" name="Google Shape;112;p8"/>
          <p:cNvSpPr txBox="1">
            <a:spLocks noGrp="1"/>
          </p:cNvSpPr>
          <p:nvPr>
            <p:ph type="body" idx="1"/>
          </p:nvPr>
        </p:nvSpPr>
        <p:spPr>
          <a:xfrm>
            <a:off x="838200" y="2246838"/>
            <a:ext cx="10515600" cy="2364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buClr>
                <a:schemeClr val="dk1"/>
              </a:buClr>
              <a:buSzPts val="2800"/>
              <a:buNone/>
            </a:pPr>
            <a:r>
              <a:rPr lang="en-US" sz="3200" dirty="0">
                <a:solidFill>
                  <a:schemeClr val="dk1"/>
                </a:solidFill>
              </a:rPr>
              <a:t>Can loving someone be a bad thing? </a:t>
            </a:r>
            <a:endParaRPr dirty="0"/>
          </a:p>
        </p:txBody>
      </p:sp>
      <p:sp>
        <p:nvSpPr>
          <p:cNvPr id="113" name="Google Shape;113;p8"/>
          <p:cNvSpPr txBox="1"/>
          <p:nvPr/>
        </p:nvSpPr>
        <p:spPr>
          <a:xfrm>
            <a:off x="4482350" y="6245400"/>
            <a:ext cx="773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4" name="Google Shape;114;p8">
            <a:hlinkClick r:id="rId3" action="ppaction://hlinksldjump"/>
            <a:extLst>
              <a:ext uri="{FF2B5EF4-FFF2-40B4-BE49-F238E27FC236}">
                <a16:creationId xmlns:a16="http://schemas.microsoft.com/office/drawing/2014/main" id="{639CA19A-88EC-E64D-C28E-C382499D512F}"/>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18"/>
        <p:cNvGrpSpPr/>
        <p:nvPr/>
      </p:nvGrpSpPr>
      <p:grpSpPr>
        <a:xfrm>
          <a:off x="0" y="0"/>
          <a:ext cx="0" cy="0"/>
          <a:chOff x="0" y="0"/>
          <a:chExt cx="0" cy="0"/>
        </a:xfrm>
      </p:grpSpPr>
      <p:sp>
        <p:nvSpPr>
          <p:cNvPr id="119" name="Google Shape;119;p9"/>
          <p:cNvSpPr txBox="1">
            <a:spLocks noGrp="1"/>
          </p:cNvSpPr>
          <p:nvPr>
            <p:ph type="body" idx="1"/>
          </p:nvPr>
        </p:nvSpPr>
        <p:spPr>
          <a:xfrm>
            <a:off x="838200" y="2055000"/>
            <a:ext cx="10515600" cy="2748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buClr>
                <a:schemeClr val="dk1"/>
              </a:buClr>
              <a:buSzPts val="2800"/>
              <a:buNone/>
            </a:pPr>
            <a:r>
              <a:rPr lang="en-US" sz="3200" dirty="0">
                <a:solidFill>
                  <a:schemeClr val="dk1"/>
                </a:solidFill>
              </a:rPr>
              <a:t>Do you ever feel that life is unfair? Why?</a:t>
            </a:r>
            <a:endParaRPr sz="28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4C6F87F5-05E8-87BD-F5E1-916213F4350E}"/>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4"/>
        <p:cNvGrpSpPr/>
        <p:nvPr/>
      </p:nvGrpSpPr>
      <p:grpSpPr>
        <a:xfrm>
          <a:off x="0" y="0"/>
          <a:ext cx="0" cy="0"/>
          <a:chOff x="0" y="0"/>
          <a:chExt cx="0" cy="0"/>
        </a:xfrm>
      </p:grpSpPr>
      <p:sp>
        <p:nvSpPr>
          <p:cNvPr id="125" name="Google Shape;125;p10"/>
          <p:cNvSpPr txBox="1">
            <a:spLocks noGrp="1"/>
          </p:cNvSpPr>
          <p:nvPr>
            <p:ph type="body" idx="1"/>
          </p:nvPr>
        </p:nvSpPr>
        <p:spPr>
          <a:xfrm>
            <a:off x="838200" y="2020050"/>
            <a:ext cx="10515600" cy="28179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2800"/>
              <a:buNone/>
            </a:pPr>
            <a:r>
              <a:rPr lang="en-US" sz="3200" dirty="0">
                <a:solidFill>
                  <a:schemeClr val="dk1"/>
                </a:solidFill>
              </a:rPr>
              <a:t>Is it OK to feel anger?</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2FE07CBE-C439-3C2A-FB7E-0D9377587CF0}"/>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30"/>
        <p:cNvGrpSpPr/>
        <p:nvPr/>
      </p:nvGrpSpPr>
      <p:grpSpPr>
        <a:xfrm>
          <a:off x="0" y="0"/>
          <a:ext cx="0" cy="0"/>
          <a:chOff x="0" y="0"/>
          <a:chExt cx="0" cy="0"/>
        </a:xfrm>
      </p:grpSpPr>
      <p:sp>
        <p:nvSpPr>
          <p:cNvPr id="131" name="Google Shape;131;p11"/>
          <p:cNvSpPr txBox="1">
            <a:spLocks noGrp="1"/>
          </p:cNvSpPr>
          <p:nvPr>
            <p:ph type="title"/>
          </p:nvPr>
        </p:nvSpPr>
        <p:spPr>
          <a:xfrm>
            <a:off x="838200" y="2766141"/>
            <a:ext cx="10515600" cy="1325700"/>
          </a:xfrm>
          <a:prstGeom prst="rect">
            <a:avLst/>
          </a:prstGeom>
          <a:noFill/>
          <a:ln>
            <a:noFill/>
          </a:ln>
        </p:spPr>
        <p:txBody>
          <a:bodyPr spcFirstLastPara="1" wrap="square" lIns="91425" tIns="45700" rIns="91425" bIns="45700" anchor="ctr" anchorCtr="0">
            <a:normAutofit/>
          </a:bodyPr>
          <a:lstStyle/>
          <a:p>
            <a:pPr lvl="0" indent="0" algn="ctr" rtl="0">
              <a:lnSpc>
                <a:spcPct val="90000"/>
              </a:lnSpc>
              <a:spcAft>
                <a:spcPts val="0"/>
              </a:spcAft>
              <a:buClr>
                <a:schemeClr val="dk1"/>
              </a:buClr>
              <a:buSzPts val="2800"/>
              <a:buFont typeface="Arial"/>
              <a:buNone/>
            </a:pPr>
            <a:r>
              <a:rPr lang="en-US" sz="3200" dirty="0"/>
              <a:t>Do you ever worry that your sibling might hurt you?</a:t>
            </a:r>
            <a:endParaRPr sz="3200" dirty="0"/>
          </a:p>
        </p:txBody>
      </p:sp>
      <p:pic>
        <p:nvPicPr>
          <p:cNvPr id="4" name="Google Shape;114;p8">
            <a:hlinkClick r:id="rId3" action="ppaction://hlinksldjump"/>
            <a:extLst>
              <a:ext uri="{FF2B5EF4-FFF2-40B4-BE49-F238E27FC236}">
                <a16:creationId xmlns:a16="http://schemas.microsoft.com/office/drawing/2014/main" id="{429DBDC6-5531-9F87-FA51-B7410573D27B}"/>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6"/>
        <p:cNvGrpSpPr/>
        <p:nvPr/>
      </p:nvGrpSpPr>
      <p:grpSpPr>
        <a:xfrm>
          <a:off x="0" y="0"/>
          <a:ext cx="0" cy="0"/>
          <a:chOff x="0" y="0"/>
          <a:chExt cx="0" cy="0"/>
        </a:xfrm>
      </p:grpSpPr>
      <p:sp>
        <p:nvSpPr>
          <p:cNvPr id="137" name="Google Shape;137;p12"/>
          <p:cNvSpPr txBox="1">
            <a:spLocks noGrp="1"/>
          </p:cNvSpPr>
          <p:nvPr>
            <p:ph type="body" idx="1"/>
          </p:nvPr>
        </p:nvSpPr>
        <p:spPr>
          <a:xfrm>
            <a:off x="838200" y="1985850"/>
            <a:ext cx="10515600" cy="28863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SzPts val="1800"/>
              <a:buNone/>
            </a:pPr>
            <a:r>
              <a:rPr lang="en-US" sz="3200" dirty="0">
                <a:solidFill>
                  <a:schemeClr val="dk1"/>
                </a:solidFill>
              </a:rPr>
              <a:t>Should family rules change as kids get older?</a:t>
            </a:r>
            <a:endParaRPr sz="28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860A0858-7426-2F49-6512-58CDE33051FB}"/>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2282</Words>
  <Application>Microsoft Office PowerPoint</Application>
  <PresentationFormat>Widescreen</PresentationFormat>
  <Paragraphs>250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Montserrat</vt:lpstr>
      <vt:lpstr>Montserrat Black</vt:lpstr>
      <vt:lpstr>Calibri</vt:lpstr>
      <vt:lpstr>Lato</vt:lpstr>
      <vt:lpstr>Arial</vt:lpstr>
      <vt:lpstr>Aptos</vt:lpstr>
      <vt:lpstr>Simple Light</vt:lpstr>
      <vt:lpstr>Stars in the Sky</vt:lpstr>
      <vt:lpstr>Group Rules</vt:lpstr>
      <vt:lpstr>PowerPoint Presentation</vt:lpstr>
      <vt:lpstr>PowerPoint Presentation</vt:lpstr>
      <vt:lpstr>PowerPoint Presentation</vt:lpstr>
      <vt:lpstr>PowerPoint Presentation</vt:lpstr>
      <vt:lpstr>PowerPoint Presentation</vt:lpstr>
      <vt:lpstr>Do you ever worry that your sibling might hurt you?</vt:lpstr>
      <vt:lpstr>PowerPoint Presentation</vt:lpstr>
      <vt:lpstr>PowerPoint Presentation</vt:lpstr>
      <vt:lpstr>PowerPoint Presentation</vt:lpstr>
      <vt:lpstr>PowerPoint Presentation</vt:lpstr>
      <vt:lpstr>PowerPoint Presentation</vt:lpstr>
      <vt:lpstr>PowerPoint Presentation</vt:lpstr>
      <vt:lpstr>Coping Skills: What Works for You?</vt:lpstr>
      <vt:lpstr>What was your favorite part of today’s group? What would you change to make the group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Feriante</dc:creator>
  <cp:lastModifiedBy>Jacobs, Ashley</cp:lastModifiedBy>
  <cp:revision>26</cp:revision>
  <dcterms:created xsi:type="dcterms:W3CDTF">2021-08-02T19:01:22Z</dcterms:created>
  <dcterms:modified xsi:type="dcterms:W3CDTF">2025-11-24T16:25:44Z</dcterms:modified>
</cp:coreProperties>
</file>