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bO/UO3sZpvqoeyXhx50VUeOew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p:restoredTop sz="59767" autoAdjust="0"/>
  </p:normalViewPr>
  <p:slideViewPr>
    <p:cSldViewPr snapToGrid="0">
      <p:cViewPr varScale="1">
        <p:scale>
          <a:sx n="41" d="100"/>
          <a:sy n="41" d="100"/>
        </p:scale>
        <p:origin x="16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Introductions: Ask sibs to share their name, age, preferred pronouns, and favorite color.</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who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Pick two words to describe yourself. Why did you choose those words?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Would you use the same words to describe your sibling? Why or why not?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have any qualities that you admire? If so, what are they?</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Can siblings be friends with each other? Do you consider yourself to be friends with your sibling?</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Describe a time your sibling embarrassed you. What happened?</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talk openly about your sibling, or do you keep it private?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anyone here feel nervous going places with your sibling because you are afraid they will embarrass you?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cope with feeling embarrassed by your sibling? Do you have any adults that you are able to talk to about 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960e90d3d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960e90d3da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having a sibling with challenging behavior make it hard for you to hang out with your friends? Tell us about it.</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feel guilty that sometimes you don’t like your sibling? How do you deal with those feelings?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Have you seen your sibling struggle in social situations?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How often do you get to see your friends? Do you wish you could see them more often?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lang="en-US" sz="1200" b="1"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
        <p:nvSpPr>
          <p:cNvPr id="153" name="Google Shape;153;g2960e90d3d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does “mental health” mean?  </a:t>
            </a:r>
            <a:r>
              <a:rPr lang="en-US" i="0" dirty="0">
                <a:latin typeface="Arial"/>
                <a:ea typeface="Arial"/>
                <a:cs typeface="Arial"/>
                <a:sym typeface="Arial"/>
              </a:rPr>
              <a:t>(Mental health is how we feel about ourselves. Positive mental health is when a person feels good about themself, makes healthy choices, and is able to cope well with stress.)</a:t>
            </a:r>
            <a:r>
              <a:rPr lang="en-US" i="0" dirty="0">
                <a:solidFill>
                  <a:srgbClr val="474747"/>
                </a:solidFill>
                <a:highlight>
                  <a:srgbClr val="FFFFFF"/>
                </a:highlight>
                <a:latin typeface="Roboto"/>
                <a:ea typeface="Roboto"/>
                <a:cs typeface="Roboto"/>
                <a:sym typeface="Roboto"/>
              </a:rPr>
              <a:t> </a:t>
            </a:r>
            <a:endParaRPr i="0" dirty="0">
              <a:solidFill>
                <a:srgbClr val="474747"/>
              </a:solidFill>
              <a:highlight>
                <a:srgbClr val="FFFFFF"/>
              </a:highlight>
              <a:latin typeface="Roboto"/>
              <a:ea typeface="Roboto"/>
              <a:cs typeface="Roboto"/>
              <a:sym typeface="Roboto"/>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How can you tell when somebody is struggling with their mental health? Is it always obvious?</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kinds of things can we do to improve our mental health? </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Does your sibling struggle with their mental health? Do they behave differently when they’re struggling?</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struggle with your mental health?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
        <p:nvSpPr>
          <p:cNvPr id="160" name="Google Shape;160;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kinds of things do you like to eat? Does your sibling like to eat similar things?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When it comes to food, being a picky eater means that someone will only eat certain foods. Is your sibling picky? What about you?</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kinds of foods are healthy? Is it hard for your parents to get you or your sibling to eat healthy foods?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eating healthy food make you feel good? Why or why not?</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167" name="Google Shape;167;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solidFill>
                <a:srgbClr val="000000"/>
              </a:solidFil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f4a602c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10f4a602c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“Today we are going to do an activity where siblings </a:t>
            </a:r>
            <a:r>
              <a:rPr lang="en-US" dirty="0">
                <a:solidFill>
                  <a:srgbClr val="000000"/>
                </a:solidFill>
                <a:latin typeface="Arial"/>
                <a:ea typeface="Arial"/>
                <a:cs typeface="Arial"/>
                <a:sym typeface="Arial"/>
              </a:rPr>
              <a:t>take turns</a:t>
            </a:r>
            <a:r>
              <a:rPr lang="en-US" i="0" u="none" strike="noStrike" dirty="0">
                <a:solidFill>
                  <a:srgbClr val="000000"/>
                </a:solidFill>
                <a:latin typeface="Arial"/>
                <a:ea typeface="Arial"/>
                <a:cs typeface="Arial"/>
                <a:sym typeface="Arial"/>
              </a:rPr>
              <a:t> </a:t>
            </a:r>
            <a:r>
              <a:rPr lang="en-US" dirty="0">
                <a:solidFill>
                  <a:srgbClr val="000000"/>
                </a:solidFill>
                <a:latin typeface="Arial"/>
                <a:ea typeface="Arial"/>
                <a:cs typeface="Arial"/>
                <a:sym typeface="Arial"/>
              </a:rPr>
              <a:t>choosing a question from a category</a:t>
            </a:r>
            <a:r>
              <a:rPr lang="en-US" i="0" u="none" strike="noStrike" dirty="0">
                <a:solidFill>
                  <a:srgbClr val="000000"/>
                </a:solidFill>
                <a:latin typeface="Arial"/>
                <a:ea typeface="Arial"/>
                <a:cs typeface="Arial"/>
                <a:sym typeface="Arial"/>
              </a:rPr>
              <a:t>, and then we discuss the question that appears.”</a:t>
            </a: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lang="en-US"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Notes to facilitators: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When the activity is over (when all prompts have been selected or before time runs out), click “Wrap-Up” to be brought to the slide on coping skills.</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dirty="0">
              <a:solidFill>
                <a:srgbClr val="000000"/>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dirty="0"/>
          </a:p>
        </p:txBody>
      </p:sp>
      <p:sp>
        <p:nvSpPr>
          <p:cNvPr id="83" name="Google Shape;83;g10f4a602c6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lnSpc>
                <a:spcPct val="100000"/>
              </a:lnSpc>
              <a:spcBef>
                <a:spcPts val="0"/>
              </a:spcBef>
              <a:spcAft>
                <a:spcPts val="0"/>
              </a:spcAft>
              <a:buClr>
                <a:schemeClr val="dk1"/>
              </a:buClr>
              <a:buSzPts val="1100"/>
              <a:buFont typeface="+mj-lt"/>
              <a:buAutoNum type="arabicPeriod"/>
            </a:pPr>
            <a:r>
              <a:rPr lang="en-US" dirty="0">
                <a:latin typeface="Arial"/>
                <a:ea typeface="Arial"/>
                <a:cs typeface="Arial"/>
                <a:sym typeface="Arial"/>
              </a:rPr>
              <a:t>Are you close with your sibling? Why or why not?</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see kids your age who are really close with their sibling? Do you wish you could be like that with your sibling? Explain your answer.</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100"/>
              <a:buFont typeface="+mj-lt"/>
              <a:buAutoNum type="arabicPeriod"/>
            </a:pPr>
            <a:r>
              <a:rPr lang="en-US" dirty="0">
                <a:latin typeface="Arial"/>
                <a:ea typeface="Arial"/>
                <a:cs typeface="Arial"/>
                <a:sym typeface="Arial"/>
              </a:rPr>
              <a:t>Would you be closer with your sibling if they didn’t have a disability? Explain your answer.</a:t>
            </a:r>
            <a:endParaRPr dirty="0">
              <a:latin typeface="Arial"/>
              <a:ea typeface="Arial"/>
              <a:cs typeface="Arial"/>
              <a:sym typeface="Arial"/>
            </a:endParaRPr>
          </a:p>
          <a:p>
            <a:pPr marL="228600" lvl="0" indent="-228600" algn="l" rtl="0">
              <a:lnSpc>
                <a:spcPct val="100000"/>
              </a:lnSpc>
              <a:spcBef>
                <a:spcPts val="0"/>
              </a:spcBef>
              <a:spcAft>
                <a:spcPts val="0"/>
              </a:spcAft>
              <a:buClr>
                <a:schemeClr val="dk1"/>
              </a:buClr>
              <a:buSzPts val="1100"/>
              <a:buFont typeface="+mj-lt"/>
              <a:buAutoNum type="arabicPeriod"/>
            </a:pPr>
            <a:r>
              <a:rPr lang="en-US" dirty="0">
                <a:latin typeface="Arial"/>
                <a:ea typeface="Arial"/>
                <a:cs typeface="Arial"/>
                <a:sym typeface="Arial"/>
              </a:rPr>
              <a:t>Are you close with any friends? Do you feel comfortable talking with them about your sibling?</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800"/>
              </a:spcBef>
              <a:spcAft>
                <a:spcPts val="0"/>
              </a:spcAft>
              <a:buSzPts val="1400"/>
              <a:buNone/>
            </a:pPr>
            <a:endParaRPr dirty="0"/>
          </a:p>
        </p:txBody>
      </p:sp>
      <p:sp>
        <p:nvSpPr>
          <p:cNvPr id="108" name="Google Shape;1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80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Was there ever a time you won a prize and your sibling got upset because they didn’t win anything? How did that make you feel?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Was there ever a time your sibling won a prize and you didn’t? How did that make you feel?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you should only get a prize when you win something, or is it OK to get one just for participating?</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like to play sports or games with your sibling? If so, which ones do you like to play together?</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15" name="Google Shape;1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Describe a time your sibling was mean to you. How did that make you feel?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How do you cope with those feelings? Is there anything that makes you feel better when that happens?</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feel comfortable telling an adult when your sibling is mean to you? Or do you keep it to yourself? Why?</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ever say or do mean things to your sibling? Tell us about it.</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lang="en-US"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21" name="Google Shape;1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feel safe at home?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your sibling ever make you feel unsafe?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If you feel unsafe, do you have someone you can talk to about it?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How do you cope with feeling unsafe? Does anything help you feel better?</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p:txBody>
      </p:sp>
      <p:sp>
        <p:nvSpPr>
          <p:cNvPr id="127" name="Google Shape;12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AutoNum type="arabicPeriod"/>
            </a:pPr>
            <a:r>
              <a:rPr lang="en-US" dirty="0">
                <a:latin typeface="Arial"/>
                <a:ea typeface="Arial"/>
                <a:cs typeface="Arial"/>
                <a:sym typeface="Arial"/>
              </a:rPr>
              <a:t>Why would a family want to have rules? </a:t>
            </a:r>
          </a:p>
          <a:p>
            <a:pPr marL="228600" lvl="0" indent="-228600" algn="l" rtl="0">
              <a:spcBef>
                <a:spcPts val="0"/>
              </a:spcBef>
              <a:spcAft>
                <a:spcPts val="0"/>
              </a:spcAft>
              <a:buAutoNum type="arabicPeriod"/>
            </a:pPr>
            <a:r>
              <a:rPr lang="en-US" dirty="0">
                <a:latin typeface="Arial"/>
                <a:ea typeface="Arial"/>
                <a:cs typeface="Arial"/>
                <a:sym typeface="Arial"/>
              </a:rPr>
              <a:t>Are there different rules for different family members in your home? Tell us about it.</a:t>
            </a:r>
          </a:p>
          <a:p>
            <a:pPr marL="228600" lvl="0" indent="-228600" algn="l" rtl="0">
              <a:spcBef>
                <a:spcPts val="0"/>
              </a:spcBef>
              <a:spcAft>
                <a:spcPts val="0"/>
              </a:spcAft>
              <a:buAutoNum type="arabicPeriod"/>
            </a:pPr>
            <a:r>
              <a:rPr lang="en-US" dirty="0">
                <a:latin typeface="Arial"/>
                <a:ea typeface="Arial"/>
                <a:cs typeface="Arial"/>
                <a:sym typeface="Arial"/>
              </a:rPr>
              <a:t>What happens when your sibling breaks a rule? What happens when you break a rule? Are the consequences the same or different?</a:t>
            </a:r>
          </a:p>
          <a:p>
            <a:pPr marL="228600" lvl="0" indent="-228600" algn="l" rtl="0">
              <a:spcBef>
                <a:spcPts val="0"/>
              </a:spcBef>
              <a:spcAft>
                <a:spcPts val="0"/>
              </a:spcAft>
              <a:buAutoNum type="arabicPeriod"/>
            </a:pPr>
            <a:r>
              <a:rPr lang="en-US" dirty="0">
                <a:latin typeface="Arial"/>
                <a:ea typeface="Arial"/>
                <a:cs typeface="Arial"/>
                <a:sym typeface="Arial"/>
              </a:rPr>
              <a:t>Do you feel like any of the rules in your home are unfair? Please explain.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lang="en-US" dirty="0">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
        <p:nvSpPr>
          <p:cNvPr id="133" name="Google Shape;1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slide" Target="slide7.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834000" y="2338496"/>
            <a:ext cx="10524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Sibling Trivia</a:t>
            </a:r>
            <a:endParaRPr sz="8400" b="1" i="1" dirty="0">
              <a:solidFill>
                <a:schemeClr val="lt1"/>
              </a:solidFill>
              <a:latin typeface="Montserrat"/>
              <a:ea typeface="Montserrat"/>
              <a:cs typeface="Montserrat"/>
              <a:sym typeface="Montserrat"/>
            </a:endParaRPr>
          </a:p>
        </p:txBody>
      </p:sp>
      <p:sp>
        <p:nvSpPr>
          <p:cNvPr id="65" name="Google Shape;65;p1"/>
          <p:cNvSpPr txBox="1"/>
          <p:nvPr/>
        </p:nvSpPr>
        <p:spPr>
          <a:xfrm>
            <a:off x="2751450" y="3965400"/>
            <a:ext cx="66891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710FB096-F66C-67A7-F5A3-193A513E7408}"/>
              </a:ext>
            </a:extLst>
          </p:cNvPr>
          <p:cNvSpPr txBox="1"/>
          <p:nvPr/>
        </p:nvSpPr>
        <p:spPr>
          <a:xfrm>
            <a:off x="3072985" y="6111489"/>
            <a:ext cx="9119016" cy="49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0"/>
        <p:cNvGrpSpPr/>
        <p:nvPr/>
      </p:nvGrpSpPr>
      <p:grpSpPr>
        <a:xfrm>
          <a:off x="0" y="0"/>
          <a:ext cx="0" cy="0"/>
          <a:chOff x="0" y="0"/>
          <a:chExt cx="0" cy="0"/>
        </a:xfrm>
      </p:grpSpPr>
      <p:sp>
        <p:nvSpPr>
          <p:cNvPr id="141" name="Google Shape;141;p4"/>
          <p:cNvSpPr txBox="1">
            <a:spLocks noGrp="1"/>
          </p:cNvSpPr>
          <p:nvPr>
            <p:ph type="body" idx="1"/>
          </p:nvPr>
        </p:nvSpPr>
        <p:spPr>
          <a:xfrm>
            <a:off x="0" y="2057550"/>
            <a:ext cx="12192000" cy="2742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How would your friends describe you? Is that how you feel </a:t>
            </a:r>
          </a:p>
          <a:p>
            <a:pPr marL="0" lvl="0" indent="0" algn="ctr" rtl="0">
              <a:lnSpc>
                <a:spcPct val="114000"/>
              </a:lnSpc>
              <a:spcBef>
                <a:spcPts val="0"/>
              </a:spcBef>
              <a:spcAft>
                <a:spcPts val="0"/>
              </a:spcAft>
              <a:buClr>
                <a:schemeClr val="dk1"/>
              </a:buClr>
              <a:buSzPts val="2800"/>
              <a:buNone/>
            </a:pPr>
            <a:r>
              <a:rPr lang="en-US" sz="3200" dirty="0">
                <a:solidFill>
                  <a:schemeClr val="dk1"/>
                </a:solidFill>
              </a:rPr>
              <a:t>about yourself?</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EE951641-675E-1BA7-5DC1-6D0C01EB7FCD}"/>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
        <p:cNvGrpSpPr/>
        <p:nvPr/>
      </p:nvGrpSpPr>
      <p:grpSpPr>
        <a:xfrm>
          <a:off x="0" y="0"/>
          <a:ext cx="0" cy="0"/>
          <a:chOff x="0" y="0"/>
          <a:chExt cx="0" cy="0"/>
        </a:xfrm>
      </p:grpSpPr>
      <p:sp>
        <p:nvSpPr>
          <p:cNvPr id="148" name="Google Shape;148;p2"/>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My sibling keeps embarrassing me at school! What should I do?</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356F1B69-D0E4-C55A-6F12-EFBE9091FEB1}"/>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EAC5"/>
        </a:solidFill>
        <a:effectLst/>
      </p:bgPr>
    </p:bg>
    <p:spTree>
      <p:nvGrpSpPr>
        <p:cNvPr id="1" name="Shape 154"/>
        <p:cNvGrpSpPr/>
        <p:nvPr/>
      </p:nvGrpSpPr>
      <p:grpSpPr>
        <a:xfrm>
          <a:off x="0" y="0"/>
          <a:ext cx="0" cy="0"/>
          <a:chOff x="0" y="0"/>
          <a:chExt cx="0" cy="0"/>
        </a:xfrm>
      </p:grpSpPr>
      <p:sp>
        <p:nvSpPr>
          <p:cNvPr id="155" name="Google Shape;155;g2960e90d3da_0_14"/>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My best friend wants to sleep over but does not like my sibling.</a:t>
            </a:r>
          </a:p>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How should I handle this situation?</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1AEA8162-5F9C-21CB-48D8-5FBC5B31DC43}"/>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1"/>
        <p:cNvGrpSpPr/>
        <p:nvPr/>
      </p:nvGrpSpPr>
      <p:grpSpPr>
        <a:xfrm>
          <a:off x="0" y="0"/>
          <a:ext cx="0" cy="0"/>
          <a:chOff x="0" y="0"/>
          <a:chExt cx="0" cy="0"/>
        </a:xfrm>
      </p:grpSpPr>
      <p:sp>
        <p:nvSpPr>
          <p:cNvPr id="162" name="Google Shape;162;g22b916db9bf_0_6"/>
          <p:cNvSpPr txBox="1">
            <a:spLocks noGrp="1"/>
          </p:cNvSpPr>
          <p:nvPr>
            <p:ph type="body" idx="1"/>
          </p:nvPr>
        </p:nvSpPr>
        <p:spPr>
          <a:xfrm>
            <a:off x="838200" y="2062050"/>
            <a:ext cx="105156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3200" dirty="0">
                <a:solidFill>
                  <a:schemeClr val="dk1"/>
                </a:solidFill>
              </a:rPr>
              <a:t>Does everyone struggle with their mental health? </a:t>
            </a:r>
          </a:p>
        </p:txBody>
      </p:sp>
      <p:pic>
        <p:nvPicPr>
          <p:cNvPr id="4" name="Google Shape;114;p8">
            <a:hlinkClick r:id="rId3" action="ppaction://hlinksldjump"/>
            <a:extLst>
              <a:ext uri="{FF2B5EF4-FFF2-40B4-BE49-F238E27FC236}">
                <a16:creationId xmlns:a16="http://schemas.microsoft.com/office/drawing/2014/main" id="{1796DB51-91A9-2258-2341-80384C2875C8}"/>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68"/>
        <p:cNvGrpSpPr/>
        <p:nvPr/>
      </p:nvGrpSpPr>
      <p:grpSpPr>
        <a:xfrm>
          <a:off x="0" y="0"/>
          <a:ext cx="0" cy="0"/>
          <a:chOff x="0" y="0"/>
          <a:chExt cx="0" cy="0"/>
        </a:xfrm>
      </p:grpSpPr>
      <p:sp>
        <p:nvSpPr>
          <p:cNvPr id="169" name="Google Shape;169;g22bf28db0be_1_0"/>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Does eating sugary treats make you feel good or bad? Why do you think that is?</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5EBB2DFF-4E01-2834-FA30-2D5207BDEC4B}"/>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deep breaths (breathe from your belly, not your chest)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Move your body (take a walk, stretch, exercise)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Read a good book</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Watch a funny movie</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Snuggle or play with a pet</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Hug a stuffed animal or pillow</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Take a bath or hot shower</a:t>
            </a:r>
          </a:p>
          <a:p>
            <a:pPr marL="457200" indent="-457200">
              <a:spcAft>
                <a:spcPts val="1500"/>
              </a:spcAft>
              <a:buFont typeface="+mj-lt"/>
              <a:buAutoNum type="arabicPeriod"/>
            </a:pPr>
            <a:r>
              <a:rPr lang="en-US" sz="2400" dirty="0">
                <a:solidFill>
                  <a:schemeClr val="tx1"/>
                </a:solidFill>
                <a:latin typeface="Arial" panose="020B0604020202020204" pitchFamily="34" charset="0"/>
                <a:cs typeface="Arial" panose="020B0604020202020204" pitchFamily="34" charset="0"/>
              </a:rPr>
              <a:t>Rip paper into small pieces</a:t>
            </a:r>
          </a:p>
          <a:p>
            <a:pPr>
              <a:spcAft>
                <a:spcPts val="1500"/>
              </a:spcAft>
            </a:pPr>
            <a:endParaRPr lang="en-US" sz="2400" dirty="0">
              <a:solidFill>
                <a:schemeClr val="tx1"/>
              </a:solidFill>
              <a:latin typeface="Arial" panose="020B0604020202020204" pitchFamily="34" charset="0"/>
              <a:cs typeface="Arial" panose="020B0604020202020204" pitchFamily="34" charset="0"/>
            </a:endParaRP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Write a letter to someone that you may never send</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Journal (write about what you are struggling with)</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Count to 10 slowly</a:t>
            </a:r>
          </a:p>
          <a:p>
            <a:pPr marL="457200" indent="-457200">
              <a:spcAft>
                <a:spcPts val="1500"/>
              </a:spcAft>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Draw or color</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latin typeface="Arial" panose="020B0604020202020204" pitchFamily="34" charset="0"/>
                <a:cs typeface="Arial" panose="020B0604020202020204" pitchFamily="34" charset="0"/>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This is a</a:t>
            </a:r>
            <a:r>
              <a:rPr lang="en-US" sz="2400" b="1" dirty="0">
                <a:solidFill>
                  <a:srgbClr val="000000"/>
                </a:solidFill>
                <a:latin typeface="Arial" panose="020B0604020202020204" pitchFamily="34" charset="0"/>
                <a:cs typeface="Arial" panose="020B0604020202020204" pitchFamily="34" charset="0"/>
              </a:rPr>
              <a:t> safe place</a:t>
            </a:r>
            <a:r>
              <a:rPr lang="en-US" sz="2400" dirty="0">
                <a:solidFill>
                  <a:srgbClr val="000000"/>
                </a:solidFill>
                <a:latin typeface="Arial" panose="020B0604020202020204" pitchFamily="34" charset="0"/>
                <a:cs typeface="Arial" panose="020B0604020202020204" pitchFamily="34" charset="0"/>
              </a:rPr>
              <a:t>.</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We </a:t>
            </a:r>
            <a:r>
              <a:rPr lang="en-US" sz="2400" b="1" dirty="0">
                <a:solidFill>
                  <a:srgbClr val="000000"/>
                </a:solidFill>
                <a:latin typeface="Arial" panose="020B0604020202020204" pitchFamily="34" charset="0"/>
                <a:cs typeface="Arial" panose="020B0604020202020204" pitchFamily="34" charset="0"/>
              </a:rPr>
              <a:t>respect </a:t>
            </a:r>
            <a:r>
              <a:rPr lang="en-US" sz="2400" dirty="0">
                <a:solidFill>
                  <a:srgbClr val="000000"/>
                </a:solidFill>
                <a:latin typeface="Arial" panose="020B0604020202020204" pitchFamily="34" charset="0"/>
                <a:cs typeface="Arial" panose="020B0604020202020204" pitchFamily="34" charset="0"/>
              </a:rPr>
              <a:t>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Please keep your </a:t>
            </a:r>
            <a:r>
              <a:rPr lang="en-US" sz="2400" b="1" dirty="0">
                <a:solidFill>
                  <a:srgbClr val="000000"/>
                </a:solidFill>
                <a:latin typeface="Arial" panose="020B0604020202020204" pitchFamily="34" charset="0"/>
                <a:cs typeface="Arial" panose="020B0604020202020204" pitchFamily="34" charset="0"/>
              </a:rPr>
              <a:t>camera on</a:t>
            </a:r>
            <a:r>
              <a:rPr lang="en-US" sz="2400" dirty="0">
                <a:solidFill>
                  <a:srgbClr val="000000"/>
                </a:solidFill>
                <a:latin typeface="Arial" panose="020B0604020202020204" pitchFamily="34" charset="0"/>
                <a:cs typeface="Arial" panose="020B0604020202020204" pitchFamily="34" charset="0"/>
              </a:rPr>
              <a:t> so we can see each other.</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It’s OK to use the</a:t>
            </a:r>
            <a:r>
              <a:rPr lang="en-US" sz="2400" b="1" dirty="0">
                <a:solidFill>
                  <a:srgbClr val="000000"/>
                </a:solidFill>
                <a:latin typeface="Arial" panose="020B0604020202020204" pitchFamily="34" charset="0"/>
                <a:cs typeface="Arial" panose="020B0604020202020204" pitchFamily="34" charset="0"/>
              </a:rPr>
              <a:t> chat function</a:t>
            </a:r>
            <a:r>
              <a:rPr lang="en-US" sz="2400" dirty="0">
                <a:solidFill>
                  <a:srgbClr val="000000"/>
                </a:solidFill>
                <a:latin typeface="Arial" panose="020B0604020202020204" pitchFamily="34" charset="0"/>
                <a:cs typeface="Arial" panose="020B0604020202020204" pitchFamily="34" charset="0"/>
              </a:rPr>
              <a:t> but please do so appropriately.</a:t>
            </a:r>
            <a:endParaRPr sz="2400" dirty="0">
              <a:solidFill>
                <a:srgbClr val="000000"/>
              </a:solidFill>
              <a:latin typeface="Arial" panose="020B0604020202020204" pitchFamily="34" charset="0"/>
              <a:cs typeface="Arial" panose="020B0604020202020204" pitchFamily="34" charset="0"/>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latin typeface="Arial" panose="020B0604020202020204" pitchFamily="34" charset="0"/>
                <a:cs typeface="Arial" panose="020B0604020202020204" pitchFamily="34" charset="0"/>
              </a:rPr>
              <a:t>What is said in this group</a:t>
            </a:r>
            <a:r>
              <a:rPr lang="en-US" sz="2400" b="1" dirty="0">
                <a:solidFill>
                  <a:srgbClr val="000000"/>
                </a:solidFill>
                <a:latin typeface="Arial" panose="020B0604020202020204" pitchFamily="34" charset="0"/>
                <a:cs typeface="Arial" panose="020B0604020202020204" pitchFamily="34" charset="0"/>
              </a:rPr>
              <a:t> stays in this group</a:t>
            </a:r>
            <a:r>
              <a:rPr lang="en-US" sz="2400" dirty="0">
                <a:solidFill>
                  <a:srgbClr val="000000"/>
                </a:solidFill>
                <a:latin typeface="Arial" panose="020B0604020202020204" pitchFamily="34" charset="0"/>
                <a:cs typeface="Arial" panose="020B0604020202020204" pitchFamily="34" charset="0"/>
              </a:rPr>
              <a:t>.</a:t>
            </a:r>
            <a:r>
              <a:rPr lang="en-US" sz="2400" b="1" dirty="0">
                <a:solidFill>
                  <a:srgbClr val="000000"/>
                </a:solidFill>
                <a:latin typeface="Arial" panose="020B0604020202020204" pitchFamily="34" charset="0"/>
                <a:cs typeface="Arial" panose="020B0604020202020204" pitchFamily="34" charset="0"/>
              </a:rPr>
              <a:t>*</a:t>
            </a:r>
            <a:endParaRPr sz="2400" b="1"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2680208"/>
            <a:ext cx="10524000" cy="1497585"/>
          </a:xfrm>
          <a:prstGeom prst="rect">
            <a:avLst/>
          </a:prstGeom>
          <a:noFill/>
          <a:ln>
            <a:noFill/>
          </a:ln>
        </p:spPr>
        <p:txBody>
          <a:bodyPr spcFirstLastPara="1" wrap="square" lIns="121900" tIns="121900" rIns="121900" bIns="121900" anchor="ctr" anchorCtr="0">
            <a:noAutofit/>
          </a:bodyPr>
          <a:lstStyle/>
          <a:p>
            <a:pPr marL="0" lvl="0" indent="0" algn="ctr" rtl="0">
              <a:lnSpc>
                <a:spcPct val="114000"/>
              </a:lnSpc>
              <a:spcBef>
                <a:spcPts val="0"/>
              </a:spcBef>
              <a:spcAft>
                <a:spcPts val="0"/>
              </a:spcAft>
              <a:buSzPts val="3700"/>
              <a:buNone/>
            </a:pPr>
            <a:r>
              <a:rPr lang="en-US" sz="3200" dirty="0">
                <a:solidFill>
                  <a:srgbClr val="000000"/>
                </a:solidFill>
              </a:rPr>
              <a:t>Would you rather wear swim goggles for a day or wear your clothes inside out for a day?</a:t>
            </a:r>
            <a:endParaRPr sz="3200" dirty="0">
              <a:solidFill>
                <a:srgbClr val="000000"/>
              </a:solidFill>
            </a:endParaRPr>
          </a:p>
        </p:txBody>
      </p:sp>
      <p:sp>
        <p:nvSpPr>
          <p:cNvPr id="79" name="Google Shape;79;g22b916db9bf_1_0"/>
          <p:cNvSpPr txBox="1"/>
          <p:nvPr/>
        </p:nvSpPr>
        <p:spPr>
          <a:xfrm>
            <a:off x="3474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0f4a602c63_0_0"/>
          <p:cNvSpPr/>
          <p:nvPr/>
        </p:nvSpPr>
        <p:spPr>
          <a:xfrm>
            <a:off x="1030725" y="1032450"/>
            <a:ext cx="10153800" cy="5097900"/>
          </a:xfrm>
          <a:prstGeom prst="rect">
            <a:avLst/>
          </a:prstGeom>
          <a:solidFill>
            <a:srgbClr val="080E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6" name="Google Shape;86;g10f4a602c63_0_0"/>
          <p:cNvSpPr txBox="1"/>
          <p:nvPr/>
        </p:nvSpPr>
        <p:spPr>
          <a:xfrm>
            <a:off x="1200750" y="65532"/>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 Category</a:t>
            </a:r>
            <a:endParaRPr sz="4800" b="0" i="0" u="none" strike="noStrike" cap="none" dirty="0">
              <a:solidFill>
                <a:srgbClr val="080EA0"/>
              </a:solidFill>
              <a:latin typeface="Montserrat Black"/>
              <a:ea typeface="Montserrat Black"/>
              <a:cs typeface="Montserrat Black"/>
              <a:sym typeface="Montserrat Black"/>
            </a:endParaRPr>
          </a:p>
        </p:txBody>
      </p:sp>
      <p:sp>
        <p:nvSpPr>
          <p:cNvPr id="87" name="Google Shape;87;g10f4a602c63_0_0">
            <a:hlinkClick r:id="rId3" action="ppaction://hlinksldjump"/>
          </p:cNvPr>
          <p:cNvSpPr txBox="1"/>
          <p:nvPr/>
        </p:nvSpPr>
        <p:spPr>
          <a:xfrm>
            <a:off x="7906100" y="2106675"/>
            <a:ext cx="31932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1</a:t>
            </a:r>
            <a:endParaRPr sz="3600" b="1" i="0" u="none" strike="noStrike" cap="none" dirty="0">
              <a:solidFill>
                <a:srgbClr val="F1C232"/>
              </a:solidFill>
              <a:latin typeface="Arial"/>
              <a:ea typeface="Arial"/>
              <a:cs typeface="Arial"/>
              <a:sym typeface="Arial"/>
            </a:endParaRPr>
          </a:p>
        </p:txBody>
      </p:sp>
      <p:sp>
        <p:nvSpPr>
          <p:cNvPr id="88" name="Google Shape;88;g10f4a602c63_0_0">
            <a:hlinkClick r:id="rId4" action="ppaction://hlinksldjump"/>
          </p:cNvPr>
          <p:cNvSpPr txBox="1"/>
          <p:nvPr/>
        </p:nvSpPr>
        <p:spPr>
          <a:xfrm>
            <a:off x="1004875" y="2322075"/>
            <a:ext cx="3321900" cy="7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1</a:t>
            </a:r>
            <a:endParaRPr sz="8000" b="0" i="0" u="none" strike="noStrike" cap="none" dirty="0">
              <a:solidFill>
                <a:schemeClr val="dk1"/>
              </a:solidFill>
              <a:latin typeface="Arial"/>
              <a:ea typeface="Arial"/>
              <a:cs typeface="Arial"/>
              <a:sym typeface="Arial"/>
            </a:endParaRPr>
          </a:p>
        </p:txBody>
      </p:sp>
      <p:sp>
        <p:nvSpPr>
          <p:cNvPr id="89" name="Google Shape;89;g10f4a602c63_0_0">
            <a:hlinkClick r:id="rId5" action="ppaction://hlinksldjump"/>
          </p:cNvPr>
          <p:cNvSpPr txBox="1"/>
          <p:nvPr/>
        </p:nvSpPr>
        <p:spPr>
          <a:xfrm>
            <a:off x="4502962" y="2106675"/>
            <a:ext cx="30648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1</a:t>
            </a:r>
            <a:endParaRPr sz="5200" b="0" i="0" u="none" strike="noStrike" cap="none" dirty="0">
              <a:solidFill>
                <a:schemeClr val="dk1"/>
              </a:solidFill>
              <a:latin typeface="Arial"/>
              <a:ea typeface="Arial"/>
              <a:cs typeface="Arial"/>
              <a:sym typeface="Arial"/>
            </a:endParaRPr>
          </a:p>
        </p:txBody>
      </p:sp>
      <p:sp>
        <p:nvSpPr>
          <p:cNvPr id="90" name="Google Shape;90;g10f4a602c63_0_0">
            <a:hlinkClick r:id="rId6" action="ppaction://hlinksldjump"/>
          </p:cNvPr>
          <p:cNvSpPr txBox="1"/>
          <p:nvPr/>
        </p:nvSpPr>
        <p:spPr>
          <a:xfrm>
            <a:off x="1178276" y="3474300"/>
            <a:ext cx="29751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2</a:t>
            </a:r>
            <a:endParaRPr sz="5200" b="0" i="0" u="none" strike="noStrike" cap="none" dirty="0">
              <a:solidFill>
                <a:schemeClr val="dk1"/>
              </a:solidFill>
              <a:latin typeface="Arial"/>
              <a:ea typeface="Arial"/>
              <a:cs typeface="Arial"/>
              <a:sym typeface="Arial"/>
            </a:endParaRPr>
          </a:p>
        </p:txBody>
      </p:sp>
      <p:sp>
        <p:nvSpPr>
          <p:cNvPr id="91" name="Google Shape;91;g10f4a602c63_0_0">
            <a:hlinkClick r:id="rId7" action="ppaction://hlinksldjump"/>
          </p:cNvPr>
          <p:cNvSpPr txBox="1"/>
          <p:nvPr/>
        </p:nvSpPr>
        <p:spPr>
          <a:xfrm>
            <a:off x="7841750" y="3689700"/>
            <a:ext cx="3321900" cy="7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2</a:t>
            </a:r>
            <a:endParaRPr sz="5200" b="0" i="0" u="none" strike="noStrike" cap="none" dirty="0">
              <a:solidFill>
                <a:schemeClr val="dk1"/>
              </a:solidFill>
              <a:latin typeface="Arial"/>
              <a:ea typeface="Arial"/>
              <a:cs typeface="Arial"/>
              <a:sym typeface="Arial"/>
            </a:endParaRPr>
          </a:p>
        </p:txBody>
      </p:sp>
      <p:sp>
        <p:nvSpPr>
          <p:cNvPr id="92" name="Google Shape;92;g10f4a602c63_0_0">
            <a:hlinkClick r:id="rId8" action="ppaction://hlinksldjump"/>
          </p:cNvPr>
          <p:cNvSpPr txBox="1"/>
          <p:nvPr/>
        </p:nvSpPr>
        <p:spPr>
          <a:xfrm>
            <a:off x="4374401" y="3474300"/>
            <a:ext cx="3321900" cy="1169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2</a:t>
            </a:r>
            <a:endParaRPr sz="5200" b="0" i="0" u="none" strike="noStrike" cap="none" dirty="0">
              <a:solidFill>
                <a:schemeClr val="dk1"/>
              </a:solidFill>
              <a:latin typeface="Arial"/>
              <a:ea typeface="Arial"/>
              <a:cs typeface="Arial"/>
              <a:sym typeface="Arial"/>
            </a:endParaRPr>
          </a:p>
        </p:txBody>
      </p:sp>
      <p:sp>
        <p:nvSpPr>
          <p:cNvPr id="93" name="Google Shape;93;g10f4a602c63_0_0">
            <a:hlinkClick r:id="rId9" action="ppaction://hlinksldjump"/>
          </p:cNvPr>
          <p:cNvSpPr txBox="1"/>
          <p:nvPr/>
        </p:nvSpPr>
        <p:spPr>
          <a:xfrm>
            <a:off x="7802074" y="5114238"/>
            <a:ext cx="3382450" cy="7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3</a:t>
            </a:r>
            <a:endParaRPr sz="5200" b="0" i="0" u="none" strike="noStrike" cap="none" dirty="0">
              <a:solidFill>
                <a:schemeClr val="dk1"/>
              </a:solidFill>
              <a:latin typeface="Arial"/>
              <a:ea typeface="Arial"/>
              <a:cs typeface="Arial"/>
              <a:sym typeface="Arial"/>
            </a:endParaRPr>
          </a:p>
        </p:txBody>
      </p:sp>
      <p:sp>
        <p:nvSpPr>
          <p:cNvPr id="94" name="Google Shape;94;g10f4a602c63_0_0">
            <a:hlinkClick r:id="rId10" action="ppaction://hlinksldjump"/>
          </p:cNvPr>
          <p:cNvSpPr txBox="1"/>
          <p:nvPr/>
        </p:nvSpPr>
        <p:spPr>
          <a:xfrm rot="624" flipH="1">
            <a:off x="10540004" y="61737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i="0" u="none" strike="noStrike" cap="none" dirty="0">
                <a:solidFill>
                  <a:schemeClr val="dk1"/>
                </a:solidFill>
                <a:latin typeface="Arial"/>
                <a:ea typeface="Arial"/>
                <a:cs typeface="Arial"/>
                <a:sym typeface="Arial"/>
              </a:rPr>
              <a:t>Wrap-Up</a:t>
            </a:r>
            <a:endParaRPr sz="2200" b="1" i="0" u="none" strike="noStrike" cap="none" dirty="0">
              <a:solidFill>
                <a:schemeClr val="dk1"/>
              </a:solidFill>
              <a:latin typeface="Arial"/>
              <a:ea typeface="Arial"/>
              <a:cs typeface="Arial"/>
              <a:sym typeface="Arial"/>
            </a:endParaRPr>
          </a:p>
        </p:txBody>
      </p:sp>
      <p:sp>
        <p:nvSpPr>
          <p:cNvPr id="95" name="Google Shape;95;g10f4a602c63_0_0">
            <a:hlinkClick r:id="rId11" action="ppaction://hlinksldjump"/>
          </p:cNvPr>
          <p:cNvSpPr txBox="1"/>
          <p:nvPr/>
        </p:nvSpPr>
        <p:spPr>
          <a:xfrm>
            <a:off x="4523713" y="5131225"/>
            <a:ext cx="2975100" cy="7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3</a:t>
            </a:r>
            <a:endParaRPr sz="5200" b="0" i="0" u="none" strike="noStrike" cap="none" dirty="0">
              <a:solidFill>
                <a:schemeClr val="dk1"/>
              </a:solidFill>
              <a:latin typeface="Arial"/>
              <a:ea typeface="Arial"/>
              <a:cs typeface="Arial"/>
              <a:sym typeface="Arial"/>
            </a:endParaRPr>
          </a:p>
        </p:txBody>
      </p:sp>
      <p:sp>
        <p:nvSpPr>
          <p:cNvPr id="96" name="Google Shape;96;g10f4a602c63_0_0">
            <a:hlinkClick r:id="rId12" action="ppaction://hlinksldjump"/>
          </p:cNvPr>
          <p:cNvSpPr txBox="1"/>
          <p:nvPr/>
        </p:nvSpPr>
        <p:spPr>
          <a:xfrm>
            <a:off x="1069250" y="5131225"/>
            <a:ext cx="3193200" cy="7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5200"/>
              <a:buFont typeface="Arial"/>
              <a:buNone/>
            </a:pPr>
            <a:r>
              <a:rPr lang="en-US" sz="6400" b="1" i="0" u="none" strike="noStrike" cap="none" dirty="0">
                <a:solidFill>
                  <a:srgbClr val="F1C232"/>
                </a:solidFill>
                <a:latin typeface="Arial"/>
                <a:ea typeface="Arial"/>
                <a:cs typeface="Arial"/>
                <a:sym typeface="Arial"/>
              </a:rPr>
              <a:t>3</a:t>
            </a:r>
            <a:endParaRPr sz="5200" b="0" i="0" u="none" strike="noStrike" cap="none" dirty="0">
              <a:solidFill>
                <a:schemeClr val="dk1"/>
              </a:solidFill>
              <a:latin typeface="Arial"/>
              <a:ea typeface="Arial"/>
              <a:cs typeface="Arial"/>
              <a:sym typeface="Arial"/>
            </a:endParaRPr>
          </a:p>
        </p:txBody>
      </p:sp>
      <p:sp>
        <p:nvSpPr>
          <p:cNvPr id="97" name="Google Shape;97;g10f4a602c63_0_0"/>
          <p:cNvSpPr/>
          <p:nvPr/>
        </p:nvSpPr>
        <p:spPr>
          <a:xfrm>
            <a:off x="4268625" y="1032450"/>
            <a:ext cx="42000" cy="5097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8" name="Google Shape;98;g10f4a602c63_0_0"/>
          <p:cNvSpPr/>
          <p:nvPr/>
        </p:nvSpPr>
        <p:spPr>
          <a:xfrm>
            <a:off x="7760075" y="1032450"/>
            <a:ext cx="42000" cy="5097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9" name="Google Shape;99;g10f4a602c63_0_0"/>
          <p:cNvSpPr/>
          <p:nvPr/>
        </p:nvSpPr>
        <p:spPr>
          <a:xfrm rot="-5400000">
            <a:off x="6086625" y="-3062637"/>
            <a:ext cx="42000" cy="10158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0" name="Google Shape;100;g10f4a602c63_0_0"/>
          <p:cNvSpPr/>
          <p:nvPr/>
        </p:nvSpPr>
        <p:spPr>
          <a:xfrm rot="-5400000">
            <a:off x="6086625" y="-1713237"/>
            <a:ext cx="42000" cy="10158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1" name="Google Shape;101;g10f4a602c63_0_0"/>
          <p:cNvSpPr/>
          <p:nvPr/>
        </p:nvSpPr>
        <p:spPr>
          <a:xfrm rot="-5400000">
            <a:off x="6086625" y="-327372"/>
            <a:ext cx="42000" cy="101589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2" name="Google Shape;102;g10f4a602c63_0_0"/>
          <p:cNvSpPr txBox="1"/>
          <p:nvPr/>
        </p:nvSpPr>
        <p:spPr>
          <a:xfrm>
            <a:off x="1069240" y="1183238"/>
            <a:ext cx="3193200" cy="66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dirty="0">
                <a:solidFill>
                  <a:schemeClr val="lt1"/>
                </a:solidFill>
              </a:rPr>
              <a:t>MYSTERY</a:t>
            </a:r>
            <a:endParaRPr sz="2600" b="1" i="0" u="none" strike="noStrike" cap="none" dirty="0">
              <a:solidFill>
                <a:schemeClr val="lt1"/>
              </a:solidFill>
              <a:latin typeface="Arial"/>
              <a:ea typeface="Arial"/>
              <a:cs typeface="Arial"/>
              <a:sym typeface="Arial"/>
            </a:endParaRPr>
          </a:p>
        </p:txBody>
      </p:sp>
      <p:sp>
        <p:nvSpPr>
          <p:cNvPr id="103" name="Google Shape;103;g10f4a602c63_0_0"/>
          <p:cNvSpPr txBox="1"/>
          <p:nvPr/>
        </p:nvSpPr>
        <p:spPr>
          <a:xfrm>
            <a:off x="4336475" y="1092175"/>
            <a:ext cx="3465599" cy="800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chemeClr val="lt1"/>
                </a:solidFill>
                <a:latin typeface="Arial"/>
                <a:ea typeface="Arial"/>
                <a:cs typeface="Arial"/>
                <a:sym typeface="Arial"/>
              </a:rPr>
              <a:t>MENTAL HEALTH</a:t>
            </a:r>
            <a:endParaRPr sz="2600" b="1" i="0" u="none" strike="noStrike" cap="none" dirty="0">
              <a:solidFill>
                <a:schemeClr val="lt1"/>
              </a:solidFill>
              <a:latin typeface="Arial"/>
              <a:ea typeface="Arial"/>
              <a:cs typeface="Arial"/>
              <a:sym typeface="Arial"/>
            </a:endParaRPr>
          </a:p>
        </p:txBody>
      </p:sp>
      <p:sp>
        <p:nvSpPr>
          <p:cNvPr id="104" name="Google Shape;104;g10f4a602c63_0_0"/>
          <p:cNvSpPr txBox="1"/>
          <p:nvPr/>
        </p:nvSpPr>
        <p:spPr>
          <a:xfrm>
            <a:off x="7802073" y="1183225"/>
            <a:ext cx="3382451" cy="66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dirty="0">
                <a:solidFill>
                  <a:schemeClr val="lt1"/>
                </a:solidFill>
                <a:latin typeface="Arial"/>
                <a:ea typeface="Arial"/>
                <a:cs typeface="Arial"/>
                <a:sym typeface="Arial"/>
              </a:rPr>
              <a:t>FAMILY</a:t>
            </a:r>
            <a:endParaRPr sz="2600" b="1" i="0" u="none" strike="noStrike" cap="none" dirty="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9"/>
        <p:cNvGrpSpPr/>
        <p:nvPr/>
      </p:nvGrpSpPr>
      <p:grpSpPr>
        <a:xfrm>
          <a:off x="0" y="0"/>
          <a:ext cx="0" cy="0"/>
          <a:chOff x="0" y="0"/>
          <a:chExt cx="0" cy="0"/>
        </a:xfrm>
      </p:grpSpPr>
      <p:sp>
        <p:nvSpPr>
          <p:cNvPr id="110" name="Google Shape;110;p8"/>
          <p:cNvSpPr txBox="1">
            <a:spLocks noGrp="1"/>
          </p:cNvSpPr>
          <p:nvPr>
            <p:ph type="body" idx="1"/>
          </p:nvPr>
        </p:nvSpPr>
        <p:spPr>
          <a:xfrm>
            <a:off x="838200" y="2246838"/>
            <a:ext cx="10515600" cy="23643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buClr>
                <a:schemeClr val="dk1"/>
              </a:buClr>
              <a:buSzPts val="2800"/>
              <a:buNone/>
            </a:pPr>
            <a:r>
              <a:rPr lang="en-US" sz="3200" dirty="0">
                <a:solidFill>
                  <a:schemeClr val="dk1"/>
                </a:solidFill>
              </a:rPr>
              <a:t>Who are you closest to in your family? Why?</a:t>
            </a:r>
            <a:endParaRPr dirty="0"/>
          </a:p>
        </p:txBody>
      </p:sp>
      <p:sp>
        <p:nvSpPr>
          <p:cNvPr id="111" name="Google Shape;111;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4" name="Google Shape;114;p8">
            <a:hlinkClick r:id="rId3" action="ppaction://hlinksldjump"/>
            <a:extLst>
              <a:ext uri="{FF2B5EF4-FFF2-40B4-BE49-F238E27FC236}">
                <a16:creationId xmlns:a16="http://schemas.microsoft.com/office/drawing/2014/main" id="{F82ED71A-9D6E-8E24-A123-367F89DBFC8B}"/>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body" idx="1"/>
          </p:nvPr>
        </p:nvSpPr>
        <p:spPr>
          <a:xfrm>
            <a:off x="281353" y="2055000"/>
            <a:ext cx="11418277" cy="27480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My sibling is in a soccer league and at the end of the season everyone gets a trophy, even if they don’t win any games. 	Is this fair?</a:t>
            </a:r>
            <a:endParaRPr sz="28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170F6CC1-3A1F-D05D-D300-A12DF86CCBF6}"/>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2"/>
        <p:cNvGrpSpPr/>
        <p:nvPr/>
      </p:nvGrpSpPr>
      <p:grpSpPr>
        <a:xfrm>
          <a:off x="0" y="0"/>
          <a:ext cx="0" cy="0"/>
          <a:chOff x="0" y="0"/>
          <a:chExt cx="0" cy="0"/>
        </a:xfrm>
      </p:grpSpPr>
      <p:sp>
        <p:nvSpPr>
          <p:cNvPr id="123" name="Google Shape;123;p10"/>
          <p:cNvSpPr txBox="1">
            <a:spLocks noGrp="1"/>
          </p:cNvSpPr>
          <p:nvPr>
            <p:ph type="body" idx="1"/>
          </p:nvPr>
        </p:nvSpPr>
        <p:spPr>
          <a:xfrm>
            <a:off x="0" y="2020050"/>
            <a:ext cx="12192000" cy="28179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My sibling says they love me, but then they say mean things </a:t>
            </a:r>
          </a:p>
          <a:p>
            <a:pPr marL="0" lvl="0" indent="0" algn="ctr" rtl="0">
              <a:lnSpc>
                <a:spcPct val="114000"/>
              </a:lnSpc>
              <a:spcBef>
                <a:spcPts val="0"/>
              </a:spcBef>
              <a:spcAft>
                <a:spcPts val="0"/>
              </a:spcAft>
              <a:buClr>
                <a:schemeClr val="dk1"/>
              </a:buClr>
              <a:buSzPts val="2800"/>
              <a:buNone/>
            </a:pPr>
            <a:r>
              <a:rPr lang="en-US" sz="3200" dirty="0">
                <a:solidFill>
                  <a:schemeClr val="dk1"/>
                </a:solidFill>
              </a:rPr>
              <a:t>to me. Why would they do that?</a:t>
            </a:r>
            <a:endParaRPr sz="32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DB802929-8337-C390-5552-3F2AD571DF22}"/>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28"/>
        <p:cNvGrpSpPr/>
        <p:nvPr/>
      </p:nvGrpSpPr>
      <p:grpSpPr>
        <a:xfrm>
          <a:off x="0" y="0"/>
          <a:ext cx="0" cy="0"/>
          <a:chOff x="0" y="0"/>
          <a:chExt cx="0" cy="0"/>
        </a:xfrm>
      </p:grpSpPr>
      <p:sp>
        <p:nvSpPr>
          <p:cNvPr id="129" name="Google Shape;129;p11"/>
          <p:cNvSpPr txBox="1">
            <a:spLocks noGrp="1"/>
          </p:cNvSpPr>
          <p:nvPr>
            <p:ph type="title"/>
          </p:nvPr>
        </p:nvSpPr>
        <p:spPr>
          <a:xfrm>
            <a:off x="838200" y="2766141"/>
            <a:ext cx="10515600" cy="1325700"/>
          </a:xfrm>
          <a:prstGeom prst="rect">
            <a:avLst/>
          </a:prstGeom>
          <a:noFill/>
          <a:ln>
            <a:noFill/>
          </a:ln>
        </p:spPr>
        <p:txBody>
          <a:bodyPr spcFirstLastPara="1" wrap="square" lIns="91425" tIns="45700" rIns="91425" bIns="45700" anchor="ctr" anchorCtr="0">
            <a:normAutofit/>
          </a:bodyPr>
          <a:lstStyle/>
          <a:p>
            <a:pPr lvl="0" indent="0" algn="ctr" rtl="0">
              <a:lnSpc>
                <a:spcPct val="114000"/>
              </a:lnSpc>
              <a:spcAft>
                <a:spcPts val="0"/>
              </a:spcAft>
              <a:buClr>
                <a:schemeClr val="dk1"/>
              </a:buClr>
              <a:buSzPts val="2800"/>
              <a:buFont typeface="Arial"/>
              <a:buNone/>
            </a:pPr>
            <a:r>
              <a:rPr lang="en-US" sz="3200" dirty="0"/>
              <a:t>Is there a person who makes you feel safe? Who is it?</a:t>
            </a:r>
            <a:endParaRPr sz="3200" dirty="0"/>
          </a:p>
        </p:txBody>
      </p:sp>
      <p:pic>
        <p:nvPicPr>
          <p:cNvPr id="4" name="Google Shape;114;p8">
            <a:hlinkClick r:id="rId3" action="ppaction://hlinksldjump"/>
            <a:extLst>
              <a:ext uri="{FF2B5EF4-FFF2-40B4-BE49-F238E27FC236}">
                <a16:creationId xmlns:a16="http://schemas.microsoft.com/office/drawing/2014/main" id="{0523B8E8-C80C-F2AB-96AD-BACC2FE1797D}"/>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4"/>
        <p:cNvGrpSpPr/>
        <p:nvPr/>
      </p:nvGrpSpPr>
      <p:grpSpPr>
        <a:xfrm>
          <a:off x="0" y="0"/>
          <a:ext cx="0" cy="0"/>
          <a:chOff x="0" y="0"/>
          <a:chExt cx="0" cy="0"/>
        </a:xfrm>
      </p:grpSpPr>
      <p:sp>
        <p:nvSpPr>
          <p:cNvPr id="135" name="Google Shape;135;p12"/>
          <p:cNvSpPr txBox="1">
            <a:spLocks noGrp="1"/>
          </p:cNvSpPr>
          <p:nvPr>
            <p:ph type="body" idx="1"/>
          </p:nvPr>
        </p:nvSpPr>
        <p:spPr>
          <a:xfrm>
            <a:off x="151049" y="1985850"/>
            <a:ext cx="11889900" cy="28863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SzPts val="1800"/>
              <a:buNone/>
            </a:pPr>
            <a:r>
              <a:rPr lang="en-US" sz="3200" dirty="0">
                <a:solidFill>
                  <a:schemeClr val="dk1"/>
                </a:solidFill>
              </a:rPr>
              <a:t>Do you think that parents or kids should make the rules at home? Please explain.</a:t>
            </a:r>
            <a:endParaRPr sz="2800" dirty="0">
              <a:solidFill>
                <a:schemeClr val="dk1"/>
              </a:solidFill>
            </a:endParaRPr>
          </a:p>
        </p:txBody>
      </p:sp>
      <p:pic>
        <p:nvPicPr>
          <p:cNvPr id="4" name="Google Shape;114;p8">
            <a:hlinkClick r:id="rId3" action="ppaction://hlinksldjump"/>
            <a:extLst>
              <a:ext uri="{FF2B5EF4-FFF2-40B4-BE49-F238E27FC236}">
                <a16:creationId xmlns:a16="http://schemas.microsoft.com/office/drawing/2014/main" id="{F333D675-FFF6-B2D7-878E-A0E200B51580}"/>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2469</Words>
  <Application>Microsoft Office PowerPoint</Application>
  <PresentationFormat>Widescreen</PresentationFormat>
  <Paragraphs>258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Montserrat</vt:lpstr>
      <vt:lpstr>Calibri</vt:lpstr>
      <vt:lpstr>Lato</vt:lpstr>
      <vt:lpstr>Montserrat Black</vt:lpstr>
      <vt:lpstr>Arial</vt:lpstr>
      <vt:lpstr>Aptos</vt:lpstr>
      <vt:lpstr>Roboto</vt:lpstr>
      <vt:lpstr>Simple Light</vt:lpstr>
      <vt:lpstr>Sibling Trivia</vt:lpstr>
      <vt:lpstr>Group Rules</vt:lpstr>
      <vt:lpstr>PowerPoint Presentation</vt:lpstr>
      <vt:lpstr>PowerPoint Presentation</vt:lpstr>
      <vt:lpstr>PowerPoint Presentation</vt:lpstr>
      <vt:lpstr>PowerPoint Presentation</vt:lpstr>
      <vt:lpstr>PowerPoint Presentation</vt:lpstr>
      <vt:lpstr>Is there a person who makes you feel safe? Who is it?</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24</cp:revision>
  <dcterms:created xsi:type="dcterms:W3CDTF">2021-08-02T19:01:22Z</dcterms:created>
  <dcterms:modified xsi:type="dcterms:W3CDTF">2025-12-01T17:29:19Z</dcterms:modified>
</cp:coreProperties>
</file>