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4" r:id="rId1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isa bodkin" initials="rb" lastIdx="3" clrIdx="0"/>
  <p:cmAuthor id="1" name="Jules Rubin-Grant" initials="JR" lastIdx="4" clrIdx="0"/>
  <p:cmAuthor id="2" name="Lokł" initials="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8FB"/>
          </a:solidFill>
        </a:fill>
      </a:tcStyle>
    </a:wholeTbl>
    <a:band2H>
      <a:tcTxStyle/>
      <a:tcStyle>
        <a:tcBdr/>
        <a:fill>
          <a:solidFill>
            <a:srgbClr val="E8EDF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56792" autoAdjust="0"/>
  </p:normalViewPr>
  <p:slideViewPr>
    <p:cSldViewPr snapToGrid="0">
      <p:cViewPr varScale="1">
        <p:scale>
          <a:sx n="51" d="100"/>
          <a:sy n="51" d="100"/>
        </p:scale>
        <p:origin x="2310" y="72"/>
      </p:cViewPr>
      <p:guideLst/>
    </p:cSldViewPr>
  </p:slideViewPr>
  <p:notesTextViewPr>
    <p:cViewPr>
      <p:scale>
        <a:sx n="110" d="100"/>
        <a:sy n="11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22" name="Shape 22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27" name="Shape 2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/>
            </a:pPr>
            <a:r>
              <a:rPr dirty="0"/>
              <a:t>Introductions: Ask siblings to share their name, age, preferred pronouns</a:t>
            </a:r>
            <a:r>
              <a:rPr lang="en-US" dirty="0"/>
              <a:t>,</a:t>
            </a:r>
            <a:r>
              <a:rPr dirty="0"/>
              <a:t> and favorite color.</a:t>
            </a:r>
          </a:p>
          <a:p>
            <a:pPr>
              <a:defRPr sz="1200"/>
            </a:pPr>
            <a:endParaRPr dirty="0"/>
          </a:p>
          <a:p>
            <a:pPr>
              <a:defRPr sz="1200"/>
            </a:pPr>
            <a:r>
              <a:rPr dirty="0"/>
              <a:t>Ask the group: “Does everyone know why they are in this group?” and ask siblings to explain.</a:t>
            </a:r>
          </a:p>
          <a:p>
            <a:pPr>
              <a:defRPr sz="1200"/>
            </a:pPr>
            <a:r>
              <a:rPr dirty="0"/>
              <a:t>(“Everyone is here today because they have a sibling with challenges. We know it can be hard to grow up with a sibling that has mental health or behavioral problems.”)</a:t>
            </a:r>
          </a:p>
          <a:p>
            <a:pPr>
              <a:defRPr sz="1200"/>
            </a:pPr>
            <a:endParaRPr dirty="0"/>
          </a:p>
          <a:p>
            <a:pPr>
              <a:defRPr sz="1200"/>
            </a:pPr>
            <a:r>
              <a:rPr dirty="0"/>
              <a:t>Tell siblings that right now, their parents/guardians are in a separate Zoom group to learn about how to support siblings.</a:t>
            </a:r>
          </a:p>
          <a:p>
            <a:pPr>
              <a:defRPr sz="1200"/>
            </a:pPr>
            <a:endParaRPr dirty="0"/>
          </a:p>
          <a:p>
            <a:pPr>
              <a:defRPr sz="1200"/>
            </a:pPr>
            <a:r>
              <a:rPr dirty="0"/>
              <a:t>Go to next slide.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98" name="Shape 29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/>
            </a:pPr>
            <a:r>
              <a:rPr b="1" dirty="0"/>
              <a:t>Shame/Embarrassment Question</a:t>
            </a:r>
          </a:p>
          <a:p>
            <a:pPr>
              <a:defRPr sz="1200"/>
            </a:pPr>
            <a:endParaRPr dirty="0"/>
          </a:p>
          <a:p>
            <a:pPr>
              <a:defRPr sz="1200"/>
            </a:pPr>
            <a:r>
              <a:rPr dirty="0"/>
              <a:t>Ask a sibling to read the question out loud. Ask if any sibs would like to share. Encourage the sibs to talk to each other when possible.</a:t>
            </a:r>
            <a:endParaRPr lang="en-US" dirty="0"/>
          </a:p>
          <a:p>
            <a:pPr>
              <a:defRPr sz="1200"/>
            </a:pPr>
            <a:endParaRPr dirty="0"/>
          </a:p>
          <a:p>
            <a:pPr>
              <a:defRPr sz="1200"/>
            </a:pPr>
            <a:r>
              <a:rPr lang="en-US" dirty="0"/>
              <a:t>If needed, prompts for discussion:</a:t>
            </a:r>
          </a:p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200"/>
            </a:pPr>
            <a:r>
              <a:rPr lang="en-US" dirty="0"/>
              <a:t>Is it okay to ask for help? Why or why not?</a:t>
            </a:r>
          </a:p>
          <a:p>
            <a:pPr marL="228600" indent="-228600">
              <a:buFont typeface="+mj-lt"/>
              <a:buAutoNum type="arabicPeriod"/>
              <a:defRPr sz="1200"/>
            </a:pPr>
            <a:r>
              <a:rPr dirty="0"/>
              <a:t>Does your sibling need extra help in school </a:t>
            </a:r>
            <a:r>
              <a:rPr lang="en-US" dirty="0"/>
              <a:t>or</a:t>
            </a:r>
            <a:r>
              <a:rPr dirty="0"/>
              <a:t> </a:t>
            </a:r>
            <a:r>
              <a:rPr lang="en-US" dirty="0"/>
              <a:t>with</a:t>
            </a:r>
            <a:r>
              <a:rPr dirty="0"/>
              <a:t> activities? </a:t>
            </a:r>
            <a:r>
              <a:rPr lang="en-US" dirty="0"/>
              <a:t>How does that make you feel?</a:t>
            </a:r>
          </a:p>
          <a:p>
            <a:pPr marL="228600" indent="-228600">
              <a:buFont typeface="+mj-lt"/>
              <a:buAutoNum type="arabicPeriod"/>
              <a:defRPr sz="1200"/>
            </a:pPr>
            <a:r>
              <a:rPr lang="en-US" dirty="0"/>
              <a:t>When you feel embarrassed, does your face get red? What else happens to you?</a:t>
            </a:r>
            <a:endParaRPr dirty="0"/>
          </a:p>
          <a:p>
            <a:pPr>
              <a:defRPr sz="1200" i="1"/>
            </a:pPr>
            <a:endParaRPr lang="en-US" dirty="0"/>
          </a:p>
          <a:p>
            <a:pPr>
              <a:defRPr sz="1200" i="1"/>
            </a:pPr>
            <a:r>
              <a:rPr dirty="0"/>
              <a:t>Reminder to take opportunities to validate sibling experiences and identify coping skills.</a:t>
            </a:r>
            <a:endParaRPr lang="en-US" dirty="0"/>
          </a:p>
          <a:p>
            <a:pPr>
              <a:defRPr sz="1200" i="1"/>
            </a:pPr>
            <a:endParaRPr dirty="0"/>
          </a:p>
          <a:p>
            <a:pPr>
              <a:defRPr sz="1200" b="1"/>
            </a:pPr>
            <a:r>
              <a:rPr lang="en-US" sz="1200" b="1" dirty="0">
                <a:effectLst/>
                <a:latin typeface="+mj-lt"/>
                <a:ea typeface="+mj-ea"/>
                <a:cs typeface="+mj-cs"/>
                <a:sym typeface="Arial"/>
              </a:rPr>
              <a:t>Click on the home icon to return to the game slide.</a:t>
            </a:r>
            <a:endParaRPr b="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304" name="Shape 30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/>
            </a:pPr>
            <a:r>
              <a:rPr b="1" dirty="0"/>
              <a:t>Sibling Aggression Question</a:t>
            </a:r>
          </a:p>
          <a:p>
            <a:pPr>
              <a:defRPr sz="1200"/>
            </a:pPr>
            <a:endParaRPr dirty="0"/>
          </a:p>
          <a:p>
            <a:pPr>
              <a:defRPr sz="1200"/>
            </a:pPr>
            <a:r>
              <a:rPr dirty="0"/>
              <a:t>Ask a sibling to read the question out loud. Ask if any sibs would like to share. Encourage the sibs to talk to each other when possible.</a:t>
            </a:r>
            <a:endParaRPr lang="en-US" dirty="0"/>
          </a:p>
          <a:p>
            <a:pPr>
              <a:defRPr sz="1200"/>
            </a:pPr>
            <a:endParaRPr dirty="0"/>
          </a:p>
          <a:p>
            <a:pPr>
              <a:defRPr sz="1200"/>
            </a:pPr>
            <a:r>
              <a:rPr lang="en-US" dirty="0"/>
              <a:t>If needed, prompts for discussion:</a:t>
            </a:r>
          </a:p>
          <a:p>
            <a:pPr marL="228600" indent="-228600">
              <a:buFont typeface="+mj-lt"/>
              <a:buAutoNum type="arabicPeriod"/>
              <a:defRPr sz="1200"/>
            </a:pPr>
            <a:r>
              <a:rPr dirty="0"/>
              <a:t>Has your sibling ever hurt you, either on purpose or by accident? If so, explain how that made you feel. </a:t>
            </a:r>
          </a:p>
          <a:p>
            <a:pPr marL="228600" indent="-228600">
              <a:buFont typeface="+mj-lt"/>
              <a:buAutoNum type="arabicPeriod"/>
              <a:defRPr sz="1200"/>
            </a:pPr>
            <a:r>
              <a:rPr dirty="0"/>
              <a:t>What advice would you give to someone who is afraid their sibling might hurt them?</a:t>
            </a:r>
          </a:p>
          <a:p>
            <a:pPr marL="228600" indent="-228600">
              <a:buFont typeface="+mj-lt"/>
              <a:buAutoNum type="arabicPeriod"/>
              <a:defRPr sz="1200"/>
            </a:pPr>
            <a:r>
              <a:rPr lang="en-US" dirty="0"/>
              <a:t>Is there </a:t>
            </a:r>
            <a:r>
              <a:rPr dirty="0"/>
              <a:t>an adult you feel comfortable </a:t>
            </a:r>
            <a:r>
              <a:rPr lang="en-US" dirty="0"/>
              <a:t>talking to</a:t>
            </a:r>
            <a:r>
              <a:rPr dirty="0"/>
              <a:t> when you feel unsafe? If so, who is it?</a:t>
            </a:r>
          </a:p>
          <a:p>
            <a:pPr marL="228600" indent="-228600">
              <a:buFont typeface="+mj-lt"/>
              <a:buAutoNum type="arabicPeriod"/>
              <a:defRPr sz="1200"/>
            </a:pPr>
            <a:r>
              <a:rPr lang="en-US" dirty="0"/>
              <a:t>Does home feel like a safe place or an unsafe place for you</a:t>
            </a:r>
            <a:r>
              <a:rPr dirty="0"/>
              <a:t>?</a:t>
            </a:r>
            <a:r>
              <a:rPr lang="en-US" dirty="0"/>
              <a:t> Please explain.</a:t>
            </a:r>
            <a:endParaRPr dirty="0"/>
          </a:p>
          <a:p>
            <a:pPr>
              <a:defRPr sz="1200"/>
            </a:pPr>
            <a:endParaRPr dirty="0"/>
          </a:p>
          <a:p>
            <a:pPr>
              <a:defRPr sz="1200" i="1"/>
            </a:pPr>
            <a:r>
              <a:rPr dirty="0"/>
              <a:t>Reminder to take opportunities to validate sibling experiences and identify coping skills.</a:t>
            </a:r>
            <a:endParaRPr lang="en-US" dirty="0"/>
          </a:p>
          <a:p>
            <a:pPr>
              <a:defRPr sz="1200" i="1"/>
            </a:pPr>
            <a:endParaRPr dirty="0"/>
          </a:p>
          <a:p>
            <a:pPr>
              <a:defRPr sz="1200" b="1"/>
            </a:pPr>
            <a:r>
              <a:rPr lang="en-US" sz="1200" b="1" dirty="0">
                <a:effectLst/>
                <a:latin typeface="+mj-lt"/>
                <a:ea typeface="+mj-ea"/>
                <a:cs typeface="+mj-cs"/>
                <a:sym typeface="Arial"/>
              </a:rPr>
              <a:t>Click on the home icon to return to the game slide.</a:t>
            </a:r>
            <a:endParaRPr b="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310" name="Shape 31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/>
            </a:pPr>
            <a:r>
              <a:rPr b="1" dirty="0"/>
              <a:t>Sibling Guilt Question</a:t>
            </a:r>
          </a:p>
          <a:p>
            <a:pPr>
              <a:defRPr sz="1200"/>
            </a:pPr>
            <a:endParaRPr dirty="0"/>
          </a:p>
          <a:p>
            <a:pPr>
              <a:defRPr sz="1200"/>
            </a:pPr>
            <a:r>
              <a:rPr dirty="0"/>
              <a:t>Ask a sibling to read the question out loud. Ask if any sibs would like to share. Encourage the sibs to talk to each other when possible.</a:t>
            </a:r>
            <a:endParaRPr lang="en-US" dirty="0"/>
          </a:p>
          <a:p>
            <a:pPr>
              <a:defRPr sz="1200"/>
            </a:pPr>
            <a:endParaRPr dirty="0"/>
          </a:p>
          <a:p>
            <a:pPr>
              <a:defRPr sz="1200"/>
            </a:pPr>
            <a:r>
              <a:rPr lang="en-US" dirty="0"/>
              <a:t>If needed, prompts for discussion:</a:t>
            </a:r>
          </a:p>
          <a:p>
            <a:pPr marL="228600" indent="-228600">
              <a:buFont typeface="+mj-lt"/>
              <a:buAutoNum type="arabicPeriod"/>
              <a:defRPr sz="1200"/>
            </a:pPr>
            <a:r>
              <a:rPr lang="en-US" dirty="0"/>
              <a:t>Is it possible to feel guilty if you haven’t done anything wrong? Please explain.</a:t>
            </a:r>
          </a:p>
          <a:p>
            <a:pPr marL="228600" indent="-228600">
              <a:buFont typeface="+mj-lt"/>
              <a:buAutoNum type="arabicPeriod"/>
              <a:defRPr sz="1200"/>
            </a:pPr>
            <a:r>
              <a:rPr dirty="0"/>
              <a:t>Does saying sorry </a:t>
            </a:r>
            <a:r>
              <a:rPr lang="en-US" dirty="0"/>
              <a:t>help</a:t>
            </a:r>
            <a:r>
              <a:rPr dirty="0"/>
              <a:t> you feel less guilty? Explain why or why not.</a:t>
            </a:r>
          </a:p>
          <a:p>
            <a:pPr marL="228600" indent="-228600">
              <a:buFont typeface="+mj-lt"/>
              <a:buAutoNum type="arabicPeriod"/>
              <a:defRPr sz="1200"/>
            </a:pPr>
            <a:r>
              <a:rPr dirty="0"/>
              <a:t>Have you ever been mean to your sibling? Explain how that made you feel. </a:t>
            </a:r>
          </a:p>
          <a:p>
            <a:pPr marL="228600" indent="-228600">
              <a:buFont typeface="+mj-lt"/>
              <a:buAutoNum type="arabicPeriod"/>
              <a:defRPr sz="1200"/>
            </a:pPr>
            <a:r>
              <a:rPr dirty="0"/>
              <a:t>Is it hard to forgive your sibling if they did something </a:t>
            </a:r>
            <a:r>
              <a:rPr lang="en-US" dirty="0"/>
              <a:t>mean</a:t>
            </a:r>
            <a:r>
              <a:rPr dirty="0"/>
              <a:t> to you, even if they apologized? Please explain. </a:t>
            </a:r>
          </a:p>
          <a:p>
            <a:pPr>
              <a:defRPr sz="1200"/>
            </a:pPr>
            <a:endParaRPr dirty="0"/>
          </a:p>
          <a:p>
            <a:pPr>
              <a:defRPr sz="1200" i="1"/>
            </a:pPr>
            <a:r>
              <a:rPr dirty="0"/>
              <a:t>Reminder to take opportunities to validate sibling experiences and identify coping skills.</a:t>
            </a:r>
            <a:endParaRPr lang="en-US" dirty="0"/>
          </a:p>
          <a:p>
            <a:pPr>
              <a:defRPr sz="1200" i="1"/>
            </a:pPr>
            <a:endParaRPr dirty="0"/>
          </a:p>
          <a:p>
            <a:pPr>
              <a:defRPr sz="1200" b="1"/>
            </a:pPr>
            <a:r>
              <a:rPr lang="en-US" sz="1200" b="1" dirty="0">
                <a:effectLst/>
                <a:latin typeface="+mj-lt"/>
                <a:ea typeface="+mj-ea"/>
                <a:cs typeface="+mj-cs"/>
                <a:sym typeface="Arial"/>
              </a:rPr>
              <a:t>Click on the home icon to return to the game slide.</a:t>
            </a:r>
            <a:endParaRPr b="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316" name="Shape 31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/>
            </a:pPr>
            <a:r>
              <a:rPr b="1" dirty="0"/>
              <a:t>Mindfulness Question</a:t>
            </a:r>
          </a:p>
          <a:p>
            <a:pPr>
              <a:defRPr sz="1200"/>
            </a:pPr>
            <a:endParaRPr dirty="0"/>
          </a:p>
          <a:p>
            <a:pPr>
              <a:defRPr sz="1200"/>
            </a:pPr>
            <a:r>
              <a:rPr dirty="0"/>
              <a:t>Ask a sibling to read the question out loud. Ask if any sibs would like to share. Encourage the sibs to talk to each other when possible.</a:t>
            </a:r>
            <a:endParaRPr lang="en-US" dirty="0"/>
          </a:p>
          <a:p>
            <a:pPr>
              <a:defRPr sz="1200"/>
            </a:pPr>
            <a:endParaRPr dirty="0"/>
          </a:p>
          <a:p>
            <a:pPr>
              <a:defRPr sz="1200"/>
            </a:pPr>
            <a:r>
              <a:rPr lang="en-US" dirty="0"/>
              <a:t>If needed, prompts for discussion:</a:t>
            </a:r>
          </a:p>
          <a:p>
            <a:pPr marL="228600" indent="-228600">
              <a:buFont typeface="+mj-lt"/>
              <a:buAutoNum type="arabicPeriod"/>
              <a:defRPr sz="1200"/>
            </a:pPr>
            <a:r>
              <a:rPr dirty="0"/>
              <a:t>Describe a time </a:t>
            </a:r>
            <a:r>
              <a:rPr lang="en-US" dirty="0"/>
              <a:t>when </a:t>
            </a:r>
            <a:r>
              <a:rPr dirty="0"/>
              <a:t>it was hard to calm down. How did that make you feel?</a:t>
            </a:r>
          </a:p>
          <a:p>
            <a:pPr marL="228600" indent="-228600">
              <a:buFont typeface="+mj-lt"/>
              <a:buAutoNum type="arabicPeriod"/>
              <a:defRPr sz="1200"/>
            </a:pPr>
            <a:r>
              <a:rPr dirty="0"/>
              <a:t>Does your sibling have a hard time staying calm? Why might that be?</a:t>
            </a:r>
          </a:p>
          <a:p>
            <a:pPr marL="228600" indent="-228600">
              <a:buFont typeface="+mj-lt"/>
              <a:buAutoNum type="arabicPeriod"/>
              <a:defRPr sz="1200"/>
            </a:pPr>
            <a:r>
              <a:rPr dirty="0"/>
              <a:t>What kinds of things do you do to calm down? </a:t>
            </a:r>
          </a:p>
          <a:p>
            <a:pPr marL="228600" indent="-228600">
              <a:buFont typeface="+mj-lt"/>
              <a:buAutoNum type="arabicPeriod"/>
              <a:defRPr sz="1200"/>
            </a:pPr>
            <a:r>
              <a:rPr dirty="0"/>
              <a:t>Do you feel more </a:t>
            </a:r>
            <a:r>
              <a:rPr lang="en-US" dirty="0"/>
              <a:t>calm or less </a:t>
            </a:r>
            <a:r>
              <a:rPr dirty="0"/>
              <a:t>calm when you are </a:t>
            </a:r>
            <a:r>
              <a:rPr lang="en-US" dirty="0"/>
              <a:t>separated</a:t>
            </a:r>
            <a:r>
              <a:rPr dirty="0"/>
              <a:t> from your sibling? Please explain.</a:t>
            </a:r>
          </a:p>
          <a:p>
            <a:pPr>
              <a:defRPr sz="1200"/>
            </a:pPr>
            <a:endParaRPr dirty="0"/>
          </a:p>
          <a:p>
            <a:pPr>
              <a:defRPr sz="1200" i="1"/>
            </a:pPr>
            <a:r>
              <a:rPr dirty="0"/>
              <a:t>Reminder to take opportunities to validate sibling experiences and identify coping skills.</a:t>
            </a:r>
            <a:endParaRPr lang="en-US" dirty="0"/>
          </a:p>
          <a:p>
            <a:pPr>
              <a:defRPr sz="1200" i="1"/>
            </a:pPr>
            <a:endParaRPr dirty="0"/>
          </a:p>
          <a:p>
            <a:pPr>
              <a:defRPr sz="1200" b="1"/>
            </a:pPr>
            <a:r>
              <a:rPr lang="en-US" sz="1200" b="1" dirty="0">
                <a:effectLst/>
                <a:latin typeface="+mj-lt"/>
                <a:ea typeface="+mj-ea"/>
                <a:cs typeface="+mj-cs"/>
                <a:sym typeface="Arial"/>
              </a:rPr>
              <a:t>Click on the home icon to return to the game slide.</a:t>
            </a:r>
            <a:endParaRPr b="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322" name="Shape 32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/>
            </a:pPr>
            <a:r>
              <a:rPr b="1" dirty="0"/>
              <a:t>Family Rules Question</a:t>
            </a:r>
          </a:p>
          <a:p>
            <a:pPr>
              <a:defRPr sz="1200"/>
            </a:pPr>
            <a:endParaRPr dirty="0"/>
          </a:p>
          <a:p>
            <a:pPr>
              <a:defRPr sz="1200"/>
            </a:pPr>
            <a:r>
              <a:rPr dirty="0"/>
              <a:t>Ask a sibling to read the question out loud. Ask if any sibs would like to share. Encourage the sibs to talk to each other when possible.</a:t>
            </a:r>
            <a:endParaRPr lang="en-US" dirty="0"/>
          </a:p>
          <a:p>
            <a:pPr>
              <a:defRPr sz="1200"/>
            </a:pPr>
            <a:endParaRPr dirty="0"/>
          </a:p>
          <a:p>
            <a:pPr>
              <a:defRPr sz="1200"/>
            </a:pPr>
            <a:r>
              <a:rPr lang="en-US" dirty="0"/>
              <a:t>If needed, prompts for discussion:</a:t>
            </a:r>
          </a:p>
          <a:p>
            <a:pPr marL="228600" indent="-228600">
              <a:buFont typeface="+mj-lt"/>
              <a:buAutoNum type="arabicPeriod"/>
              <a:defRPr sz="1200"/>
            </a:pPr>
            <a:r>
              <a:rPr dirty="0"/>
              <a:t>Do you </a:t>
            </a:r>
            <a:r>
              <a:rPr lang="en-US" dirty="0"/>
              <a:t>think that rules should always be followed? Please explain.</a:t>
            </a:r>
          </a:p>
          <a:p>
            <a:pPr marL="228600" indent="-228600">
              <a:buFont typeface="+mj-lt"/>
              <a:buAutoNum type="arabicPeriod"/>
              <a:defRPr sz="1200"/>
            </a:pPr>
            <a:r>
              <a:rPr lang="en-US" dirty="0"/>
              <a:t>Are some rules meant to be broken? Please explain.</a:t>
            </a:r>
          </a:p>
          <a:p>
            <a:pPr marL="228600" indent="-228600">
              <a:buFont typeface="+mj-lt"/>
              <a:buAutoNum type="arabicPeriod"/>
              <a:defRPr sz="1200"/>
            </a:pPr>
            <a:r>
              <a:rPr lang="en-US" dirty="0"/>
              <a:t>Do you and your sibling follow different rules? If so, how do you feel about that?</a:t>
            </a:r>
          </a:p>
          <a:p>
            <a:pPr>
              <a:defRPr sz="1200"/>
            </a:pPr>
            <a:endParaRPr dirty="0"/>
          </a:p>
          <a:p>
            <a:pPr>
              <a:defRPr sz="1200" i="1"/>
            </a:pPr>
            <a:r>
              <a:rPr dirty="0"/>
              <a:t>Reminder to take opportunities to validate sibling experiences and identify coping skills.</a:t>
            </a:r>
            <a:endParaRPr lang="en-US" dirty="0"/>
          </a:p>
          <a:p>
            <a:pPr>
              <a:defRPr sz="1200" i="1"/>
            </a:pPr>
            <a:endParaRPr dirty="0"/>
          </a:p>
          <a:p>
            <a:pPr>
              <a:defRPr sz="1200" b="1"/>
            </a:pPr>
            <a:r>
              <a:rPr lang="en-US" sz="1200" b="1" dirty="0">
                <a:effectLst/>
                <a:latin typeface="+mj-lt"/>
                <a:ea typeface="+mj-ea"/>
                <a:cs typeface="+mj-cs"/>
                <a:sym typeface="Arial"/>
              </a:rPr>
              <a:t>Click on the home icon to return to the game slide.</a:t>
            </a:r>
            <a:endParaRPr b="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>
          <a:extLst>
            <a:ext uri="{FF2B5EF4-FFF2-40B4-BE49-F238E27FC236}">
              <a16:creationId xmlns:a16="http://schemas.microsoft.com/office/drawing/2014/main" id="{AF9F8470-1F23-4BF8-0E66-B5CD39422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>
            <a:extLst>
              <a:ext uri="{FF2B5EF4-FFF2-40B4-BE49-F238E27FC236}">
                <a16:creationId xmlns:a16="http://schemas.microsoft.com/office/drawing/2014/main" id="{FF14D0A3-97EF-CFEA-2C88-F2D94D8AD7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5:notes">
            <a:extLst>
              <a:ext uri="{FF2B5EF4-FFF2-40B4-BE49-F238E27FC236}">
                <a16:creationId xmlns:a16="http://schemas.microsoft.com/office/drawing/2014/main" id="{7D20E0CC-5580-6BD8-8E93-9E83920822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Tell the group, “We talked about coping skills in today’s group.”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Ask siblings to share the coping strategies that work for them.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Next, tell the group, “Now we want to share a list of coping skills that other siblings have told us about.”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The coping skills will appear one at a time when you hit the space bar.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Ask the group: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What coping skills have you tried that work for you?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What coping skills would you like to try after today’s group?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Are there any coping skills you use that aren’t on this list?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Go to next slide to wrap up the group.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5:notes">
            <a:extLst>
              <a:ext uri="{FF2B5EF4-FFF2-40B4-BE49-F238E27FC236}">
                <a16:creationId xmlns:a16="http://schemas.microsoft.com/office/drawing/2014/main" id="{113DEFC9-FBD3-7008-7E35-72951CB080E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44166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Ask the siblings the questions on the slide. Allow them to respond verbally or in the chat feature. Record the responses.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marR="0"/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Let the siblings know when the group will meet again and that they are always welcome to return.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Finally, remind siblings to complete the survey that we are sending to their parent/guardian’s email.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Tell them, “Your responses are important to us and help us improve the group!”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Thank the siblings for participating. 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32" name="Shape 23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/>
            </a:pPr>
            <a:r>
              <a:rPr dirty="0"/>
              <a:t>Ask siblings to take turns reading the rules.</a:t>
            </a:r>
          </a:p>
          <a:p>
            <a:pPr>
              <a:defRPr sz="1200"/>
            </a:pPr>
            <a:endParaRPr dirty="0"/>
          </a:p>
          <a:p>
            <a:pPr>
              <a:defRPr sz="1200"/>
            </a:pPr>
            <a:r>
              <a:rPr dirty="0"/>
              <a:t>Ask</a:t>
            </a:r>
            <a:r>
              <a:rPr lang="en-US" dirty="0"/>
              <a:t>,</a:t>
            </a:r>
            <a:r>
              <a:rPr dirty="0"/>
              <a:t> “What do you think it means that this is a safe place?”</a:t>
            </a:r>
          </a:p>
          <a:p>
            <a:pPr>
              <a:defRPr sz="1200"/>
            </a:pPr>
            <a:r>
              <a:rPr dirty="0"/>
              <a:t>(Be respectful </a:t>
            </a:r>
            <a:r>
              <a:rPr lang="en-US" dirty="0"/>
              <a:t>and </a:t>
            </a:r>
            <a:r>
              <a:rPr dirty="0"/>
              <a:t>nonjudgmental, we support each other, etc.)</a:t>
            </a:r>
          </a:p>
          <a:p>
            <a:pPr>
              <a:defRPr sz="1200"/>
            </a:pPr>
            <a:endParaRPr dirty="0"/>
          </a:p>
          <a:p>
            <a:pPr>
              <a:defRPr sz="1200"/>
            </a:pPr>
            <a:r>
              <a:rPr dirty="0"/>
              <a:t>Tell the siblings they can participate as much as they like and they can always say “pass</a:t>
            </a:r>
            <a:r>
              <a:rPr lang="en-US" dirty="0"/>
              <a:t>.</a:t>
            </a:r>
            <a:r>
              <a:rPr dirty="0"/>
              <a:t>”  </a:t>
            </a:r>
          </a:p>
          <a:p>
            <a:pPr>
              <a:defRPr sz="1200"/>
            </a:pPr>
            <a:endParaRPr dirty="0"/>
          </a:p>
          <a:p>
            <a:pPr>
              <a:defRPr sz="1200"/>
            </a:pPr>
            <a:r>
              <a:rPr dirty="0"/>
              <a:t>Ask</a:t>
            </a:r>
            <a:r>
              <a:rPr lang="en-US" dirty="0"/>
              <a:t>,</a:t>
            </a:r>
            <a:r>
              <a:rPr dirty="0"/>
              <a:t> “What does it mean that ‘what is said in this group</a:t>
            </a:r>
            <a:r>
              <a:rPr lang="en-US" dirty="0"/>
              <a:t>,</a:t>
            </a:r>
            <a:r>
              <a:rPr dirty="0"/>
              <a:t> stays in this group’?” </a:t>
            </a:r>
          </a:p>
          <a:p>
            <a:pPr>
              <a:defRPr sz="1200"/>
            </a:pPr>
            <a:endParaRPr lang="en-US" dirty="0"/>
          </a:p>
          <a:p>
            <a:pPr>
              <a:defRPr sz="1200"/>
            </a:pPr>
            <a:r>
              <a:rPr b="1" dirty="0"/>
              <a:t>*</a:t>
            </a:r>
            <a:r>
              <a:rPr lang="en-US" b="1" dirty="0"/>
              <a:t> </a:t>
            </a:r>
            <a:r>
              <a:rPr b="1" dirty="0"/>
              <a:t>The only exception is safety</a:t>
            </a:r>
            <a:r>
              <a:rPr lang="en-US" b="1" dirty="0"/>
              <a:t>-</a:t>
            </a:r>
            <a:r>
              <a:rPr b="1" dirty="0"/>
              <a:t>related. We want to make sure that everyone is safe at home and sometimes a family member might need some extra help.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37" name="Shape 23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/>
            </a:pPr>
            <a:r>
              <a:rPr dirty="0"/>
              <a:t>Tell the siblings, “Before we start today’s activity, let’s get to know each other a little bit.”</a:t>
            </a:r>
          </a:p>
          <a:p>
            <a:pPr>
              <a:defRPr sz="1200"/>
            </a:pPr>
            <a:endParaRPr dirty="0"/>
          </a:p>
          <a:p>
            <a:pPr>
              <a:defRPr sz="1200"/>
            </a:pPr>
            <a:r>
              <a:rPr dirty="0"/>
              <a:t>Ask for a volunteer to read the question that appears after you click the Return button.</a:t>
            </a:r>
          </a:p>
          <a:p>
            <a:pPr>
              <a:defRPr sz="1200"/>
            </a:pPr>
            <a:endParaRPr dirty="0"/>
          </a:p>
          <a:p>
            <a:pPr>
              <a:defRPr sz="1200"/>
            </a:pPr>
            <a:r>
              <a:rPr dirty="0"/>
              <a:t>Note to facilitators: </a:t>
            </a:r>
          </a:p>
          <a:p>
            <a:pPr marL="228600" indent="-228600">
              <a:buFont typeface="+mj-lt"/>
              <a:buAutoNum type="arabicPeriod"/>
              <a:defRPr sz="1200"/>
            </a:pPr>
            <a:r>
              <a:rPr dirty="0"/>
              <a:t>You need to click Return for the question to appear.</a:t>
            </a:r>
          </a:p>
          <a:p>
            <a:pPr marL="228600" indent="-228600">
              <a:buFont typeface="+mj-lt"/>
              <a:buAutoNum type="arabicPeriod"/>
              <a:defRPr sz="1200"/>
            </a:pPr>
            <a:r>
              <a:rPr dirty="0"/>
              <a:t>Try to only spend 5 minutes on this slide so there is time for the group activity.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62" name="Shape 26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/>
            </a:pPr>
            <a:r>
              <a:rPr dirty="0"/>
              <a:t>Tell the siblings, “Today we will be doing an activity where </a:t>
            </a:r>
            <a:r>
              <a:rPr lang="en-US" dirty="0"/>
              <a:t>you’ll</a:t>
            </a:r>
            <a:r>
              <a:rPr dirty="0"/>
              <a:t> take turn</a:t>
            </a:r>
            <a:r>
              <a:rPr lang="en-US" dirty="0"/>
              <a:t>s</a:t>
            </a:r>
            <a:r>
              <a:rPr dirty="0"/>
              <a:t> choosing a </a:t>
            </a:r>
            <a:r>
              <a:rPr lang="en-US" dirty="0"/>
              <a:t>sibling on the slide</a:t>
            </a:r>
            <a:r>
              <a:rPr dirty="0"/>
              <a:t>, and then we</a:t>
            </a:r>
            <a:r>
              <a:rPr lang="en-US" dirty="0"/>
              <a:t>’ll</a:t>
            </a:r>
            <a:r>
              <a:rPr dirty="0"/>
              <a:t> discuss the question that appears.” </a:t>
            </a:r>
          </a:p>
          <a:p>
            <a:pPr>
              <a:defRPr sz="1200"/>
            </a:pPr>
            <a:endParaRPr lang="en-US" dirty="0"/>
          </a:p>
          <a:p>
            <a:pPr>
              <a:defRPr sz="1200"/>
            </a:pPr>
            <a:r>
              <a:rPr lang="en-US" dirty="0"/>
              <a:t>Tell </a:t>
            </a:r>
            <a:r>
              <a:rPr lang="en-US"/>
              <a:t>the siblings, </a:t>
            </a:r>
            <a:r>
              <a:rPr lang="en-US" dirty="0"/>
              <a:t>“We will also be talking about coping skills today. Before we get started, would someone define the term ‘coping skills’?” (Things we can do to manage difficult situations.)</a:t>
            </a:r>
          </a:p>
          <a:p>
            <a:pPr>
              <a:defRPr sz="1200"/>
            </a:pPr>
            <a:endParaRPr dirty="0"/>
          </a:p>
          <a:p>
            <a:pPr>
              <a:defRPr sz="1200"/>
            </a:pPr>
            <a:r>
              <a:rPr dirty="0"/>
              <a:t>Note to facilitators:</a:t>
            </a:r>
          </a:p>
          <a:p>
            <a:pPr marL="228600">
              <a:defRPr sz="1200"/>
            </a:pPr>
            <a:endParaRPr dirty="0"/>
          </a:p>
          <a:p>
            <a:pPr>
              <a:defRPr sz="1200" b="1"/>
            </a:pPr>
            <a:r>
              <a:rPr dirty="0"/>
              <a:t>When the activity is over (when all prompts have been selected or before time runs out), click “Wrap</a:t>
            </a:r>
            <a:r>
              <a:rPr lang="en-US" dirty="0"/>
              <a:t>-</a:t>
            </a:r>
            <a:r>
              <a:rPr dirty="0"/>
              <a:t>Up” to be brought to the slide on coping skills.</a:t>
            </a:r>
            <a:endParaRPr lang="en-US" dirty="0"/>
          </a:p>
          <a:p>
            <a:pPr>
              <a:defRPr sz="1200" b="1"/>
            </a:pPr>
            <a:endParaRPr dirty="0"/>
          </a:p>
          <a:p>
            <a:pPr>
              <a:defRPr sz="1200" i="1"/>
            </a:pPr>
            <a:r>
              <a:rPr dirty="0"/>
              <a:t>Reminder to take opportunities to validate sibling experiences and identify coping skills throughout the activity.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68" name="Shape 26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/>
            </a:pPr>
            <a:r>
              <a:rPr b="1" dirty="0"/>
              <a:t>Safety Question</a:t>
            </a:r>
          </a:p>
          <a:p>
            <a:pPr>
              <a:defRPr sz="1200"/>
            </a:pPr>
            <a:endParaRPr dirty="0"/>
          </a:p>
          <a:p>
            <a:pPr>
              <a:defRPr sz="1200"/>
            </a:pPr>
            <a:r>
              <a:rPr dirty="0"/>
              <a:t>Ask a sibling to read the question out loud. Ask if any sibs would like to share. Encourage the sibs to talk to each other when possible.</a:t>
            </a:r>
            <a:endParaRPr lang="en-US" dirty="0"/>
          </a:p>
          <a:p>
            <a:pPr>
              <a:defRPr sz="1200"/>
            </a:pPr>
            <a:endParaRPr dirty="0"/>
          </a:p>
          <a:p>
            <a:pPr>
              <a:defRPr sz="1200"/>
            </a:pPr>
            <a:r>
              <a:rPr lang="en-US" dirty="0"/>
              <a:t>If needed, p</a:t>
            </a:r>
            <a:r>
              <a:rPr dirty="0"/>
              <a:t>rompts for discussion:</a:t>
            </a:r>
          </a:p>
          <a:p>
            <a:pPr marL="228600" indent="-228600">
              <a:buFont typeface="+mj-lt"/>
              <a:buAutoNum type="arabicPeriod"/>
              <a:defRPr sz="1200"/>
            </a:pPr>
            <a:r>
              <a:rPr dirty="0"/>
              <a:t>What kinds of things </a:t>
            </a:r>
            <a:r>
              <a:rPr lang="en-US" dirty="0"/>
              <a:t>scare you</a:t>
            </a:r>
            <a:r>
              <a:rPr dirty="0"/>
              <a:t>?</a:t>
            </a:r>
          </a:p>
          <a:p>
            <a:pPr marL="228600" indent="-228600">
              <a:buFont typeface="+mj-lt"/>
              <a:buAutoNum type="arabicPeriod"/>
              <a:defRPr sz="1200"/>
            </a:pPr>
            <a:r>
              <a:rPr dirty="0"/>
              <a:t>How do you cope with feeling scared?</a:t>
            </a:r>
          </a:p>
          <a:p>
            <a:pPr marL="228600" indent="-228600">
              <a:buFont typeface="+mj-lt"/>
              <a:buAutoNum type="arabicPeriod"/>
              <a:defRPr sz="1200"/>
            </a:pPr>
            <a:r>
              <a:rPr dirty="0"/>
              <a:t>Do you feel </a:t>
            </a:r>
            <a:r>
              <a:rPr lang="en-US" dirty="0"/>
              <a:t>scared</a:t>
            </a:r>
            <a:r>
              <a:rPr dirty="0"/>
              <a:t> at home? Why or why not?</a:t>
            </a:r>
          </a:p>
          <a:p>
            <a:pPr>
              <a:defRPr sz="1200"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pPr>
            <a:r>
              <a:rPr lang="en-US" sz="1200" b="1" dirty="0">
                <a:effectLst/>
                <a:latin typeface="+mj-lt"/>
                <a:ea typeface="+mj-ea"/>
                <a:cs typeface="+mj-cs"/>
                <a:sym typeface="Arial"/>
              </a:rPr>
              <a:t>Click on the home icon to return to the game slide.</a:t>
            </a:r>
            <a:endParaRPr lang="en-US" b="0" dirty="0"/>
          </a:p>
          <a:p>
            <a:pPr>
              <a:defRPr sz="1200"/>
            </a:pPr>
            <a:endParaRPr dirty="0"/>
          </a:p>
          <a:p>
            <a:pPr>
              <a:defRPr sz="1200" i="1"/>
            </a:pPr>
            <a:r>
              <a:rPr dirty="0"/>
              <a:t>Reminder to take opportunities to validate sibling experiences and identify coping skills.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74" name="Shape 27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/>
            </a:pPr>
            <a:r>
              <a:rPr b="1" dirty="0"/>
              <a:t>Building-Self Esteem Question</a:t>
            </a:r>
          </a:p>
          <a:p>
            <a:pPr>
              <a:defRPr sz="1200"/>
            </a:pPr>
            <a:endParaRPr dirty="0"/>
          </a:p>
          <a:p>
            <a:pPr>
              <a:defRPr sz="1200"/>
            </a:pPr>
            <a:r>
              <a:rPr dirty="0"/>
              <a:t>Ask a sibling to read the question out loud. Ask if any sibs would like to share. Encourage the sibs to talk to each other when possible.</a:t>
            </a:r>
            <a:endParaRPr lang="en-US" dirty="0"/>
          </a:p>
          <a:p>
            <a:pPr>
              <a:defRPr sz="1200"/>
            </a:pPr>
            <a:endParaRPr dirty="0"/>
          </a:p>
          <a:p>
            <a:pPr>
              <a:defRPr sz="1200"/>
            </a:pPr>
            <a:r>
              <a:rPr lang="en-US" dirty="0"/>
              <a:t>If needed, prompts for discussion:</a:t>
            </a:r>
          </a:p>
          <a:p>
            <a:pPr marL="228600" indent="-228600">
              <a:buFont typeface="+mj-lt"/>
              <a:buAutoNum type="arabicPeriod"/>
              <a:defRPr sz="1200"/>
            </a:pPr>
            <a:r>
              <a:rPr dirty="0"/>
              <a:t>Do you think you’re good at solving problems? Please explain your answer.</a:t>
            </a:r>
          </a:p>
          <a:p>
            <a:pPr marL="228600" indent="-228600">
              <a:buFont typeface="+mj-lt"/>
              <a:buAutoNum type="arabicPeriod"/>
              <a:defRPr sz="1200"/>
            </a:pPr>
            <a:r>
              <a:rPr lang="en-US" dirty="0"/>
              <a:t>Some problems are hard to solve on our own. How do you know when it’s time to ask for help?</a:t>
            </a:r>
          </a:p>
          <a:p>
            <a:pPr marL="228600" indent="-228600">
              <a:buFont typeface="+mj-lt"/>
              <a:buAutoNum type="arabicPeriod"/>
              <a:defRPr sz="1200"/>
            </a:pPr>
            <a:r>
              <a:rPr lang="en-US" dirty="0"/>
              <a:t>Who do you turn to when you need help solving a problem?</a:t>
            </a:r>
            <a:endParaRPr dirty="0"/>
          </a:p>
          <a:p>
            <a:pPr marL="228600" indent="-228600">
              <a:buFont typeface="+mj-lt"/>
              <a:buAutoNum type="arabicPeriod"/>
              <a:defRPr sz="1200"/>
            </a:pPr>
            <a:r>
              <a:rPr dirty="0"/>
              <a:t>Do you think you’ll get better at problem solving as you get older? Why </a:t>
            </a:r>
            <a:r>
              <a:rPr lang="en-US" dirty="0"/>
              <a:t>or why not?</a:t>
            </a:r>
            <a:endParaRPr dirty="0"/>
          </a:p>
          <a:p>
            <a:pPr>
              <a:defRPr sz="1200"/>
            </a:pPr>
            <a:endParaRPr dirty="0"/>
          </a:p>
          <a:p>
            <a:pPr>
              <a:defRPr sz="1200" i="1"/>
            </a:pPr>
            <a:r>
              <a:rPr dirty="0"/>
              <a:t>Reminder to take opportunities to validate sibling experiences and identify coping skills.</a:t>
            </a:r>
            <a:endParaRPr lang="en-US" dirty="0"/>
          </a:p>
          <a:p>
            <a:pPr>
              <a:defRPr sz="1200" i="1"/>
            </a:pPr>
            <a:endParaRPr dirty="0"/>
          </a:p>
          <a:p>
            <a:pPr>
              <a:defRPr sz="1200" b="1"/>
            </a:pPr>
            <a:r>
              <a:rPr lang="en-US" sz="1200" b="1" dirty="0">
                <a:effectLst/>
                <a:latin typeface="+mj-lt"/>
                <a:ea typeface="+mj-ea"/>
                <a:cs typeface="+mj-cs"/>
                <a:sym typeface="Arial"/>
              </a:rPr>
              <a:t>Click on the home icon to return to the game slide.</a:t>
            </a:r>
            <a:endParaRPr b="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80" name="Shape 28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/>
            </a:pPr>
            <a:r>
              <a:rPr b="1" dirty="0"/>
              <a:t>Sibling Anxiety Question</a:t>
            </a:r>
          </a:p>
          <a:p>
            <a:pPr>
              <a:defRPr sz="1200"/>
            </a:pPr>
            <a:endParaRPr dirty="0"/>
          </a:p>
          <a:p>
            <a:pPr>
              <a:defRPr sz="1200"/>
            </a:pPr>
            <a:r>
              <a:rPr dirty="0"/>
              <a:t>Ask a sibling to read the question out loud. Ask if any sibs would like to share. Encourage the sibs to talk to each other when possible.</a:t>
            </a:r>
            <a:endParaRPr lang="en-US" dirty="0"/>
          </a:p>
          <a:p>
            <a:pPr>
              <a:defRPr sz="1200"/>
            </a:pPr>
            <a:endParaRPr lang="en-US" dirty="0"/>
          </a:p>
          <a:p>
            <a:pPr>
              <a:defRPr sz="1200"/>
            </a:pPr>
            <a:r>
              <a:rPr lang="en-US" dirty="0"/>
              <a:t>If needed, prompts for discussion:</a:t>
            </a:r>
          </a:p>
          <a:p>
            <a:pPr marL="228600" indent="-228600">
              <a:buFont typeface="+mj-lt"/>
              <a:buAutoNum type="arabicPeriod"/>
              <a:defRPr sz="1200"/>
            </a:pPr>
            <a:r>
              <a:rPr dirty="0"/>
              <a:t>Do</a:t>
            </a:r>
            <a:r>
              <a:rPr lang="en-US" dirty="0"/>
              <a:t>es</a:t>
            </a:r>
            <a:r>
              <a:rPr dirty="0"/>
              <a:t> </a:t>
            </a:r>
            <a:r>
              <a:rPr lang="en-US" dirty="0"/>
              <a:t>it</a:t>
            </a:r>
            <a:r>
              <a:rPr dirty="0"/>
              <a:t> </a:t>
            </a:r>
            <a:r>
              <a:rPr lang="en-US" dirty="0"/>
              <a:t>seem</a:t>
            </a:r>
            <a:r>
              <a:rPr dirty="0"/>
              <a:t> like you</a:t>
            </a:r>
            <a:r>
              <a:rPr lang="en-US" dirty="0"/>
              <a:t>r family argues more or less than other families? Please explain. </a:t>
            </a:r>
          </a:p>
          <a:p>
            <a:pPr marL="228600" indent="-228600">
              <a:buFont typeface="+mj-lt"/>
              <a:buAutoNum type="arabicPeriod"/>
              <a:defRPr sz="1200"/>
            </a:pPr>
            <a:r>
              <a:rPr dirty="0"/>
              <a:t>How do</a:t>
            </a:r>
            <a:r>
              <a:rPr lang="en-US" dirty="0"/>
              <a:t> </a:t>
            </a:r>
            <a:r>
              <a:rPr dirty="0"/>
              <a:t>you feel when you get into an argument with someone in your family? </a:t>
            </a:r>
          </a:p>
          <a:p>
            <a:pPr marL="228600" indent="-228600">
              <a:buFont typeface="+mj-lt"/>
              <a:buAutoNum type="arabicPeriod"/>
              <a:defRPr sz="1200"/>
            </a:pPr>
            <a:r>
              <a:rPr dirty="0"/>
              <a:t>How do you calm down after an intense argument</a:t>
            </a:r>
            <a:r>
              <a:rPr lang="en-US" dirty="0"/>
              <a:t>?</a:t>
            </a:r>
            <a:r>
              <a:rPr dirty="0"/>
              <a:t> </a:t>
            </a:r>
          </a:p>
          <a:p>
            <a:pPr marL="228600" indent="-228600">
              <a:buFont typeface="+mj-lt"/>
              <a:buAutoNum type="arabicPeriod"/>
              <a:defRPr sz="1200"/>
            </a:pPr>
            <a:r>
              <a:rPr lang="en-US" dirty="0"/>
              <a:t>Do </a:t>
            </a:r>
            <a:r>
              <a:rPr dirty="0"/>
              <a:t>you and your sibling </a:t>
            </a:r>
            <a:r>
              <a:rPr lang="en-US" dirty="0"/>
              <a:t>argue more than your </a:t>
            </a:r>
            <a:r>
              <a:rPr dirty="0"/>
              <a:t>friends and their siblings? </a:t>
            </a:r>
          </a:p>
          <a:p>
            <a:pPr>
              <a:defRPr sz="1200"/>
            </a:pPr>
            <a:endParaRPr dirty="0"/>
          </a:p>
          <a:p>
            <a:pPr>
              <a:defRPr sz="1200" i="1"/>
            </a:pPr>
            <a:r>
              <a:rPr dirty="0"/>
              <a:t>Reminder to take opportunities to validate sibling experiences and identify coping skills.</a:t>
            </a:r>
            <a:endParaRPr lang="en-US" dirty="0"/>
          </a:p>
          <a:p>
            <a:pPr>
              <a:defRPr sz="1200" i="1"/>
            </a:pPr>
            <a:endParaRPr dirty="0"/>
          </a:p>
          <a:p>
            <a:pPr>
              <a:defRPr sz="1200" b="1"/>
            </a:pPr>
            <a:r>
              <a:rPr lang="en-US" sz="1200" b="1" dirty="0">
                <a:effectLst/>
                <a:latin typeface="+mj-lt"/>
                <a:ea typeface="+mj-ea"/>
                <a:cs typeface="+mj-cs"/>
                <a:sym typeface="Arial"/>
              </a:rPr>
              <a:t>Click on the home icon to return to the game slide.</a:t>
            </a:r>
            <a:endParaRPr b="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86" name="Shape 28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/>
            </a:pPr>
            <a:r>
              <a:rPr b="1" dirty="0"/>
              <a:t>Fair is Not Equal Question</a:t>
            </a:r>
          </a:p>
          <a:p>
            <a:pPr>
              <a:defRPr sz="1200"/>
            </a:pPr>
            <a:endParaRPr dirty="0"/>
          </a:p>
          <a:p>
            <a:pPr>
              <a:defRPr sz="1200"/>
            </a:pPr>
            <a:r>
              <a:rPr dirty="0"/>
              <a:t>Ask a sibling to read the question out loud. Ask if any sibs would like to share. Encourage the sibs to talk to each other when possible.</a:t>
            </a:r>
            <a:endParaRPr lang="en-US" dirty="0"/>
          </a:p>
          <a:p>
            <a:pPr>
              <a:defRPr sz="1200"/>
            </a:pPr>
            <a:endParaRPr dirty="0"/>
          </a:p>
          <a:p>
            <a:pPr>
              <a:defRPr sz="1200"/>
            </a:pPr>
            <a:r>
              <a:rPr lang="en-US" dirty="0"/>
              <a:t>If needed, prompts for discussion:</a:t>
            </a:r>
          </a:p>
          <a:p>
            <a:pPr marL="228600" indent="-228600">
              <a:buFont typeface="+mj-lt"/>
              <a:buAutoNum type="arabicPeriod"/>
              <a:defRPr sz="1200"/>
            </a:pPr>
            <a:r>
              <a:rPr dirty="0"/>
              <a:t>Does your family eat together at the same time</a:t>
            </a:r>
            <a:r>
              <a:rPr lang="en-US" dirty="0"/>
              <a:t>, or do people eat at different times?</a:t>
            </a:r>
          </a:p>
          <a:p>
            <a:pPr marL="228600" indent="-228600">
              <a:buFont typeface="+mj-lt"/>
              <a:buAutoNum type="arabicPeriod"/>
              <a:defRPr sz="1200"/>
            </a:pPr>
            <a:r>
              <a:rPr lang="en-US" dirty="0"/>
              <a:t>Do you consider yourself or</a:t>
            </a:r>
            <a:r>
              <a:rPr dirty="0"/>
              <a:t> your sibling </a:t>
            </a:r>
            <a:r>
              <a:rPr lang="en-US" dirty="0"/>
              <a:t>to be </a:t>
            </a:r>
            <a:r>
              <a:rPr dirty="0"/>
              <a:t>a picky eater? </a:t>
            </a:r>
            <a:r>
              <a:rPr lang="en-US" dirty="0"/>
              <a:t>Please explain.</a:t>
            </a:r>
            <a:endParaRPr dirty="0"/>
          </a:p>
          <a:p>
            <a:pPr marL="228600" indent="-228600">
              <a:buFont typeface="+mj-lt"/>
              <a:buAutoNum type="arabicPeriod"/>
              <a:defRPr sz="1200"/>
            </a:pPr>
            <a:r>
              <a:rPr dirty="0"/>
              <a:t>Are you and your sibling allowed to have </a:t>
            </a:r>
            <a:r>
              <a:rPr lang="en-US" dirty="0"/>
              <a:t>phones/</a:t>
            </a:r>
            <a:r>
              <a:rPr dirty="0"/>
              <a:t>screens at the table? Why or why not?</a:t>
            </a:r>
          </a:p>
          <a:p>
            <a:pPr marL="228600" indent="-228600">
              <a:buFont typeface="+mj-lt"/>
              <a:buAutoNum type="arabicPeriod"/>
              <a:defRPr sz="1200"/>
            </a:pPr>
            <a:r>
              <a:rPr lang="en-US" dirty="0"/>
              <a:t>If you have children when you are an adult, will you enforce rules at mealtime? Please explain.</a:t>
            </a:r>
            <a:endParaRPr dirty="0"/>
          </a:p>
          <a:p>
            <a:pPr>
              <a:defRPr sz="1200"/>
            </a:pPr>
            <a:endParaRPr dirty="0"/>
          </a:p>
          <a:p>
            <a:pPr>
              <a:defRPr sz="1200" i="1"/>
            </a:pPr>
            <a:r>
              <a:rPr dirty="0"/>
              <a:t>Reminder to take opportunities to validate sibling experiences and identify coping skills.</a:t>
            </a:r>
            <a:endParaRPr lang="en-US" dirty="0"/>
          </a:p>
          <a:p>
            <a:pPr>
              <a:defRPr sz="1200" i="1"/>
            </a:pPr>
            <a:endParaRPr dirty="0"/>
          </a:p>
          <a:p>
            <a:pPr>
              <a:defRPr sz="1200" b="1"/>
            </a:pPr>
            <a:r>
              <a:rPr lang="en-US" sz="1200" b="1" dirty="0">
                <a:effectLst/>
                <a:latin typeface="+mj-lt"/>
                <a:ea typeface="+mj-ea"/>
                <a:cs typeface="+mj-cs"/>
                <a:sym typeface="Arial"/>
              </a:rPr>
              <a:t>Click on the home icon to return to the game slide.</a:t>
            </a:r>
            <a:endParaRPr b="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92" name="Shape 29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/>
            </a:pPr>
            <a:r>
              <a:rPr b="1" dirty="0"/>
              <a:t>Love/Hate </a:t>
            </a:r>
            <a:r>
              <a:rPr lang="en-US" b="1" dirty="0"/>
              <a:t>Relationship </a:t>
            </a:r>
            <a:r>
              <a:rPr b="1" dirty="0"/>
              <a:t>Question</a:t>
            </a:r>
          </a:p>
          <a:p>
            <a:pPr>
              <a:defRPr sz="1200"/>
            </a:pPr>
            <a:endParaRPr dirty="0"/>
          </a:p>
          <a:p>
            <a:pPr>
              <a:defRPr sz="1200"/>
            </a:pPr>
            <a:r>
              <a:rPr dirty="0"/>
              <a:t>Ask a sibling to read the question out loud. Ask if any sibs would like to share. Encourage the sibs to talk to each other when possible.</a:t>
            </a:r>
            <a:endParaRPr lang="en-US" dirty="0"/>
          </a:p>
          <a:p>
            <a:pPr>
              <a:defRPr sz="1200"/>
            </a:pPr>
            <a:endParaRPr dirty="0"/>
          </a:p>
          <a:p>
            <a:pPr>
              <a:defRPr sz="1200"/>
            </a:pPr>
            <a:r>
              <a:rPr lang="en-US" dirty="0"/>
              <a:t>If needed, prompts for discussion:</a:t>
            </a:r>
          </a:p>
          <a:p>
            <a:pPr marL="228600" indent="-228600">
              <a:buFont typeface="+mj-lt"/>
              <a:buAutoNum type="arabicPeriod"/>
              <a:defRPr sz="1200"/>
            </a:pPr>
            <a:r>
              <a:rPr dirty="0"/>
              <a:t>Does your family make you happy? Why or why not?</a:t>
            </a:r>
          </a:p>
          <a:p>
            <a:pPr marL="228600" indent="-228600">
              <a:buFont typeface="+mj-lt"/>
              <a:buAutoNum type="arabicPeriod"/>
              <a:defRPr sz="1200"/>
            </a:pPr>
            <a:r>
              <a:rPr dirty="0"/>
              <a:t>Do you ever feel like having a challenging sibling makes it harder for you to be happy?</a:t>
            </a:r>
            <a:r>
              <a:rPr lang="en-US" dirty="0"/>
              <a:t> Please explain.</a:t>
            </a:r>
            <a:endParaRPr dirty="0"/>
          </a:p>
          <a:p>
            <a:pPr marL="228600" indent="-228600">
              <a:buFont typeface="+mj-lt"/>
              <a:buAutoNum type="arabicPeriod"/>
              <a:defRPr sz="1200"/>
            </a:pPr>
            <a:r>
              <a:rPr dirty="0"/>
              <a:t>Describe a time you felt unhappy. How did you cope with it?</a:t>
            </a:r>
            <a:endParaRPr lang="en-US" dirty="0"/>
          </a:p>
          <a:p>
            <a:pPr marL="228600" indent="-228600">
              <a:buFont typeface="+mj-lt"/>
              <a:buAutoNum type="arabicPeriod"/>
              <a:defRPr sz="1200"/>
            </a:pPr>
            <a:r>
              <a:rPr lang="en-US" dirty="0"/>
              <a:t>What kinds of things make you happy?</a:t>
            </a:r>
            <a:endParaRPr dirty="0"/>
          </a:p>
          <a:p>
            <a:pPr>
              <a:defRPr sz="1200"/>
            </a:pPr>
            <a:endParaRPr dirty="0"/>
          </a:p>
          <a:p>
            <a:pPr>
              <a:defRPr sz="1200" i="1"/>
            </a:pPr>
            <a:r>
              <a:rPr dirty="0"/>
              <a:t>Reminder to take opportunities to validate sibling experiences and identify coping skills.</a:t>
            </a:r>
            <a:endParaRPr lang="en-US" dirty="0"/>
          </a:p>
          <a:p>
            <a:pPr>
              <a:defRPr sz="1200" i="1"/>
            </a:pPr>
            <a:endParaRPr dirty="0"/>
          </a:p>
          <a:p>
            <a:pPr>
              <a:defRPr sz="1200" b="1"/>
            </a:pPr>
            <a:r>
              <a:rPr lang="en-US" sz="1200" b="1" dirty="0">
                <a:effectLst/>
                <a:latin typeface="+mj-lt"/>
                <a:ea typeface="+mj-ea"/>
                <a:cs typeface="+mj-cs"/>
                <a:sym typeface="Arial"/>
              </a:rPr>
              <a:t>Click on the home icon to return to the game slide.</a:t>
            </a:r>
            <a:endParaRPr b="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415611" y="992767"/>
            <a:ext cx="11360701" cy="2736901"/>
          </a:xfrm>
          <a:prstGeom prst="rect">
            <a:avLst/>
          </a:prstGeom>
        </p:spPr>
        <p:txBody>
          <a:bodyPr anchor="b"/>
          <a:lstStyle>
            <a:lvl1pPr algn="ctr">
              <a:defRPr sz="69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600" y="3778832"/>
            <a:ext cx="11360701" cy="1056901"/>
          </a:xfrm>
          <a:prstGeom prst="rect">
            <a:avLst/>
          </a:prstGeom>
        </p:spPr>
        <p:txBody>
          <a:bodyPr/>
          <a:lstStyle>
            <a:lvl1pPr marL="381000" indent="-304800" algn="ctr">
              <a:lnSpc>
                <a:spcPct val="100000"/>
              </a:lnSpc>
              <a:buClrTx/>
              <a:buSzTx/>
              <a:buFontTx/>
              <a:buNone/>
              <a:defRPr sz="3700"/>
            </a:lvl1pPr>
            <a:lvl2pPr marL="381000" indent="184150" algn="ctr">
              <a:lnSpc>
                <a:spcPct val="100000"/>
              </a:lnSpc>
              <a:buClrTx/>
              <a:buSzTx/>
              <a:buFontTx/>
              <a:buNone/>
              <a:defRPr sz="3700"/>
            </a:lvl2pPr>
            <a:lvl3pPr marL="381000" indent="641350" algn="ctr">
              <a:lnSpc>
                <a:spcPct val="100000"/>
              </a:lnSpc>
              <a:buClrTx/>
              <a:buSzTx/>
              <a:buFontTx/>
              <a:buNone/>
              <a:defRPr sz="3700"/>
            </a:lvl3pPr>
            <a:lvl4pPr marL="381000" indent="1098550" algn="ctr">
              <a:lnSpc>
                <a:spcPct val="100000"/>
              </a:lnSpc>
              <a:buClrTx/>
              <a:buSzTx/>
              <a:buFontTx/>
              <a:buNone/>
              <a:defRPr sz="3700"/>
            </a:lvl4pPr>
            <a:lvl5pPr marL="381000" indent="1555750" algn="ctr">
              <a:lnSpc>
                <a:spcPct val="100000"/>
              </a:lnSpc>
              <a:buClrTx/>
              <a:buSzTx/>
              <a:buFont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xx%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1" cy="2618101"/>
          </a:xfrm>
          <a:prstGeom prst="rect">
            <a:avLst/>
          </a:prstGeom>
        </p:spPr>
        <p:txBody>
          <a:bodyPr anchor="b"/>
          <a:lstStyle>
            <a:lvl1pPr algn="ctr">
              <a:defRPr sz="16000"/>
            </a:lvl1pPr>
          </a:lstStyle>
          <a:p>
            <a:r>
              <a:t>xx%</a:t>
            </a:r>
          </a:p>
        </p:txBody>
      </p:sp>
      <p:sp>
        <p:nvSpPr>
          <p:cNvPr id="9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600" y="4202967"/>
            <a:ext cx="11360701" cy="1734301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55;g296d73e116f_0_632"/>
          <p:cNvSpPr/>
          <p:nvPr/>
        </p:nvSpPr>
        <p:spPr>
          <a:xfrm>
            <a:off x="-1" y="-1"/>
            <a:ext cx="12192006" cy="21859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18651"/>
                </a:lnTo>
                <a:lnTo>
                  <a:pt x="3536" y="18651"/>
                </a:lnTo>
                <a:lnTo>
                  <a:pt x="4211" y="21475"/>
                </a:lnTo>
                <a:lnTo>
                  <a:pt x="4271" y="21600"/>
                </a:lnTo>
                <a:lnTo>
                  <a:pt x="4312" y="21600"/>
                </a:lnTo>
                <a:lnTo>
                  <a:pt x="4331" y="21553"/>
                </a:lnTo>
                <a:lnTo>
                  <a:pt x="4369" y="21475"/>
                </a:lnTo>
                <a:lnTo>
                  <a:pt x="5044" y="18651"/>
                </a:lnTo>
                <a:lnTo>
                  <a:pt x="21600" y="18651"/>
                </a:lnTo>
                <a:lnTo>
                  <a:pt x="21600" y="0"/>
                </a:lnTo>
                <a:close/>
              </a:path>
            </a:pathLst>
          </a:custGeom>
          <a:blipFill>
            <a:blip r:embed="rId2"/>
          </a:blipFill>
          <a:ln cap="rnd">
            <a:solidFill>
              <a:schemeClr val="accent1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08" name="Title Text"/>
          <p:cNvSpPr txBox="1">
            <a:spLocks noGrp="1"/>
          </p:cNvSpPr>
          <p:nvPr>
            <p:ph type="title"/>
          </p:nvPr>
        </p:nvSpPr>
        <p:spPr>
          <a:xfrm>
            <a:off x="809999" y="447188"/>
            <a:ext cx="10572001" cy="970500"/>
          </a:xfrm>
          <a:prstGeom prst="rect">
            <a:avLst/>
          </a:prstGeom>
          <a:effectLst>
            <a:outerShdw blurRad="50800" rotWithShape="0">
              <a:srgbClr val="000000">
                <a:alpha val="60000"/>
              </a:srgbClr>
            </a:outerShdw>
          </a:effectLst>
        </p:spPr>
        <p:txBody>
          <a:bodyPr lIns="45699" tIns="45699" rIns="45699" bIns="45699" anchor="b"/>
          <a:lstStyle/>
          <a:p>
            <a:r>
              <a:t>Title Text</a:t>
            </a:r>
          </a:p>
        </p:txBody>
      </p:sp>
      <p:sp>
        <p:nvSpPr>
          <p:cNvPr id="109" name="Body Level One…"/>
          <p:cNvSpPr txBox="1">
            <a:spLocks noGrp="1"/>
          </p:cNvSpPr>
          <p:nvPr>
            <p:ph type="body" idx="1"/>
          </p:nvPr>
        </p:nvSpPr>
        <p:spPr>
          <a:xfrm>
            <a:off x="818712" y="2222287"/>
            <a:ext cx="10554600" cy="3636601"/>
          </a:xfrm>
          <a:prstGeom prst="rect">
            <a:avLst/>
          </a:prstGeom>
          <a:effectLst>
            <a:outerShdw blurRad="50800" rotWithShape="0">
              <a:srgbClr val="000000">
                <a:alpha val="40000"/>
              </a:srgbClr>
            </a:outerShdw>
          </a:effectLst>
        </p:spPr>
        <p:txBody>
          <a:bodyPr lIns="45699" tIns="45699" rIns="45699" bIns="45699" anchor="ctr"/>
          <a:lstStyle>
            <a:lvl1pPr indent="-342900">
              <a:lnSpc>
                <a:spcPct val="100000"/>
              </a:lnSpc>
              <a:spcBef>
                <a:spcPts val="300"/>
              </a:spcBef>
              <a:buChar char="?"/>
            </a:lvl1pPr>
            <a:lvl2pPr marL="1004636" indent="-433136">
              <a:lnSpc>
                <a:spcPct val="100000"/>
              </a:lnSpc>
              <a:spcBef>
                <a:spcPts val="300"/>
              </a:spcBef>
              <a:buChar char="?"/>
            </a:lvl2pPr>
            <a:lvl3pPr marL="1461836" indent="-433136">
              <a:lnSpc>
                <a:spcPct val="100000"/>
              </a:lnSpc>
              <a:spcBef>
                <a:spcPts val="300"/>
              </a:spcBef>
              <a:buChar char="?"/>
            </a:lvl3pPr>
            <a:lvl4pPr marL="1919036" indent="-433136">
              <a:lnSpc>
                <a:spcPct val="100000"/>
              </a:lnSpc>
              <a:spcBef>
                <a:spcPts val="300"/>
              </a:spcBef>
              <a:buChar char="?"/>
            </a:lvl4pPr>
            <a:lvl5pPr marL="2376236" indent="-433136">
              <a:lnSpc>
                <a:spcPct val="100000"/>
              </a:lnSpc>
              <a:spcBef>
                <a:spcPts val="300"/>
              </a:spcBef>
              <a:buChar char="?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24798" y="6079988"/>
            <a:ext cx="315834" cy="326401"/>
          </a:xfrm>
          <a:prstGeom prst="rect">
            <a:avLst/>
          </a:prstGeom>
        </p:spPr>
        <p:txBody>
          <a:bodyPr lIns="10800" tIns="10800" rIns="10800" bIns="10800" anchor="b">
            <a:spAutoFit/>
          </a:bodyPr>
          <a:lstStyle>
            <a:lvl1pPr>
              <a:defRPr sz="2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xfrm>
            <a:off x="415611" y="992767"/>
            <a:ext cx="11360701" cy="2736901"/>
          </a:xfrm>
          <a:prstGeom prst="rect">
            <a:avLst/>
          </a:prstGeom>
        </p:spPr>
        <p:txBody>
          <a:bodyPr anchor="b"/>
          <a:lstStyle>
            <a:lvl1pPr algn="ctr">
              <a:defRPr sz="6900"/>
            </a:lvl1pPr>
          </a:lstStyle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600" y="3778832"/>
            <a:ext cx="11360701" cy="1056901"/>
          </a:xfrm>
          <a:prstGeom prst="rect">
            <a:avLst/>
          </a:prstGeom>
        </p:spPr>
        <p:txBody>
          <a:bodyPr/>
          <a:lstStyle>
            <a:lvl1pPr marL="381000" indent="-304800" algn="ctr">
              <a:lnSpc>
                <a:spcPct val="100000"/>
              </a:lnSpc>
              <a:buClrTx/>
              <a:buSzTx/>
              <a:buFontTx/>
              <a:buNone/>
              <a:defRPr sz="3700"/>
            </a:lvl1pPr>
            <a:lvl2pPr marL="381000" indent="184150" algn="ctr">
              <a:lnSpc>
                <a:spcPct val="100000"/>
              </a:lnSpc>
              <a:buClrTx/>
              <a:buSzTx/>
              <a:buFontTx/>
              <a:buNone/>
              <a:defRPr sz="3700"/>
            </a:lvl2pPr>
            <a:lvl3pPr marL="381000" indent="641350" algn="ctr">
              <a:lnSpc>
                <a:spcPct val="100000"/>
              </a:lnSpc>
              <a:buClrTx/>
              <a:buSzTx/>
              <a:buFontTx/>
              <a:buNone/>
              <a:defRPr sz="3700"/>
            </a:lvl3pPr>
            <a:lvl4pPr marL="381000" indent="1098550" algn="ctr">
              <a:lnSpc>
                <a:spcPct val="100000"/>
              </a:lnSpc>
              <a:buClrTx/>
              <a:buSzTx/>
              <a:buFontTx/>
              <a:buNone/>
              <a:defRPr sz="3700"/>
            </a:lvl4pPr>
            <a:lvl5pPr marL="381000" indent="1555750" algn="ctr">
              <a:lnSpc>
                <a:spcPct val="100000"/>
              </a:lnSpc>
              <a:buClrTx/>
              <a:buSzTx/>
              <a:buFont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Text"/>
          <p:cNvSpPr txBox="1">
            <a:spLocks noGrp="1"/>
          </p:cNvSpPr>
          <p:nvPr>
            <p:ph type="title"/>
          </p:nvPr>
        </p:nvSpPr>
        <p:spPr>
          <a:xfrm>
            <a:off x="415600" y="2867799"/>
            <a:ext cx="11360701" cy="1122301"/>
          </a:xfrm>
          <a:prstGeom prst="rect">
            <a:avLst/>
          </a:prstGeom>
        </p:spPr>
        <p:txBody>
          <a:bodyPr anchor="ctr"/>
          <a:lstStyle>
            <a:lvl1pPr algn="ctr"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600" y="1536633"/>
            <a:ext cx="5333101" cy="4555200"/>
          </a:xfrm>
          <a:prstGeom prst="rect">
            <a:avLst/>
          </a:prstGeom>
        </p:spPr>
        <p:txBody>
          <a:bodyPr/>
          <a:lstStyle>
            <a:lvl1pPr indent="-349250">
              <a:buSzPts val="1900"/>
              <a:defRPr sz="1900"/>
            </a:lvl1pPr>
            <a:lvl2pPr marL="976312" indent="-392112">
              <a:buSzPts val="1900"/>
              <a:defRPr sz="1900"/>
            </a:lvl2pPr>
            <a:lvl3pPr marL="1433512" indent="-392112">
              <a:buSzPts val="1900"/>
              <a:defRPr sz="1900"/>
            </a:lvl3pPr>
            <a:lvl4pPr marL="1890712" indent="-392112">
              <a:buSzPts val="1900"/>
              <a:defRPr sz="1900"/>
            </a:lvl4pPr>
            <a:lvl5pPr marL="2347912" indent="-392112">
              <a:buSzPts val="1900"/>
              <a:defRPr sz="19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4" name="Google Shape;85;g2adaa6b42ab_0_84"/>
          <p:cNvSpPr txBox="1">
            <a:spLocks noGrp="1"/>
          </p:cNvSpPr>
          <p:nvPr>
            <p:ph type="body" sz="half" idx="21"/>
          </p:nvPr>
        </p:nvSpPr>
        <p:spPr>
          <a:xfrm>
            <a:off x="6443200" y="1536632"/>
            <a:ext cx="5333101" cy="4555202"/>
          </a:xfrm>
          <a:prstGeom prst="rect">
            <a:avLst/>
          </a:prstGeom>
        </p:spPr>
        <p:txBody>
          <a:bodyPr/>
          <a:lstStyle/>
          <a:p>
            <a:pPr indent="-349250">
              <a:buSzPts val="1900"/>
              <a:defRPr sz="1900"/>
            </a:pPr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le Text"/>
          <p:cNvSpPr txBox="1">
            <a:spLocks noGrp="1"/>
          </p:cNvSpPr>
          <p:nvPr>
            <p:ph type="title"/>
          </p:nvPr>
        </p:nvSpPr>
        <p:spPr>
          <a:xfrm>
            <a:off x="415600" y="740799"/>
            <a:ext cx="3744001" cy="1007702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7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600" y="1852800"/>
            <a:ext cx="3744001" cy="4239301"/>
          </a:xfrm>
          <a:prstGeom prst="rect">
            <a:avLst/>
          </a:prstGeom>
        </p:spPr>
        <p:txBody>
          <a:bodyPr/>
          <a:lstStyle>
            <a:lvl1pPr indent="-330200">
              <a:buSzPts val="1600"/>
              <a:defRPr sz="1600"/>
            </a:lvl1pPr>
            <a:lvl2pPr marL="914400" indent="-330200">
              <a:buSzPts val="1600"/>
              <a:defRPr sz="1600"/>
            </a:lvl2pPr>
            <a:lvl3pPr marL="1371600" indent="-330200">
              <a:buSzPts val="1600"/>
              <a:defRPr sz="1600"/>
            </a:lvl3pPr>
            <a:lvl4pPr marL="1828800" indent="-330200">
              <a:buSzPts val="1600"/>
              <a:defRPr sz="1600"/>
            </a:lvl4pPr>
            <a:lvl5pPr marL="2286000" indent="-330200">
              <a:buSzPts val="1600"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itle Text"/>
          <p:cNvSpPr txBox="1">
            <a:spLocks noGrp="1"/>
          </p:cNvSpPr>
          <p:nvPr>
            <p:ph type="title"/>
          </p:nvPr>
        </p:nvSpPr>
        <p:spPr>
          <a:xfrm>
            <a:off x="653666" y="600199"/>
            <a:ext cx="8490302" cy="5454302"/>
          </a:xfrm>
          <a:prstGeom prst="rect">
            <a:avLst/>
          </a:prstGeom>
        </p:spPr>
        <p:txBody>
          <a:bodyPr anchor="ctr"/>
          <a:lstStyle>
            <a:lvl1pPr>
              <a:defRPr sz="6400"/>
            </a:lvl1pPr>
          </a:lstStyle>
          <a:p>
            <a:r>
              <a:t>Title Text</a:t>
            </a:r>
          </a:p>
        </p:txBody>
      </p:sp>
      <p:sp>
        <p:nvSpPr>
          <p:cNvPr id="1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98;g2adaa6b42ab_0_99"/>
          <p:cNvSpPr/>
          <p:nvPr/>
        </p:nvSpPr>
        <p:spPr>
          <a:xfrm>
            <a:off x="6096000" y="-167"/>
            <a:ext cx="6096000" cy="68580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188" name="Title Text"/>
          <p:cNvSpPr txBox="1">
            <a:spLocks noGrp="1"/>
          </p:cNvSpPr>
          <p:nvPr>
            <p:ph type="title"/>
          </p:nvPr>
        </p:nvSpPr>
        <p:spPr>
          <a:xfrm>
            <a:off x="354000" y="1644232"/>
            <a:ext cx="5393700" cy="1976401"/>
          </a:xfrm>
          <a:prstGeom prst="rect">
            <a:avLst/>
          </a:prstGeom>
        </p:spPr>
        <p:txBody>
          <a:bodyPr anchor="b"/>
          <a:lstStyle>
            <a:lvl1pPr algn="ctr">
              <a:defRPr sz="5600"/>
            </a:lvl1pPr>
          </a:lstStyle>
          <a:p>
            <a:r>
              <a:t>Title Text</a:t>
            </a:r>
          </a:p>
        </p:txBody>
      </p:sp>
      <p:sp>
        <p:nvSpPr>
          <p:cNvPr id="18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54000" y="3737433"/>
            <a:ext cx="5393700" cy="1646701"/>
          </a:xfrm>
          <a:prstGeom prst="rect">
            <a:avLst/>
          </a:prstGeom>
        </p:spPr>
        <p:txBody>
          <a:bodyPr/>
          <a:lstStyle>
            <a:lvl1pPr marL="381000" indent="-3048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81000" indent="18415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81000" indent="64135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81000" indent="109855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81000" indent="155575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0" name="Google Shape;101;g2adaa6b42ab_0_99"/>
          <p:cNvSpPr txBox="1">
            <a:spLocks noGrp="1"/>
          </p:cNvSpPr>
          <p:nvPr>
            <p:ph type="body" sz="half" idx="21"/>
          </p:nvPr>
        </p:nvSpPr>
        <p:spPr>
          <a:xfrm>
            <a:off x="6586000" y="965433"/>
            <a:ext cx="5115901" cy="4926901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1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600" y="5640766"/>
            <a:ext cx="7998301" cy="8067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xx%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1" cy="2618101"/>
          </a:xfrm>
          <a:prstGeom prst="rect">
            <a:avLst/>
          </a:prstGeom>
        </p:spPr>
        <p:txBody>
          <a:bodyPr anchor="b"/>
          <a:lstStyle>
            <a:lvl1pPr algn="ctr">
              <a:defRPr sz="16000"/>
            </a:lvl1pPr>
          </a:lstStyle>
          <a:p>
            <a:r>
              <a:t>xx%</a:t>
            </a:r>
          </a:p>
        </p:txBody>
      </p:sp>
      <p:sp>
        <p:nvSpPr>
          <p:cNvPr id="20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600" y="4202967"/>
            <a:ext cx="11360701" cy="1734301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909FE-4D06-D6BB-C4AB-52ABA24DE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13A41-FC13-D504-F0C4-62E2177FF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F603A-B207-6E04-2F41-0A40DBB54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A5FB4-4FE1-4359-A95D-F0003AE7CC0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E5B84-A94D-1967-8CBF-9A2A7C314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AFE4F-7060-9F3E-7E51-B9049FAED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F0861-8A02-4BD3-8735-2631B02F9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280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415600" y="2867799"/>
            <a:ext cx="11360701" cy="1122301"/>
          </a:xfrm>
          <a:prstGeom prst="rect">
            <a:avLst/>
          </a:prstGeom>
        </p:spPr>
        <p:txBody>
          <a:bodyPr anchor="ctr"/>
          <a:lstStyle>
            <a:lvl1pPr algn="ctr"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600" y="1536633"/>
            <a:ext cx="5333101" cy="4555200"/>
          </a:xfrm>
          <a:prstGeom prst="rect">
            <a:avLst/>
          </a:prstGeom>
        </p:spPr>
        <p:txBody>
          <a:bodyPr/>
          <a:lstStyle>
            <a:lvl1pPr indent="-349250">
              <a:buSzPts val="1900"/>
              <a:defRPr sz="1900"/>
            </a:lvl1pPr>
            <a:lvl2pPr marL="976312" indent="-392112">
              <a:buSzPts val="1900"/>
              <a:defRPr sz="1900"/>
            </a:lvl2pPr>
            <a:lvl3pPr marL="1433512" indent="-392112">
              <a:buSzPts val="1900"/>
              <a:defRPr sz="1900"/>
            </a:lvl3pPr>
            <a:lvl4pPr marL="1890712" indent="-392112">
              <a:buSzPts val="1900"/>
              <a:defRPr sz="1900"/>
            </a:lvl4pPr>
            <a:lvl5pPr marL="2347912" indent="-392112">
              <a:buSzPts val="1900"/>
              <a:defRPr sz="19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Google Shape;27;g296d73e116f_0_602"/>
          <p:cNvSpPr txBox="1">
            <a:spLocks noGrp="1"/>
          </p:cNvSpPr>
          <p:nvPr>
            <p:ph type="body" sz="half" idx="21"/>
          </p:nvPr>
        </p:nvSpPr>
        <p:spPr>
          <a:xfrm>
            <a:off x="6443200" y="1536632"/>
            <a:ext cx="5333101" cy="4555202"/>
          </a:xfrm>
          <a:prstGeom prst="rect">
            <a:avLst/>
          </a:prstGeom>
        </p:spPr>
        <p:txBody>
          <a:bodyPr/>
          <a:lstStyle/>
          <a:p>
            <a:pPr indent="-349250">
              <a:buSzPts val="1900"/>
              <a:defRPr sz="1900"/>
            </a:pPr>
            <a:endParaRPr/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415600" y="740799"/>
            <a:ext cx="3744001" cy="1007702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600" y="1852800"/>
            <a:ext cx="3744001" cy="4239301"/>
          </a:xfrm>
          <a:prstGeom prst="rect">
            <a:avLst/>
          </a:prstGeom>
        </p:spPr>
        <p:txBody>
          <a:bodyPr/>
          <a:lstStyle>
            <a:lvl1pPr indent="-330200">
              <a:buSzPts val="1600"/>
              <a:defRPr sz="1600"/>
            </a:lvl1pPr>
            <a:lvl2pPr marL="914400" indent="-330200">
              <a:buSzPts val="1600"/>
              <a:defRPr sz="1600"/>
            </a:lvl2pPr>
            <a:lvl3pPr marL="1371600" indent="-330200">
              <a:buSzPts val="1600"/>
              <a:defRPr sz="1600"/>
            </a:lvl3pPr>
            <a:lvl4pPr marL="1828800" indent="-330200">
              <a:buSzPts val="1600"/>
              <a:defRPr sz="1600"/>
            </a:lvl4pPr>
            <a:lvl5pPr marL="2286000" indent="-330200">
              <a:buSzPts val="1600"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xfrm>
            <a:off x="653666" y="600199"/>
            <a:ext cx="8490302" cy="5454302"/>
          </a:xfrm>
          <a:prstGeom prst="rect">
            <a:avLst/>
          </a:prstGeom>
        </p:spPr>
        <p:txBody>
          <a:bodyPr anchor="ctr"/>
          <a:lstStyle>
            <a:lvl1pPr>
              <a:defRPr sz="6400"/>
            </a:lvl1pPr>
          </a:lstStyle>
          <a:p>
            <a:r>
              <a:t>Title Text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40;g296d73e116f_0_617"/>
          <p:cNvSpPr/>
          <p:nvPr/>
        </p:nvSpPr>
        <p:spPr>
          <a:xfrm>
            <a:off x="6096000" y="-167"/>
            <a:ext cx="6096000" cy="68580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73" name="Title Text"/>
          <p:cNvSpPr txBox="1">
            <a:spLocks noGrp="1"/>
          </p:cNvSpPr>
          <p:nvPr>
            <p:ph type="title"/>
          </p:nvPr>
        </p:nvSpPr>
        <p:spPr>
          <a:xfrm>
            <a:off x="354000" y="1644232"/>
            <a:ext cx="5393700" cy="1976401"/>
          </a:xfrm>
          <a:prstGeom prst="rect">
            <a:avLst/>
          </a:prstGeom>
        </p:spPr>
        <p:txBody>
          <a:bodyPr anchor="b"/>
          <a:lstStyle>
            <a:lvl1pPr algn="ctr">
              <a:defRPr sz="5600"/>
            </a:lvl1pPr>
          </a:lstStyle>
          <a:p>
            <a:r>
              <a:t>Title Text</a:t>
            </a:r>
          </a:p>
        </p:txBody>
      </p:sp>
      <p:sp>
        <p:nvSpPr>
          <p:cNvPr id="7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54000" y="3737433"/>
            <a:ext cx="5393700" cy="1646701"/>
          </a:xfrm>
          <a:prstGeom prst="rect">
            <a:avLst/>
          </a:prstGeom>
        </p:spPr>
        <p:txBody>
          <a:bodyPr/>
          <a:lstStyle>
            <a:lvl1pPr marL="381000" indent="-3048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81000" indent="18415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81000" indent="64135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81000" indent="109855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81000" indent="155575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Google Shape;43;g296d73e116f_0_617"/>
          <p:cNvSpPr txBox="1">
            <a:spLocks noGrp="1"/>
          </p:cNvSpPr>
          <p:nvPr>
            <p:ph type="body" sz="half" idx="21"/>
          </p:nvPr>
        </p:nvSpPr>
        <p:spPr>
          <a:xfrm>
            <a:off x="6586000" y="965433"/>
            <a:ext cx="5115901" cy="4926901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600" y="5640766"/>
            <a:ext cx="7998301" cy="8067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1" cy="763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99" tIns="121899" rIns="121899" bIns="121899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1" cy="455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99" tIns="121899" rIns="121899" bIns="12189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88168" y="6265522"/>
            <a:ext cx="440142" cy="428900"/>
          </a:xfrm>
          <a:prstGeom prst="rect">
            <a:avLst/>
          </a:prstGeom>
          <a:ln w="12700">
            <a:miter lim="400000"/>
          </a:ln>
        </p:spPr>
        <p:txBody>
          <a:bodyPr wrap="none" lIns="121899" tIns="121899" rIns="121899" bIns="121899" anchor="ctr">
            <a:normAutofit/>
          </a:bodyPr>
          <a:lstStyle>
            <a:lvl1pPr algn="r">
              <a:defRPr sz="13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457200" marR="0" indent="-3810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1pPr>
      <a:lvl2pPr marL="10063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2pPr>
      <a:lvl3pPr marL="14635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3pPr>
      <a:lvl4pPr marL="19207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4pPr>
      <a:lvl5pPr marL="23779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5pPr>
      <a:lvl6pPr marL="28351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6pPr>
      <a:lvl7pPr marL="32923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7pPr>
      <a:lvl8pPr marL="37495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8pPr>
      <a:lvl9pPr marL="42067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slide" Target="slide15.xml"/><Relationship Id="rId18" Type="http://schemas.openxmlformats.org/officeDocument/2006/relationships/slide" Target="slide13.xml"/><Relationship Id="rId3" Type="http://schemas.openxmlformats.org/officeDocument/2006/relationships/slide" Target="slide10.xml"/><Relationship Id="rId21" Type="http://schemas.openxmlformats.org/officeDocument/2006/relationships/image" Target="../media/image10.png"/><Relationship Id="rId7" Type="http://schemas.openxmlformats.org/officeDocument/2006/relationships/slide" Target="slide6.xml"/><Relationship Id="rId12" Type="http://schemas.openxmlformats.org/officeDocument/2006/relationships/image" Target="../media/image6.jpeg"/><Relationship Id="rId1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6" Type="http://schemas.openxmlformats.org/officeDocument/2006/relationships/slide" Target="slide8.xml"/><Relationship Id="rId20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slide" Target="slide12.xml"/><Relationship Id="rId5" Type="http://schemas.openxmlformats.org/officeDocument/2006/relationships/slide" Target="slide7.xml"/><Relationship Id="rId15" Type="http://schemas.openxmlformats.org/officeDocument/2006/relationships/image" Target="../media/image7.png"/><Relationship Id="rId23" Type="http://schemas.openxmlformats.org/officeDocument/2006/relationships/image" Target="../media/image11.jpeg"/><Relationship Id="rId10" Type="http://schemas.openxmlformats.org/officeDocument/2006/relationships/image" Target="../media/image5.jpeg"/><Relationship Id="rId19" Type="http://schemas.openxmlformats.org/officeDocument/2006/relationships/image" Target="../media/image9.png"/><Relationship Id="rId4" Type="http://schemas.openxmlformats.org/officeDocument/2006/relationships/image" Target="../media/image2.jpeg"/><Relationship Id="rId9" Type="http://schemas.openxmlformats.org/officeDocument/2006/relationships/slide" Target="slide5.xml"/><Relationship Id="rId14" Type="http://schemas.openxmlformats.org/officeDocument/2006/relationships/slide" Target="slide9.xml"/><Relationship Id="rId22" Type="http://schemas.openxmlformats.org/officeDocument/2006/relationships/slide" Target="slide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0E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116;g2ada1dabbf4_0_8"/>
          <p:cNvSpPr txBox="1">
            <a:spLocks noGrp="1"/>
          </p:cNvSpPr>
          <p:nvPr>
            <p:ph type="ctrTitle"/>
          </p:nvPr>
        </p:nvSpPr>
        <p:spPr>
          <a:xfrm>
            <a:off x="0" y="2338496"/>
            <a:ext cx="12191999" cy="1626899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lnSpc>
                <a:spcPct val="90000"/>
              </a:lnSpc>
              <a:defRPr sz="8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rPr dirty="0"/>
              <a:t>A Part of Me</a:t>
            </a:r>
          </a:p>
        </p:txBody>
      </p:sp>
      <p:sp>
        <p:nvSpPr>
          <p:cNvPr id="225" name="Google Shape;117;g2ada1dabbf4_0_8"/>
          <p:cNvSpPr txBox="1"/>
          <p:nvPr/>
        </p:nvSpPr>
        <p:spPr>
          <a:xfrm>
            <a:off x="2751449" y="3965399"/>
            <a:ext cx="6689102" cy="677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rPr dirty="0"/>
              <a:t>by the Sibling Support Program</a:t>
            </a:r>
          </a:p>
        </p:txBody>
      </p:sp>
      <p:sp>
        <p:nvSpPr>
          <p:cNvPr id="2" name="Google Shape;117;g2ada1dabbf4_0_8">
            <a:extLst>
              <a:ext uri="{FF2B5EF4-FFF2-40B4-BE49-F238E27FC236}">
                <a16:creationId xmlns:a16="http://schemas.microsoft.com/office/drawing/2014/main" id="{340647D7-F27A-874C-1A7F-D31BD28E504C}"/>
              </a:ext>
            </a:extLst>
          </p:cNvPr>
          <p:cNvSpPr txBox="1"/>
          <p:nvPr/>
        </p:nvSpPr>
        <p:spPr>
          <a:xfrm>
            <a:off x="3072985" y="6111489"/>
            <a:ext cx="9119016" cy="4924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sz="2000" dirty="0"/>
              <a:t>Created by Emily Rubin, LICSW © 2025. Do not modify without permission. </a:t>
            </a:r>
            <a:endParaRPr sz="2000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2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14;p8">
            <a:hlinkClick r:id="rId3" action="ppaction://hlinksldjump"/>
            <a:extLst>
              <a:ext uri="{FF2B5EF4-FFF2-40B4-BE49-F238E27FC236}">
                <a16:creationId xmlns:a16="http://schemas.microsoft.com/office/drawing/2014/main" id="{3DECE74A-73DF-B7E4-FEB4-FD9656C7F26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1750" y="5697850"/>
            <a:ext cx="999200" cy="99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73C305-172F-A314-E539-511FB2E6FF52}"/>
              </a:ext>
            </a:extLst>
          </p:cNvPr>
          <p:cNvSpPr txBox="1"/>
          <p:nvPr/>
        </p:nvSpPr>
        <p:spPr>
          <a:xfrm>
            <a:off x="415650" y="2821463"/>
            <a:ext cx="11360701" cy="12150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585215">
              <a:lnSpc>
                <a:spcPct val="114000"/>
              </a:lnSpc>
              <a:defRPr sz="2368"/>
            </a:pPr>
            <a:r>
              <a:rPr lang="en-US" sz="3200" dirty="0"/>
              <a:t>Has your family ever needed to get extra help for your sibling? </a:t>
            </a:r>
          </a:p>
          <a:p>
            <a:pPr algn="ctr" defTabSz="585215">
              <a:lnSpc>
                <a:spcPct val="114000"/>
              </a:lnSpc>
              <a:defRPr sz="2368"/>
            </a:pPr>
            <a:r>
              <a:rPr lang="en-US" sz="3200" dirty="0"/>
              <a:t>Tell us about it.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14;p8">
            <a:hlinkClick r:id="rId3" action="ppaction://hlinksldjump"/>
            <a:extLst>
              <a:ext uri="{FF2B5EF4-FFF2-40B4-BE49-F238E27FC236}">
                <a16:creationId xmlns:a16="http://schemas.microsoft.com/office/drawing/2014/main" id="{B9007C40-B276-18C9-A709-1FE59E6CAC8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1750" y="5697850"/>
            <a:ext cx="999200" cy="999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2B99C9-304D-DBB8-2179-FFD8DFEFA798}"/>
              </a:ext>
            </a:extLst>
          </p:cNvPr>
          <p:cNvSpPr txBox="1"/>
          <p:nvPr/>
        </p:nvSpPr>
        <p:spPr>
          <a:xfrm>
            <a:off x="0" y="2283526"/>
            <a:ext cx="12192000" cy="22909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anchor="ctr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3200" dirty="0"/>
              <a:t>My parents don’t allow my sibling and me to be alone in the same room because my sibling has unpredictable behavior and my parents don’t want me to get hurt. </a:t>
            </a:r>
            <a:br>
              <a:rPr lang="en-US" sz="3200" dirty="0"/>
            </a:br>
            <a:r>
              <a:rPr lang="en-US" sz="3200" dirty="0"/>
              <a:t>Has anyone else had that experience?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14;p8">
            <a:hlinkClick r:id="rId3" action="ppaction://hlinksldjump"/>
            <a:extLst>
              <a:ext uri="{FF2B5EF4-FFF2-40B4-BE49-F238E27FC236}">
                <a16:creationId xmlns:a16="http://schemas.microsoft.com/office/drawing/2014/main" id="{F2EE57F3-45D2-A8DD-0654-D485375A92B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1750" y="5697850"/>
            <a:ext cx="999200" cy="999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6CF88A-D962-A781-F630-F5030B13EDC8}"/>
              </a:ext>
            </a:extLst>
          </p:cNvPr>
          <p:cNvSpPr txBox="1"/>
          <p:nvPr/>
        </p:nvSpPr>
        <p:spPr>
          <a:xfrm>
            <a:off x="0" y="3136613"/>
            <a:ext cx="12192000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anchor="ctr">
            <a:spAutoFit/>
          </a:bodyPr>
          <a:lstStyle/>
          <a:p>
            <a:pPr algn="ctr"/>
            <a:r>
              <a:rPr lang="en-US" sz="3200" dirty="0"/>
              <a:t>When was a time you felt guilty?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B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14;p8">
            <a:hlinkClick r:id="rId3" action="ppaction://hlinksldjump"/>
            <a:extLst>
              <a:ext uri="{FF2B5EF4-FFF2-40B4-BE49-F238E27FC236}">
                <a16:creationId xmlns:a16="http://schemas.microsoft.com/office/drawing/2014/main" id="{E250B640-F6C6-AD25-5B8E-5A82F6782EE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1750" y="5697850"/>
            <a:ext cx="999200" cy="999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FEB917-6ACE-F74E-7E71-DD4256217F2D}"/>
              </a:ext>
            </a:extLst>
          </p:cNvPr>
          <p:cNvSpPr txBox="1"/>
          <p:nvPr/>
        </p:nvSpPr>
        <p:spPr>
          <a:xfrm>
            <a:off x="0" y="3136613"/>
            <a:ext cx="12192000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anchor="ctr">
            <a:spAutoFit/>
          </a:bodyPr>
          <a:lstStyle/>
          <a:p>
            <a:pPr algn="ctr"/>
            <a:r>
              <a:rPr lang="en-US" sz="3200" dirty="0"/>
              <a:t>When was a time you felt very calm?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D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14;p8">
            <a:hlinkClick r:id="rId3" action="ppaction://hlinksldjump"/>
            <a:extLst>
              <a:ext uri="{FF2B5EF4-FFF2-40B4-BE49-F238E27FC236}">
                <a16:creationId xmlns:a16="http://schemas.microsoft.com/office/drawing/2014/main" id="{22A9B3A5-B62D-17D2-6707-0FE427B6B0D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1750" y="5697850"/>
            <a:ext cx="999200" cy="999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E51E02-698F-23C4-4E5B-2CE04854424F}"/>
              </a:ext>
            </a:extLst>
          </p:cNvPr>
          <p:cNvSpPr txBox="1"/>
          <p:nvPr/>
        </p:nvSpPr>
        <p:spPr>
          <a:xfrm>
            <a:off x="0" y="3136613"/>
            <a:ext cx="12192000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anchor="ctr">
            <a:spAutoFit/>
          </a:bodyPr>
          <a:lstStyle/>
          <a:p>
            <a:pPr algn="ctr"/>
            <a:r>
              <a:rPr lang="en-US" sz="3200" dirty="0"/>
              <a:t>When was a time you felt like breaking a rule?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>
          <a:extLst>
            <a:ext uri="{FF2B5EF4-FFF2-40B4-BE49-F238E27FC236}">
              <a16:creationId xmlns:a16="http://schemas.microsoft.com/office/drawing/2014/main" id="{64D7815E-2625-539F-CA9D-BBA3001E6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>
            <a:extLst>
              <a:ext uri="{FF2B5EF4-FFF2-40B4-BE49-F238E27FC236}">
                <a16:creationId xmlns:a16="http://schemas.microsoft.com/office/drawing/2014/main" id="{24943B0A-F8B4-F425-73E8-365AD92BB237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304800" y="304800"/>
            <a:ext cx="11575500" cy="10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7111"/>
              <a:buFont typeface="Arial"/>
              <a:buNone/>
            </a:pPr>
            <a:r>
              <a:rPr lang="en-US" sz="4800" b="0" i="0" u="none" strike="noStrike" cap="none" dirty="0">
                <a:solidFill>
                  <a:srgbClr val="080EA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Coping Skills: </a:t>
            </a:r>
            <a:r>
              <a:rPr lang="en-US" sz="4800" b="0" i="0" u="none" strike="noStrike" cap="none" dirty="0">
                <a:solidFill>
                  <a:srgbClr val="080EA0"/>
                </a:solidFill>
                <a:latin typeface="Montserrat"/>
                <a:ea typeface="Montserrat"/>
                <a:cs typeface="Montserrat"/>
                <a:sym typeface="Montserrat"/>
              </a:rPr>
              <a:t>What Works for You?</a:t>
            </a:r>
            <a:endParaRPr sz="4800" b="0" i="0" u="none" strike="noStrike" cap="none" dirty="0">
              <a:solidFill>
                <a:srgbClr val="080EA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5DED73-582E-8292-971E-8C9265C055CA}"/>
              </a:ext>
            </a:extLst>
          </p:cNvPr>
          <p:cNvSpPr txBox="1"/>
          <p:nvPr/>
        </p:nvSpPr>
        <p:spPr>
          <a:xfrm>
            <a:off x="816292" y="1327500"/>
            <a:ext cx="10559416" cy="5693866"/>
          </a:xfrm>
          <a:prstGeom prst="rect">
            <a:avLst/>
          </a:prstGeom>
          <a:noFill/>
        </p:spPr>
        <p:txBody>
          <a:bodyPr wrap="square" numCol="2" spcCol="457200" rtlCol="0">
            <a:spAutoFit/>
          </a:bodyPr>
          <a:lstStyle/>
          <a:p>
            <a:pPr marL="457200" indent="-457200">
              <a:spcAft>
                <a:spcPts val="15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deep breaths (breathe from your belly, not your chest)</a:t>
            </a:r>
          </a:p>
          <a:p>
            <a:pPr marL="457200" indent="-457200">
              <a:spcAft>
                <a:spcPts val="15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 your body (take a walk, stretch, exercise)</a:t>
            </a:r>
          </a:p>
          <a:p>
            <a:pPr marL="457200" indent="-457200">
              <a:spcAft>
                <a:spcPts val="15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a good book</a:t>
            </a:r>
          </a:p>
          <a:p>
            <a:pPr marL="457200" indent="-457200">
              <a:spcAft>
                <a:spcPts val="15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 a funny movie</a:t>
            </a:r>
          </a:p>
          <a:p>
            <a:pPr marL="457200" indent="-457200">
              <a:spcAft>
                <a:spcPts val="15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Snuggle or play with a pet</a:t>
            </a:r>
          </a:p>
          <a:p>
            <a:pPr marL="457200" indent="-457200">
              <a:spcAft>
                <a:spcPts val="15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Hug a stuffed animal or pillow</a:t>
            </a:r>
          </a:p>
          <a:p>
            <a:pPr marL="457200" indent="-457200">
              <a:spcAft>
                <a:spcPts val="15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a bath or hot shower</a:t>
            </a:r>
          </a:p>
          <a:p>
            <a:pPr marL="457200" indent="-457200">
              <a:spcAft>
                <a:spcPts val="15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Rip paper into small pieces</a:t>
            </a:r>
          </a:p>
          <a:p>
            <a:pPr>
              <a:spcAft>
                <a:spcPts val="1500"/>
              </a:spcAft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500"/>
              </a:spcAft>
              <a:buFont typeface="+mj-lt"/>
              <a:buAutoNum type="arabicPeriod" startAt="9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a letter to someone that you may never send</a:t>
            </a:r>
          </a:p>
          <a:p>
            <a:pPr marL="457200" indent="-457200">
              <a:spcAft>
                <a:spcPts val="1500"/>
              </a:spcAft>
              <a:buFont typeface="+mj-lt"/>
              <a:buAutoNum type="arabicPeriod" startAt="9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 (write about what you are struggling with)</a:t>
            </a:r>
          </a:p>
          <a:p>
            <a:pPr marL="457200" indent="-457200">
              <a:spcAft>
                <a:spcPts val="1500"/>
              </a:spcAft>
              <a:buFont typeface="+mj-lt"/>
              <a:buAutoNum type="arabicPeriod" startAt="9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 to 10 slowly</a:t>
            </a:r>
          </a:p>
          <a:p>
            <a:pPr marL="457200" indent="-457200">
              <a:spcAft>
                <a:spcPts val="1500"/>
              </a:spcAft>
              <a:buFont typeface="+mj-lt"/>
              <a:buAutoNum type="arabicPeriod" startAt="9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a drink of water</a:t>
            </a:r>
          </a:p>
          <a:p>
            <a:pPr marL="457200" indent="-457200">
              <a:spcAft>
                <a:spcPts val="1500"/>
              </a:spcAft>
              <a:buClr>
                <a:schemeClr val="tx1"/>
              </a:buClr>
              <a:buSzPts val="2400"/>
              <a:buFont typeface="+mj-lt"/>
              <a:buAutoNum type="arabicPeriod" startAt="9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an adult or friend </a:t>
            </a:r>
          </a:p>
          <a:p>
            <a:pPr marL="457200" indent="-457200">
              <a:spcAft>
                <a:spcPts val="1500"/>
              </a:spcAft>
              <a:buClr>
                <a:schemeClr val="tx1"/>
              </a:buClr>
              <a:buSzPts val="2400"/>
              <a:buFont typeface="+mj-lt"/>
              <a:buAutoNum type="arabicPeriod" startAt="9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 or color</a:t>
            </a:r>
          </a:p>
          <a:p>
            <a:pPr marL="457200" indent="-457200">
              <a:spcAft>
                <a:spcPts val="1500"/>
              </a:spcAft>
              <a:buClr>
                <a:schemeClr val="tx1"/>
              </a:buClr>
              <a:buSzPts val="2400"/>
              <a:buFont typeface="+mj-lt"/>
              <a:buAutoNum type="arabicPeriod" startAt="9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 to or play music</a:t>
            </a:r>
          </a:p>
          <a:p>
            <a:pPr marL="457200" indent="-457200">
              <a:spcAft>
                <a:spcPts val="1500"/>
              </a:spcAft>
              <a:buClr>
                <a:schemeClr val="tx1"/>
              </a:buClr>
              <a:buSzPts val="2400"/>
              <a:buFont typeface="+mj-lt"/>
              <a:buAutoNum type="arabicPeriod" startAt="9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Walk away</a:t>
            </a:r>
          </a:p>
        </p:txBody>
      </p:sp>
    </p:spTree>
    <p:extLst>
      <p:ext uri="{BB962C8B-B14F-4D97-AF65-F5344CB8AC3E}">
        <p14:creationId xmlns:p14="http://schemas.microsoft.com/office/powerpoint/2010/main" val="173261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"/>
          <p:cNvSpPr txBox="1">
            <a:spLocks noGrp="1"/>
          </p:cNvSpPr>
          <p:nvPr>
            <p:ph type="title"/>
          </p:nvPr>
        </p:nvSpPr>
        <p:spPr>
          <a:xfrm>
            <a:off x="1154700" y="2088075"/>
            <a:ext cx="98826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19150" lvl="0" indent="-742950" algn="l" rtl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ts val="3600"/>
              <a:buFont typeface="+mj-lt"/>
              <a:buAutoNum type="arabicPeriod"/>
            </a:pPr>
            <a:r>
              <a:rPr lang="en-US" sz="3600" dirty="0"/>
              <a:t>What was your favorite part of today’s group?</a:t>
            </a:r>
            <a:endParaRPr sz="3600" dirty="0"/>
          </a:p>
          <a:p>
            <a:pPr marL="819150" lvl="0" indent="-7429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3600"/>
              <a:buFont typeface="+mj-lt"/>
              <a:buAutoNum type="arabicPeriod"/>
            </a:pPr>
            <a:r>
              <a:rPr lang="en-US" sz="3600" dirty="0"/>
              <a:t>What would you change to make the group better?</a:t>
            </a:r>
            <a:endParaRPr sz="3600" dirty="0"/>
          </a:p>
        </p:txBody>
      </p:sp>
      <p:sp>
        <p:nvSpPr>
          <p:cNvPr id="203" name="Google Shape;203;p3"/>
          <p:cNvSpPr txBox="1">
            <a:spLocks noGrp="1"/>
          </p:cNvSpPr>
          <p:nvPr>
            <p:ph type="ctrTitle" idx="4294967295"/>
          </p:nvPr>
        </p:nvSpPr>
        <p:spPr>
          <a:xfrm>
            <a:off x="304800" y="304793"/>
            <a:ext cx="9144000" cy="10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7111"/>
              <a:buFont typeface="Arial"/>
              <a:buNone/>
            </a:pPr>
            <a:r>
              <a:rPr lang="en-US" sz="4800" b="0" i="0" u="none" strike="noStrike" cap="none" dirty="0">
                <a:solidFill>
                  <a:srgbClr val="080EA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Wrapping Up</a:t>
            </a:r>
            <a:endParaRPr sz="4800" b="0" i="0" u="none" strike="noStrike" cap="none" dirty="0">
              <a:solidFill>
                <a:srgbClr val="080EA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123;g2ada82baf01_0_57"/>
          <p:cNvSpPr txBox="1">
            <a:spLocks noGrp="1"/>
          </p:cNvSpPr>
          <p:nvPr>
            <p:ph type="title"/>
          </p:nvPr>
        </p:nvSpPr>
        <p:spPr>
          <a:xfrm>
            <a:off x="304800" y="304792"/>
            <a:ext cx="9144000" cy="102270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spcBef>
                <a:spcPts val="1300"/>
              </a:spcBef>
              <a:defRPr sz="4800">
                <a:solidFill>
                  <a:srgbClr val="080EA0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r>
              <a:rPr sz="4000" dirty="0"/>
              <a:t>Group Rules</a:t>
            </a:r>
          </a:p>
        </p:txBody>
      </p:sp>
      <p:sp>
        <p:nvSpPr>
          <p:cNvPr id="230" name="Google Shape;124;g2ada82baf01_0_57"/>
          <p:cNvSpPr txBox="1">
            <a:spLocks noGrp="1"/>
          </p:cNvSpPr>
          <p:nvPr>
            <p:ph type="body" idx="1"/>
          </p:nvPr>
        </p:nvSpPr>
        <p:spPr>
          <a:xfrm>
            <a:off x="833999" y="1717300"/>
            <a:ext cx="10524002" cy="4410901"/>
          </a:xfrm>
          <a:prstGeom prst="rect">
            <a:avLst/>
          </a:prstGeom>
        </p:spPr>
        <p:txBody>
          <a:bodyPr/>
          <a:lstStyle/>
          <a:p>
            <a:pPr marL="457200" indent="-381000" algn="l">
              <a:lnSpc>
                <a:spcPct val="200000"/>
              </a:lnSpc>
              <a:buClr>
                <a:srgbClr val="000000"/>
              </a:buClr>
              <a:buSzPts val="2400"/>
              <a:buAutoNum type="arabicPeriod"/>
              <a:defRPr sz="2400">
                <a:solidFill>
                  <a:srgbClr val="000000"/>
                </a:solidFill>
              </a:defRPr>
            </a:pPr>
            <a:r>
              <a:rPr dirty="0"/>
              <a:t>This is a</a:t>
            </a:r>
            <a:r>
              <a:rPr b="1" dirty="0"/>
              <a:t> safe place.</a:t>
            </a:r>
          </a:p>
          <a:p>
            <a:pPr marL="457200" indent="-381000" algn="l">
              <a:lnSpc>
                <a:spcPct val="200000"/>
              </a:lnSpc>
              <a:buClr>
                <a:srgbClr val="000000"/>
              </a:buClr>
              <a:buSzPts val="2400"/>
              <a:buAutoNum type="arabicPeriod"/>
              <a:defRPr sz="2400">
                <a:solidFill>
                  <a:srgbClr val="000000"/>
                </a:solidFill>
              </a:defRPr>
            </a:pPr>
            <a:r>
              <a:rPr dirty="0"/>
              <a:t>We </a:t>
            </a:r>
            <a:r>
              <a:rPr b="1" dirty="0"/>
              <a:t>respect </a:t>
            </a:r>
            <a:r>
              <a:rPr dirty="0"/>
              <a:t>each other.</a:t>
            </a:r>
          </a:p>
          <a:p>
            <a:pPr marL="457200" indent="-381000" algn="l">
              <a:lnSpc>
                <a:spcPct val="200000"/>
              </a:lnSpc>
              <a:buClr>
                <a:srgbClr val="000000"/>
              </a:buClr>
              <a:buSzPts val="2400"/>
              <a:buAutoNum type="arabicPeriod"/>
              <a:defRPr sz="2400">
                <a:solidFill>
                  <a:srgbClr val="000000"/>
                </a:solidFill>
              </a:defRPr>
            </a:pPr>
            <a:r>
              <a:rPr dirty="0"/>
              <a:t>Please keep your </a:t>
            </a:r>
            <a:r>
              <a:rPr b="1" dirty="0"/>
              <a:t>camera on</a:t>
            </a:r>
            <a:r>
              <a:rPr dirty="0"/>
              <a:t> so siblings can see each other.</a:t>
            </a:r>
          </a:p>
          <a:p>
            <a:pPr marL="457200" indent="-381000" algn="l">
              <a:lnSpc>
                <a:spcPct val="200000"/>
              </a:lnSpc>
              <a:buClr>
                <a:srgbClr val="000000"/>
              </a:buClr>
              <a:buSzPts val="2400"/>
              <a:buAutoNum type="arabicPeriod"/>
              <a:defRPr sz="2400">
                <a:solidFill>
                  <a:srgbClr val="000000"/>
                </a:solidFill>
              </a:defRPr>
            </a:pPr>
            <a:r>
              <a:rPr dirty="0"/>
              <a:t>It’s </a:t>
            </a:r>
            <a:r>
              <a:rPr lang="en-US" dirty="0"/>
              <a:t>OK</a:t>
            </a:r>
            <a:r>
              <a:rPr dirty="0"/>
              <a:t> to use the</a:t>
            </a:r>
            <a:r>
              <a:rPr b="1" dirty="0"/>
              <a:t> chat function</a:t>
            </a:r>
            <a:r>
              <a:rPr dirty="0"/>
              <a:t> but please do so appropriately.</a:t>
            </a:r>
          </a:p>
          <a:p>
            <a:pPr marL="457200" indent="-381000" algn="l">
              <a:lnSpc>
                <a:spcPct val="200000"/>
              </a:lnSpc>
              <a:buClr>
                <a:srgbClr val="000000"/>
              </a:buClr>
              <a:buSzPts val="2400"/>
              <a:buAutoNum type="arabicPeriod"/>
              <a:defRPr sz="2400">
                <a:solidFill>
                  <a:srgbClr val="000000"/>
                </a:solidFill>
              </a:defRPr>
            </a:pPr>
            <a:r>
              <a:rPr dirty="0"/>
              <a:t>What is said in this group</a:t>
            </a:r>
            <a:r>
              <a:rPr b="1" dirty="0"/>
              <a:t> stays in this group</a:t>
            </a:r>
            <a:r>
              <a:rPr lang="en-US" b="1" dirty="0"/>
              <a:t>.</a:t>
            </a:r>
            <a:r>
              <a:rPr b="1" dirty="0"/>
              <a:t>*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130;g294c3ac59e5_0_0"/>
          <p:cNvSpPr txBox="1"/>
          <p:nvPr/>
        </p:nvSpPr>
        <p:spPr>
          <a:xfrm>
            <a:off x="1147175" y="2844919"/>
            <a:ext cx="9897651" cy="1168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 anchor="ctr">
            <a:spAutoFit/>
          </a:bodyPr>
          <a:lstStyle>
            <a:lvl1pPr indent="457200" algn="ctr">
              <a:lnSpc>
                <a:spcPct val="200000"/>
              </a:lnSpc>
              <a:spcBef>
                <a:spcPts val="1000"/>
              </a:spcBef>
              <a:defRPr sz="3200"/>
            </a:lvl1pPr>
          </a:lstStyle>
          <a:p>
            <a:pPr indent="0">
              <a:lnSpc>
                <a:spcPct val="114000"/>
              </a:lnSpc>
              <a:spcBef>
                <a:spcPts val="0"/>
              </a:spcBef>
            </a:pPr>
            <a:r>
              <a:rPr dirty="0"/>
              <a:t>If you could choose anywhere to go on vacation, where would you go?</a:t>
            </a:r>
          </a:p>
        </p:txBody>
      </p:sp>
      <p:sp>
        <p:nvSpPr>
          <p:cNvPr id="235" name="Google Shape;131;g294c3ac59e5_0_0"/>
          <p:cNvSpPr txBox="1"/>
          <p:nvPr/>
        </p:nvSpPr>
        <p:spPr>
          <a:xfrm>
            <a:off x="304799" y="486799"/>
            <a:ext cx="11497202" cy="84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99" tIns="121899" rIns="121899" bIns="121899" anchor="b">
            <a:spAutoFit/>
          </a:bodyPr>
          <a:lstStyle/>
          <a:p>
            <a:pPr algn="ctr">
              <a:spcBef>
                <a:spcPts val="1300"/>
              </a:spcBef>
              <a:defRPr sz="3800">
                <a:solidFill>
                  <a:srgbClr val="080EA0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pPr>
            <a:r>
              <a:rPr dirty="0"/>
              <a:t>Getting to Know Each Other in 5 Minutes…</a:t>
            </a:r>
            <a:r>
              <a:rPr sz="3900" dirty="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137;p3" descr="Google Shape;137;p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2024" y="4032292"/>
            <a:ext cx="2587951" cy="2095150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Google Shape;138;p3"/>
          <p:cNvSpPr txBox="1"/>
          <p:nvPr/>
        </p:nvSpPr>
        <p:spPr>
          <a:xfrm>
            <a:off x="3135467" y="76733"/>
            <a:ext cx="6169851" cy="830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4800">
                <a:solidFill>
                  <a:srgbClr val="080EA0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r>
              <a:rPr lang="en-US" dirty="0"/>
              <a:t>Choose</a:t>
            </a:r>
            <a:r>
              <a:rPr dirty="0"/>
              <a:t> a Sibling</a:t>
            </a:r>
          </a:p>
        </p:txBody>
      </p:sp>
      <p:pic>
        <p:nvPicPr>
          <p:cNvPr id="241" name="Google Shape;139;p3" descr="Google Shape;139;p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3343" y="1756984"/>
            <a:ext cx="1176584" cy="1564601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Google Shape;142;p3"/>
          <p:cNvSpPr txBox="1"/>
          <p:nvPr/>
        </p:nvSpPr>
        <p:spPr>
          <a:xfrm>
            <a:off x="1611228" y="937434"/>
            <a:ext cx="344401" cy="741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3600">
                <a:solidFill>
                  <a:srgbClr val="080E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1</a:t>
            </a:r>
          </a:p>
        </p:txBody>
      </p:sp>
      <p:sp>
        <p:nvSpPr>
          <p:cNvPr id="244" name="Google Shape;143;p3"/>
          <p:cNvSpPr txBox="1"/>
          <p:nvPr/>
        </p:nvSpPr>
        <p:spPr>
          <a:xfrm>
            <a:off x="5916002" y="899683"/>
            <a:ext cx="344401" cy="741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3600">
                <a:solidFill>
                  <a:srgbClr val="080E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3</a:t>
            </a:r>
          </a:p>
        </p:txBody>
      </p:sp>
      <p:sp>
        <p:nvSpPr>
          <p:cNvPr id="245" name="Google Shape;144;p3"/>
          <p:cNvSpPr txBox="1"/>
          <p:nvPr/>
        </p:nvSpPr>
        <p:spPr>
          <a:xfrm>
            <a:off x="8196947" y="895408"/>
            <a:ext cx="344401" cy="741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3600">
                <a:solidFill>
                  <a:srgbClr val="080E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4</a:t>
            </a:r>
          </a:p>
        </p:txBody>
      </p:sp>
      <p:sp>
        <p:nvSpPr>
          <p:cNvPr id="246" name="Google Shape;145;p3"/>
          <p:cNvSpPr txBox="1"/>
          <p:nvPr/>
        </p:nvSpPr>
        <p:spPr>
          <a:xfrm>
            <a:off x="1697744" y="3425602"/>
            <a:ext cx="344401" cy="741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3600">
                <a:solidFill>
                  <a:srgbClr val="080E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6</a:t>
            </a:r>
          </a:p>
        </p:txBody>
      </p:sp>
      <p:sp>
        <p:nvSpPr>
          <p:cNvPr id="247" name="Google Shape;146;p3"/>
          <p:cNvSpPr txBox="1"/>
          <p:nvPr/>
        </p:nvSpPr>
        <p:spPr>
          <a:xfrm>
            <a:off x="3698126" y="3437236"/>
            <a:ext cx="344401" cy="741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3600">
                <a:solidFill>
                  <a:srgbClr val="080E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7</a:t>
            </a:r>
          </a:p>
        </p:txBody>
      </p:sp>
      <p:sp>
        <p:nvSpPr>
          <p:cNvPr id="248" name="Google Shape;147;p3"/>
          <p:cNvSpPr txBox="1"/>
          <p:nvPr/>
        </p:nvSpPr>
        <p:spPr>
          <a:xfrm>
            <a:off x="5890760" y="3437236"/>
            <a:ext cx="344401" cy="741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3600">
                <a:solidFill>
                  <a:srgbClr val="080E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8</a:t>
            </a:r>
          </a:p>
        </p:txBody>
      </p:sp>
      <p:sp>
        <p:nvSpPr>
          <p:cNvPr id="249" name="Google Shape;148;p3"/>
          <p:cNvSpPr txBox="1"/>
          <p:nvPr/>
        </p:nvSpPr>
        <p:spPr>
          <a:xfrm>
            <a:off x="8208289" y="3437236"/>
            <a:ext cx="344401" cy="741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3600">
                <a:solidFill>
                  <a:srgbClr val="080E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9</a:t>
            </a:r>
          </a:p>
        </p:txBody>
      </p:sp>
      <p:sp>
        <p:nvSpPr>
          <p:cNvPr id="252" name="Google Shape;151;p3"/>
          <p:cNvSpPr txBox="1"/>
          <p:nvPr/>
        </p:nvSpPr>
        <p:spPr>
          <a:xfrm>
            <a:off x="10275751" y="899683"/>
            <a:ext cx="344401" cy="741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3600">
                <a:solidFill>
                  <a:srgbClr val="080E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5</a:t>
            </a:r>
          </a:p>
        </p:txBody>
      </p:sp>
      <p:sp>
        <p:nvSpPr>
          <p:cNvPr id="253" name="Google Shape;152;p3"/>
          <p:cNvSpPr txBox="1"/>
          <p:nvPr/>
        </p:nvSpPr>
        <p:spPr>
          <a:xfrm>
            <a:off x="10111537" y="3437236"/>
            <a:ext cx="1020901" cy="741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3600">
                <a:solidFill>
                  <a:srgbClr val="080E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10</a:t>
            </a:r>
          </a:p>
        </p:txBody>
      </p:sp>
      <p:sp>
        <p:nvSpPr>
          <p:cNvPr id="254" name="Google Shape;153;p3"/>
          <p:cNvSpPr txBox="1"/>
          <p:nvPr/>
        </p:nvSpPr>
        <p:spPr>
          <a:xfrm>
            <a:off x="3723414" y="899683"/>
            <a:ext cx="344401" cy="741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3600">
                <a:solidFill>
                  <a:srgbClr val="080E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2</a:t>
            </a:r>
          </a:p>
        </p:txBody>
      </p:sp>
      <p:pic>
        <p:nvPicPr>
          <p:cNvPr id="255" name="Google Shape;155;p3" descr="Google Shape;155;p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578" y="1667073"/>
            <a:ext cx="1642730" cy="16696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Google Shape;156;p3" descr="Google Shape;156;p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3828" y="1637059"/>
            <a:ext cx="1669651" cy="16696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Google Shape;157;p3" descr="Google Shape;157;p3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93579" y="4161200"/>
            <a:ext cx="1860601" cy="1860601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Google Shape;94;g10f4a602c63_0_0">
            <a:hlinkClick r:id="rId13" action="ppaction://hlinksldjump"/>
          </p:cNvPr>
          <p:cNvSpPr txBox="1"/>
          <p:nvPr/>
        </p:nvSpPr>
        <p:spPr>
          <a:xfrm rot="624">
            <a:off x="10539959" y="6011705"/>
            <a:ext cx="1652100" cy="523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2200" b="1"/>
            </a:lvl1pPr>
          </a:lstStyle>
          <a:p>
            <a:r>
              <a:rPr dirty="0"/>
              <a:t>Wrap</a:t>
            </a:r>
            <a:r>
              <a:rPr lang="en-US" dirty="0"/>
              <a:t>-</a:t>
            </a:r>
            <a:r>
              <a:rPr dirty="0"/>
              <a:t>Up</a:t>
            </a:r>
          </a:p>
        </p:txBody>
      </p:sp>
      <p:pic>
        <p:nvPicPr>
          <p:cNvPr id="259" name="image-from-rawpixel-id-9002562-png.png" descr="image-from-rawpixel-id-9002562-png.pn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7910" y="4114841"/>
            <a:ext cx="1930051" cy="1930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design-01jjqhtgfe-1738104748.jpg" descr="design-01jjqhtgfe-1738104748.jp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3057" y="1577478"/>
            <a:ext cx="1176583" cy="1848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A cartoon of a child meditating&#10;&#10;AI-generated content may be incorrect.">
            <a:hlinkClick r:id="rId18" action="ppaction://hlinksldjump"/>
            <a:extLst>
              <a:ext uri="{FF2B5EF4-FFF2-40B4-BE49-F238E27FC236}">
                <a16:creationId xmlns:a16="http://schemas.microsoft.com/office/drawing/2014/main" id="{9A0963F5-C7D0-0619-D843-B6B0B0189E2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208" y="1583027"/>
            <a:ext cx="1900614" cy="1900614"/>
          </a:xfrm>
          <a:prstGeom prst="rect">
            <a:avLst/>
          </a:prstGeom>
        </p:spPr>
      </p:pic>
      <p:pic>
        <p:nvPicPr>
          <p:cNvPr id="7" name="Picture 6" descr="A cartoon of a child with her hands on her face&#10;&#10;AI-generated content may be incorrect.">
            <a:hlinkClick r:id="rId20" action="ppaction://hlinksldjump"/>
            <a:extLst>
              <a:ext uri="{FF2B5EF4-FFF2-40B4-BE49-F238E27FC236}">
                <a16:creationId xmlns:a16="http://schemas.microsoft.com/office/drawing/2014/main" id="{0E6ADE38-5DF6-7E3E-E742-1DF5E058AB35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025" y="4187431"/>
            <a:ext cx="1860601" cy="1864414"/>
          </a:xfrm>
          <a:prstGeom prst="rect">
            <a:avLst/>
          </a:prstGeom>
        </p:spPr>
      </p:pic>
      <p:pic>
        <p:nvPicPr>
          <p:cNvPr id="9" name="Picture 8" descr="A cartoon of a child&#10;&#10;AI-generated content may be incorrect.">
            <a:hlinkClick r:id="rId22" action="ppaction://hlinksldjump"/>
            <a:extLst>
              <a:ext uri="{FF2B5EF4-FFF2-40B4-BE49-F238E27FC236}">
                <a16:creationId xmlns:a16="http://schemas.microsoft.com/office/drawing/2014/main" id="{BB6E3BAD-9121-1896-1B26-3825B2ABDEE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520" y="4195867"/>
            <a:ext cx="1215990" cy="179126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14;p8">
            <a:hlinkClick r:id="rId3" action="ppaction://hlinksldjump"/>
            <a:extLst>
              <a:ext uri="{FF2B5EF4-FFF2-40B4-BE49-F238E27FC236}">
                <a16:creationId xmlns:a16="http://schemas.microsoft.com/office/drawing/2014/main" id="{AE2C44F9-23C5-D5C0-14AE-1A9F0E12E46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1750" y="5697850"/>
            <a:ext cx="999200" cy="99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DD5802-E46A-DCF0-59BF-7E68EE184C5B}"/>
              </a:ext>
            </a:extLst>
          </p:cNvPr>
          <p:cNvSpPr txBox="1"/>
          <p:nvPr/>
        </p:nvSpPr>
        <p:spPr>
          <a:xfrm>
            <a:off x="2975275" y="3136614"/>
            <a:ext cx="624145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</a:rPr>
              <a:t>When was a time you felt scared?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14;p8">
            <a:hlinkClick r:id="rId3" action="ppaction://hlinksldjump"/>
            <a:extLst>
              <a:ext uri="{FF2B5EF4-FFF2-40B4-BE49-F238E27FC236}">
                <a16:creationId xmlns:a16="http://schemas.microsoft.com/office/drawing/2014/main" id="{687BD1C7-5C47-AAA3-1472-E7901B77278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1750" y="5697850"/>
            <a:ext cx="999200" cy="99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8BE992-1CB2-64CF-4C37-A60F51F26E5E}"/>
              </a:ext>
            </a:extLst>
          </p:cNvPr>
          <p:cNvSpPr txBox="1"/>
          <p:nvPr/>
        </p:nvSpPr>
        <p:spPr>
          <a:xfrm>
            <a:off x="1187927" y="3136614"/>
            <a:ext cx="9816147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When was a time you solved a problem on your own?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6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14;p8">
            <a:hlinkClick r:id="rId3" action="ppaction://hlinksldjump"/>
            <a:extLst>
              <a:ext uri="{FF2B5EF4-FFF2-40B4-BE49-F238E27FC236}">
                <a16:creationId xmlns:a16="http://schemas.microsoft.com/office/drawing/2014/main" id="{50904722-35F7-4CBC-976A-64BBD3FE52E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1750" y="5697850"/>
            <a:ext cx="999200" cy="99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C39B80-8763-36C3-2E44-BBCACF914643}"/>
              </a:ext>
            </a:extLst>
          </p:cNvPr>
          <p:cNvSpPr txBox="1"/>
          <p:nvPr/>
        </p:nvSpPr>
        <p:spPr>
          <a:xfrm>
            <a:off x="2759671" y="2821463"/>
            <a:ext cx="6672658" cy="12150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 defTabSz="585215">
              <a:lnSpc>
                <a:spcPct val="114000"/>
              </a:lnSpc>
              <a:defRPr sz="2368"/>
            </a:pPr>
            <a:r>
              <a:rPr lang="en-US" sz="3200" dirty="0"/>
              <a:t>What does your family argue about?</a:t>
            </a:r>
          </a:p>
          <a:p>
            <a:pPr algn="ctr" defTabSz="585215">
              <a:lnSpc>
                <a:spcPct val="114000"/>
              </a:lnSpc>
              <a:defRPr sz="2368"/>
            </a:pPr>
            <a:r>
              <a:rPr lang="en-US" sz="3200" dirty="0"/>
              <a:t>How does it start?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14;p8">
            <a:hlinkClick r:id="rId3" action="ppaction://hlinksldjump"/>
            <a:extLst>
              <a:ext uri="{FF2B5EF4-FFF2-40B4-BE49-F238E27FC236}">
                <a16:creationId xmlns:a16="http://schemas.microsoft.com/office/drawing/2014/main" id="{41D9FDF3-8F88-14AC-6400-E8E1A12A8ED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1750" y="5697850"/>
            <a:ext cx="999200" cy="999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8FFB91-A5DF-0213-E07E-C2E21AEF6653}"/>
              </a:ext>
            </a:extLst>
          </p:cNvPr>
          <p:cNvSpPr txBox="1"/>
          <p:nvPr/>
        </p:nvSpPr>
        <p:spPr>
          <a:xfrm>
            <a:off x="2701963" y="3136614"/>
            <a:ext cx="6788074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ctr">
            <a:spAutoFit/>
          </a:bodyPr>
          <a:lstStyle/>
          <a:p>
            <a:pPr algn="ctr" defTabSz="585215">
              <a:defRPr sz="2368"/>
            </a:pPr>
            <a:r>
              <a:rPr lang="en-US" sz="3200" dirty="0"/>
              <a:t>What is mealtime like at your house?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C4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14;p8">
            <a:hlinkClick r:id="rId3" action="ppaction://hlinksldjump"/>
            <a:extLst>
              <a:ext uri="{FF2B5EF4-FFF2-40B4-BE49-F238E27FC236}">
                <a16:creationId xmlns:a16="http://schemas.microsoft.com/office/drawing/2014/main" id="{6C0217F6-DA82-2F5E-B2FE-BA2EDDE94BF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1750" y="5697850"/>
            <a:ext cx="999200" cy="99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942942-7703-68F8-7702-AB3082CBFFBB}"/>
              </a:ext>
            </a:extLst>
          </p:cNvPr>
          <p:cNvSpPr txBox="1"/>
          <p:nvPr/>
        </p:nvSpPr>
        <p:spPr>
          <a:xfrm>
            <a:off x="3032182" y="3136614"/>
            <a:ext cx="612763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ctr">
            <a:spAutoFit/>
          </a:bodyPr>
          <a:lstStyle/>
          <a:p>
            <a:pPr algn="ctr" defTabSz="585215">
              <a:defRPr sz="2368"/>
            </a:pPr>
            <a:r>
              <a:rPr lang="en-US" sz="3200" dirty="0"/>
              <a:t>When was a time you felt happy?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2229</Words>
  <Application>Microsoft Office PowerPoint</Application>
  <PresentationFormat>Widescreen</PresentationFormat>
  <Paragraphs>242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Aptos</vt:lpstr>
      <vt:lpstr>Arial</vt:lpstr>
      <vt:lpstr>Calibri</vt:lpstr>
      <vt:lpstr>Century Gothic</vt:lpstr>
      <vt:lpstr>Montserrat</vt:lpstr>
      <vt:lpstr>Montserrat Black</vt:lpstr>
      <vt:lpstr>Simple Light</vt:lpstr>
      <vt:lpstr>A Part of Me</vt:lpstr>
      <vt:lpstr>Group Rules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Coping Skills: What Works for You?</vt:lpstr>
      <vt:lpstr>What was your favorite part of today’s group? What would you change to make the group better?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Jacobs, Ashley</cp:lastModifiedBy>
  <cp:revision>44</cp:revision>
  <dcterms:modified xsi:type="dcterms:W3CDTF">2025-11-24T16:02:01Z</dcterms:modified>
</cp:coreProperties>
</file>